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8"/>
  </p:notesMasterIdLst>
  <p:handoutMasterIdLst>
    <p:handoutMasterId r:id="rId59"/>
  </p:handoutMasterIdLst>
  <p:sldIdLst>
    <p:sldId id="256" r:id="rId2"/>
    <p:sldId id="353" r:id="rId3"/>
    <p:sldId id="354" r:id="rId4"/>
    <p:sldId id="355" r:id="rId5"/>
    <p:sldId id="356" r:id="rId6"/>
    <p:sldId id="357" r:id="rId7"/>
    <p:sldId id="358" r:id="rId8"/>
    <p:sldId id="359" r:id="rId9"/>
    <p:sldId id="360" r:id="rId10"/>
    <p:sldId id="361" r:id="rId11"/>
    <p:sldId id="362" r:id="rId12"/>
    <p:sldId id="343" r:id="rId13"/>
    <p:sldId id="344" r:id="rId14"/>
    <p:sldId id="345" r:id="rId15"/>
    <p:sldId id="346" r:id="rId16"/>
    <p:sldId id="347" r:id="rId17"/>
    <p:sldId id="348" r:id="rId18"/>
    <p:sldId id="349" r:id="rId19"/>
    <p:sldId id="350" r:id="rId20"/>
    <p:sldId id="351" r:id="rId21"/>
    <p:sldId id="258" r:id="rId22"/>
    <p:sldId id="260" r:id="rId23"/>
    <p:sldId id="261" r:id="rId24"/>
    <p:sldId id="262" r:id="rId25"/>
    <p:sldId id="352" r:id="rId26"/>
    <p:sldId id="264" r:id="rId27"/>
    <p:sldId id="265" r:id="rId28"/>
    <p:sldId id="266" r:id="rId29"/>
    <p:sldId id="267" r:id="rId30"/>
    <p:sldId id="268" r:id="rId31"/>
    <p:sldId id="269" r:id="rId32"/>
    <p:sldId id="272" r:id="rId33"/>
    <p:sldId id="273" r:id="rId34"/>
    <p:sldId id="341" r:id="rId35"/>
    <p:sldId id="278" r:id="rId36"/>
    <p:sldId id="279" r:id="rId37"/>
    <p:sldId id="280" r:id="rId38"/>
    <p:sldId id="281" r:id="rId39"/>
    <p:sldId id="282" r:id="rId40"/>
    <p:sldId id="283" r:id="rId41"/>
    <p:sldId id="284" r:id="rId42"/>
    <p:sldId id="285" r:id="rId43"/>
    <p:sldId id="286" r:id="rId44"/>
    <p:sldId id="288" r:id="rId45"/>
    <p:sldId id="289" r:id="rId46"/>
    <p:sldId id="290" r:id="rId47"/>
    <p:sldId id="291" r:id="rId48"/>
    <p:sldId id="292" r:id="rId49"/>
    <p:sldId id="293" r:id="rId50"/>
    <p:sldId id="294" r:id="rId51"/>
    <p:sldId id="342" r:id="rId52"/>
    <p:sldId id="296" r:id="rId53"/>
    <p:sldId id="297" r:id="rId54"/>
    <p:sldId id="298" r:id="rId55"/>
    <p:sldId id="299" r:id="rId56"/>
    <p:sldId id="300" r:id="rId5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99822" autoAdjust="0"/>
  </p:normalViewPr>
  <p:slideViewPr>
    <p:cSldViewPr>
      <p:cViewPr>
        <p:scale>
          <a:sx n="76" d="100"/>
          <a:sy n="76" d="100"/>
        </p:scale>
        <p:origin x="-1188" y="24"/>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1/19/2017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1/19/2017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look at a pool of matches, say those with score 200.  Some will be valid matches, and their average</a:t>
            </a:r>
            <a:r>
              <a:rPr lang="en-US" baseline="0" dirty="0" smtClean="0"/>
              <a:t> difference in creation dates will be 10.  Others will be false matches, and they will have an average difference in creation dates of 45.  Suppose that within this pool, the average difference is x.  A little math tells you that the fraction of matches that are valid is 45 minus x, all divided by 35.  for example, if x=10, then this fraction is 1, which makes sense, since 10 is the difference that the gold standard provides.  If x=20, then we would expect that 5/7</a:t>
            </a:r>
            <a:r>
              <a:rPr lang="en-US" baseline="30000" dirty="0" smtClean="0"/>
              <a:t>th</a:t>
            </a:r>
            <a:r>
              <a:rPr lang="en-US" baseline="0" dirty="0" smtClean="0"/>
              <a:t> of the matches are valid.  That makes sense.  5/7</a:t>
            </a:r>
            <a:r>
              <a:rPr lang="en-US" baseline="30000" dirty="0" smtClean="0"/>
              <a:t>th</a:t>
            </a:r>
            <a:r>
              <a:rPr lang="en-US" baseline="0" dirty="0" smtClean="0"/>
              <a:t> of the matches will have an average difference of 10, and 2/7</a:t>
            </a:r>
            <a:r>
              <a:rPr lang="en-US" baseline="30000" dirty="0" smtClean="0"/>
              <a:t>th</a:t>
            </a:r>
            <a:r>
              <a:rPr lang="en-US" baseline="0" dirty="0" smtClean="0"/>
              <a:t> of them will have an average difference of 45, so the weighted average of the averages is 20.</a:t>
            </a:r>
          </a:p>
          <a:p>
            <a:endParaRPr lang="en-US" baseline="0" dirty="0" smtClean="0"/>
          </a:p>
          <a:p>
            <a:r>
              <a:rPr lang="en-US" baseline="0" dirty="0" smtClean="0"/>
              <a:t>Click 1</a:t>
            </a:r>
          </a:p>
          <a:p>
            <a:r>
              <a:rPr lang="en-US" baseline="0" dirty="0" smtClean="0"/>
              <a:t>So we tried to convince the lawyers that they should go into court with a claim of a fraction of each of the pools that had average delays less than 45, even though we couldn’t tell which pairs in each pool were valid and which were not.  But the lawyers told us not to even try, because no judge or jury would understand the argument.  But you understand it, don’t you?</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10</a:t>
            </a:fld>
            <a:endParaRPr lang="en-US"/>
          </a:p>
        </p:txBody>
      </p:sp>
    </p:spTree>
    <p:extLst>
      <p:ext uri="{BB962C8B-B14F-4D97-AF65-F5344CB8AC3E}">
        <p14:creationId xmlns:p14="http://schemas.microsoft.com/office/powerpoint/2010/main" val="3697108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used the</a:t>
            </a:r>
            <a:r>
              <a:rPr lang="en-US" baseline="0" dirty="0" smtClean="0"/>
              <a:t> creation-date field in records, the idea generalizes to use any field that was not involved in the locality-sensitive hashing.  All we need to know is that the value in this field will be closer when the records represent the same entity than when they represent different entities.  That should be the case almost always.</a:t>
            </a:r>
          </a:p>
          <a:p>
            <a:endParaRPr lang="en-US" baseline="0" dirty="0" smtClean="0"/>
          </a:p>
          <a:p>
            <a:r>
              <a:rPr lang="en-US" baseline="0" dirty="0" smtClean="0"/>
              <a:t>Click 1</a:t>
            </a:r>
          </a:p>
          <a:p>
            <a:r>
              <a:rPr lang="en-US" baseline="0" dirty="0" smtClean="0"/>
              <a:t>For a concrete example, suppose records represent individuals, and they have a height field.  We can assume that if the records represent the same person, the average difference in heights will be 0.  Or perhaps more precisely, the difference will be the average measurement error, which we can determine if we have some gold standard of records that we know represent the same person.  This difference substitutes for the difference 10 days in our example.</a:t>
            </a:r>
          </a:p>
          <a:p>
            <a:endParaRPr lang="en-US" baseline="0" dirty="0" smtClean="0"/>
          </a:p>
          <a:p>
            <a:r>
              <a:rPr lang="en-US" baseline="0" dirty="0" smtClean="0"/>
              <a:t>But if two records represent different people, then the average height difference will be the average difference for random people.  We can determine this difference by picking a relatively small number of pairs of records at random and determining the difference in heights in those two records.  This difference plays the role of 45 in our example. (END OF DISCUSSION OF ENT. RES.)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11</a:t>
            </a:fld>
            <a:endParaRPr lang="en-US"/>
          </a:p>
        </p:txBody>
      </p:sp>
    </p:spTree>
    <p:extLst>
      <p:ext uri="{BB962C8B-B14F-4D97-AF65-F5344CB8AC3E}">
        <p14:creationId xmlns:p14="http://schemas.microsoft.com/office/powerpoint/2010/main" val="4021927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we’re ready to learn and apply the idea of locality sensitive hashing.  We’re going to do this first for the special case of </a:t>
            </a:r>
            <a:r>
              <a:rPr lang="en-US" dirty="0" err="1" smtClean="0"/>
              <a:t>minhash</a:t>
            </a:r>
            <a:r>
              <a:rPr lang="en-US" dirty="0" smtClean="0"/>
              <a:t> signatures, and later see the general LSH idea.</a:t>
            </a:r>
          </a:p>
          <a:p>
            <a:endParaRPr lang="en-US" dirty="0" smtClean="0"/>
          </a:p>
          <a:p>
            <a:r>
              <a:rPr lang="en-US" dirty="0" smtClean="0"/>
              <a:t>First, let’s remember where we’ve gotten so far.  We converted documents to sets of shingles, and then we converted the –presumably large – sets of shingles to short signatures consisting of vectors of integers.  We can compare two signatures and estimate quite closely the Jaccard similarity of their underlying sets.  Since the signatures are relatively short, we can fit many of them into main memory at once, and thus compare many different pairs of signatures without having to spend the time needed to read each signature from disk many times.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t>
            </a:r>
            <a:r>
              <a:rPr lang="en-US" dirty="0" smtClean="0"/>
              <a:t>turn to the third interesting variant of LSH with another true story.  A while ago,</a:t>
            </a:r>
            <a:r>
              <a:rPr lang="en-US" baseline="0" dirty="0" smtClean="0"/>
              <a:t> a group of political scientists at Stanford asked for help from the CS Dept. in going through a large repository of news articles to identify those that were essentially duplicates.  The problem was that many articles really came from the same source, but they can look quite different when published on the Web site of different news services.  They wanted to group Web pages whose underlying articles were the same or similar.</a:t>
            </a:r>
          </a:p>
          <a:p>
            <a:endParaRPr lang="en-US" baseline="0" dirty="0" smtClean="0"/>
          </a:p>
          <a:p>
            <a:r>
              <a:rPr lang="en-US" baseline="0" dirty="0" smtClean="0"/>
              <a:t>This, by the way, is the same problem faced every day by services such as Google News, although they do the grouping day-by-day, rather than once and for all.</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13</a:t>
            </a:fld>
            <a:endParaRPr lang="en-US"/>
          </a:p>
        </p:txBody>
      </p:sp>
    </p:spTree>
    <p:extLst>
      <p:ext uri="{BB962C8B-B14F-4D97-AF65-F5344CB8AC3E}">
        <p14:creationId xmlns:p14="http://schemas.microsoft.com/office/powerpoint/2010/main" val="3801173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Identifying</a:t>
            </a:r>
            <a:r>
              <a:rPr lang="en-US" baseline="0" dirty="0" smtClean="0"/>
              <a:t> the same underlying article is tricky, because each news source creates a page from the article that has unique elements on that page.</a:t>
            </a:r>
          </a:p>
          <a:p>
            <a:endParaRPr lang="en-US" baseline="0" dirty="0" smtClean="0"/>
          </a:p>
          <a:p>
            <a:r>
              <a:rPr lang="en-US" baseline="0" dirty="0" smtClean="0"/>
              <a:t>Click 1</a:t>
            </a:r>
          </a:p>
          <a:p>
            <a:r>
              <a:rPr lang="en-US" baseline="0" dirty="0" smtClean="0"/>
              <a:t>For example, they will put the newspaper’s name and other text elements at the top.</a:t>
            </a:r>
          </a:p>
          <a:p>
            <a:endParaRPr lang="en-US" baseline="0" dirty="0" smtClean="0"/>
          </a:p>
          <a:p>
            <a:r>
              <a:rPr lang="en-US" baseline="0" dirty="0" smtClean="0"/>
              <a:t>Click 2</a:t>
            </a:r>
          </a:p>
          <a:p>
            <a:r>
              <a:rPr lang="en-US" baseline="0" dirty="0" smtClean="0"/>
              <a:t>There will be links to ads on the page.</a:t>
            </a:r>
          </a:p>
          <a:p>
            <a:endParaRPr lang="en-US" baseline="0" dirty="0" smtClean="0"/>
          </a:p>
          <a:p>
            <a:r>
              <a:rPr lang="en-US" baseline="0" dirty="0" smtClean="0"/>
              <a:t>Click 3</a:t>
            </a:r>
          </a:p>
          <a:p>
            <a:r>
              <a:rPr lang="en-US" baseline="0" dirty="0" smtClean="0"/>
              <a:t>It is common for one site to include links to related or interesting stories on its own site.</a:t>
            </a:r>
          </a:p>
          <a:p>
            <a:endParaRPr lang="en-US" baseline="0" dirty="0" smtClean="0"/>
          </a:p>
          <a:p>
            <a:r>
              <a:rPr lang="en-US" baseline="0" dirty="0" smtClean="0"/>
              <a:t>Click 4</a:t>
            </a:r>
          </a:p>
          <a:p>
            <a:r>
              <a:rPr lang="en-US" baseline="0" dirty="0" smtClean="0"/>
              <a:t>In addition, it is common for a site not to place the entire article on its pages, especially if the article is long.  They will leave off the paragraphs at the end or even delete other paragraphs that the editor finds less relevant.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extLst>
      <p:ext uri="{BB962C8B-B14F-4D97-AF65-F5344CB8AC3E}">
        <p14:creationId xmlns:p14="http://schemas.microsoft.com/office/powerpoint/2010/main" val="4064423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CS team had not heard of locality-sensitive hashing or </a:t>
            </a:r>
            <a:r>
              <a:rPr lang="en-US" dirty="0" err="1" smtClean="0"/>
              <a:t>minhashing</a:t>
            </a:r>
            <a:r>
              <a:rPr lang="en-US" dirty="0" smtClean="0"/>
              <a:t>.</a:t>
            </a:r>
          </a:p>
          <a:p>
            <a:endParaRPr lang="en-US" dirty="0" smtClean="0"/>
          </a:p>
          <a:p>
            <a:r>
              <a:rPr lang="en-US" dirty="0" smtClean="0"/>
              <a:t>Click</a:t>
            </a:r>
            <a:r>
              <a:rPr lang="en-US" baseline="0" dirty="0" smtClean="0"/>
              <a:t> 1</a:t>
            </a:r>
          </a:p>
          <a:p>
            <a:r>
              <a:rPr lang="en-US" baseline="0" dirty="0" smtClean="0"/>
              <a:t>However, they invented a form of shingling that is probably better than the standard approach we covered, for Web pages of the type we just described.</a:t>
            </a:r>
          </a:p>
          <a:p>
            <a:endParaRPr lang="en-US" baseline="0" dirty="0" smtClean="0"/>
          </a:p>
          <a:p>
            <a:r>
              <a:rPr lang="en-US" baseline="0" dirty="0" smtClean="0"/>
              <a:t>Click 2</a:t>
            </a:r>
          </a:p>
          <a:p>
            <a:r>
              <a:rPr lang="en-US" baseline="0" dirty="0" smtClean="0"/>
              <a:t>And they invented a simple substitute for LSH that worked adequately well for the scale of problem they were looking at.  They partitioned the pages into groups of similar length, and they only compared pages in the same group or nearby groups.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1171155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they</a:t>
            </a:r>
            <a:r>
              <a:rPr lang="en-US" baseline="0" dirty="0" smtClean="0"/>
              <a:t> had done all this, we happened to be talking in the hall, and I mentioned </a:t>
            </a:r>
            <a:r>
              <a:rPr lang="en-US" baseline="0" dirty="0" err="1" smtClean="0"/>
              <a:t>minhashing</a:t>
            </a:r>
            <a:r>
              <a:rPr lang="en-US" baseline="0" dirty="0" smtClean="0"/>
              <a:t> and LSH.</a:t>
            </a:r>
          </a:p>
          <a:p>
            <a:endParaRPr lang="en-US" baseline="0" dirty="0" smtClean="0"/>
          </a:p>
          <a:p>
            <a:r>
              <a:rPr lang="en-US" baseline="0" dirty="0" smtClean="0"/>
              <a:t>Click 1</a:t>
            </a:r>
          </a:p>
          <a:p>
            <a:r>
              <a:rPr lang="en-US" baseline="0" dirty="0" smtClean="0"/>
              <a:t>They implemented these algorithms on that data, and they found that </a:t>
            </a:r>
            <a:r>
              <a:rPr lang="en-US" baseline="0" dirty="0" err="1" smtClean="0"/>
              <a:t>minhashing</a:t>
            </a:r>
            <a:r>
              <a:rPr lang="en-US" baseline="0" dirty="0" smtClean="0"/>
              <a:t> + LSH was better as long as the similarity threshold was less than 80%.</a:t>
            </a:r>
          </a:p>
          <a:p>
            <a:endParaRPr lang="en-US" baseline="0" dirty="0" smtClean="0"/>
          </a:p>
          <a:p>
            <a:r>
              <a:rPr lang="en-US" baseline="0" dirty="0" smtClean="0"/>
              <a:t>Click 2</a:t>
            </a:r>
          </a:p>
          <a:p>
            <a:r>
              <a:rPr lang="en-US" baseline="0" dirty="0" smtClean="0"/>
              <a:t>Actually, that is consistent with what is known. When you are looking for very high </a:t>
            </a:r>
            <a:r>
              <a:rPr lang="en-US" baseline="0" dirty="0" err="1" smtClean="0"/>
              <a:t>Jaccard</a:t>
            </a:r>
            <a:r>
              <a:rPr lang="en-US" baseline="0" dirty="0" smtClean="0"/>
              <a:t> similarities, like 80 or 90 percent, then there are indeed more efficient algorithms, and we are going to cover those before we leave the topic.</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16</a:t>
            </a:fld>
            <a:endParaRPr lang="en-US"/>
          </a:p>
        </p:txBody>
      </p:sp>
    </p:spTree>
    <p:extLst>
      <p:ext uri="{BB962C8B-B14F-4D97-AF65-F5344CB8AC3E}">
        <p14:creationId xmlns:p14="http://schemas.microsoft.com/office/powerpoint/2010/main" val="4093355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Interestingly, the first time they implemented </a:t>
            </a:r>
            <a:r>
              <a:rPr lang="en-US" baseline="0" dirty="0" err="1" smtClean="0"/>
              <a:t>minhashing</a:t>
            </a:r>
            <a:r>
              <a:rPr lang="en-US" baseline="0" dirty="0" smtClean="0"/>
              <a:t>, they got it wrong and decided that the method was terrible.</a:t>
            </a:r>
          </a:p>
          <a:p>
            <a:endParaRPr lang="en-US" baseline="0" dirty="0" smtClean="0"/>
          </a:p>
          <a:p>
            <a:r>
              <a:rPr lang="en-US" baseline="0" dirty="0" smtClean="0"/>
              <a:t>Click 1</a:t>
            </a:r>
          </a:p>
          <a:p>
            <a:r>
              <a:rPr lang="en-US" baseline="0" dirty="0" smtClean="0"/>
              <a:t>But the problem was that I forgot to remind them to do the </a:t>
            </a:r>
            <a:r>
              <a:rPr lang="en-US" baseline="0" dirty="0" err="1" smtClean="0"/>
              <a:t>minhashing</a:t>
            </a:r>
            <a:r>
              <a:rPr lang="en-US" baseline="0" dirty="0" smtClean="0"/>
              <a:t> row by row, where you compute the hash value for each row number once and for all, rather than once for each column.  Remember, that the rows correspond to the shingles and the columns to the Web pages.</a:t>
            </a:r>
          </a:p>
          <a:p>
            <a:endParaRPr lang="en-US" baseline="0" dirty="0" smtClean="0"/>
          </a:p>
          <a:p>
            <a:r>
              <a:rPr lang="en-US" baseline="0" dirty="0" smtClean="0"/>
              <a:t>Click 2</a:t>
            </a:r>
          </a:p>
          <a:p>
            <a:r>
              <a:rPr lang="en-US" baseline="0" dirty="0" smtClean="0"/>
              <a:t>Since their data was naturally stored by columns – that is, by Web pages – they needed to sort their set of shingle-Web-page pairs to organize them by row, that is, by shingle.  Once they did that, they got the positive results I mentioned on the previous slide.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extLst>
      <p:ext uri="{BB962C8B-B14F-4D97-AF65-F5344CB8AC3E}">
        <p14:creationId xmlns:p14="http://schemas.microsoft.com/office/powerpoint/2010/main" val="407635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Before leaving this topic. Let me tell you about</a:t>
            </a:r>
            <a:r>
              <a:rPr lang="en-US" baseline="0" dirty="0" smtClean="0"/>
              <a:t> the way these guys shingled Web pages containing news articles.</a:t>
            </a:r>
          </a:p>
          <a:p>
            <a:endParaRPr lang="en-US" baseline="0" dirty="0" smtClean="0"/>
          </a:p>
          <a:p>
            <a:r>
              <a:rPr lang="en-US" baseline="0" dirty="0" smtClean="0"/>
              <a:t>Click 1</a:t>
            </a:r>
          </a:p>
          <a:p>
            <a:r>
              <a:rPr lang="en-US" baseline="0" dirty="0" smtClean="0"/>
              <a:t>Their key observation was that they needed to give more weight to the articles themselves than to the ads and other elements surrounding the article.  That is, they did not want to identify as similar two articles from the same newspaper, with the same ads and other elements, but different underlying stories.  Their trick was based on “stop words,” the common little words that we need in order to construct sentences properly, but that do not convey much meaning.  Typically, the set of stop words includes things like “and”, “the”, “to”, and so on.   Usually, when analyzing text, we ignore stop words because they don’t tell us anything about the subject matter.  But here, the key observation was that the stop words tell us whether we are looking at the news article, from which we WANT to take our shingles, or ads or other peripheral matter from which we do not want to take shingles.</a:t>
            </a:r>
          </a:p>
          <a:p>
            <a:endParaRPr lang="en-US" baseline="0" dirty="0" smtClean="0"/>
          </a:p>
          <a:p>
            <a:r>
              <a:rPr lang="en-US" baseline="0" dirty="0" smtClean="0"/>
              <a:t>Click 2</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For example, ordinary prose would say something like </a:t>
            </a:r>
            <a:r>
              <a:rPr lang="en-US" dirty="0" smtClean="0"/>
              <a:t>“</a:t>
            </a:r>
            <a:r>
              <a:rPr lang="en-US" dirty="0" smtClean="0">
                <a:solidFill>
                  <a:srgbClr val="FF9900"/>
                </a:solidFill>
              </a:rPr>
              <a:t>I</a:t>
            </a:r>
            <a:r>
              <a:rPr lang="en-US" dirty="0" smtClean="0"/>
              <a:t> recommend </a:t>
            </a:r>
            <a:r>
              <a:rPr lang="en-US" dirty="0" smtClean="0">
                <a:solidFill>
                  <a:srgbClr val="FF9900"/>
                </a:solidFill>
              </a:rPr>
              <a:t>that you</a:t>
            </a:r>
            <a:r>
              <a:rPr lang="en-US" dirty="0" smtClean="0"/>
              <a:t> buy </a:t>
            </a:r>
            <a:r>
              <a:rPr lang="en-US" dirty="0" err="1" smtClean="0"/>
              <a:t>Sudzo</a:t>
            </a:r>
            <a:r>
              <a:rPr lang="en-US" dirty="0" smtClean="0"/>
              <a:t> </a:t>
            </a:r>
            <a:r>
              <a:rPr lang="en-US" dirty="0" smtClean="0">
                <a:solidFill>
                  <a:srgbClr val="FF9900"/>
                </a:solidFill>
              </a:rPr>
              <a:t>for your</a:t>
            </a:r>
            <a:r>
              <a:rPr lang="en-US" dirty="0" smtClean="0"/>
              <a:t> laundry.”  The likely stop words are shown in orange (POINT).   But in an</a:t>
            </a:r>
            <a:r>
              <a:rPr lang="en-US" baseline="0" dirty="0" smtClean="0"/>
              <a:t> ad, we would just find something abbreviated like “Buy </a:t>
            </a:r>
            <a:r>
              <a:rPr lang="en-US" baseline="0" dirty="0" err="1" smtClean="0"/>
              <a:t>Sudzo</a:t>
            </a:r>
            <a:r>
              <a:rPr lang="en-US" baseline="0" dirty="0" smtClean="0"/>
              <a:t>,” which has no stop words at all.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Click 3</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So they defined a shingle to be a stop word followed by the next two words in the sentence, stop words or not.  Thus, in the sentence on the slide, one shingle would be “I recommend that” (POINT), the next would be “that you buy” (POINT), and so on.  Notice that there are relatively few shingles, and it is not guaranteed that each word is part of even one shingle.</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extLst>
      <p:ext uri="{BB962C8B-B14F-4D97-AF65-F5344CB8AC3E}">
        <p14:creationId xmlns:p14="http://schemas.microsoft.com/office/powerpoint/2010/main" val="2721435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reason this notion of “shingle” makes sense is that it biases the set of shingles for a page in favor of the news article.  That is, suppose for</a:t>
            </a:r>
            <a:r>
              <a:rPr lang="en-US" baseline="0" dirty="0" smtClean="0"/>
              <a:t> simplicity that all pages are half news article and half ads, if you count by number of characters.  If we have a second page with the same article but different ads, we find that most of the shingles for both pages come from the article, because that’s where the stop words are.  So these two pages have almost all the same shingles, and therefore have very high </a:t>
            </a:r>
            <a:r>
              <a:rPr lang="en-US" baseline="0" dirty="0" err="1" smtClean="0"/>
              <a:t>Jaccard</a:t>
            </a:r>
            <a:r>
              <a:rPr lang="en-US" baseline="0" dirty="0" smtClean="0"/>
              <a:t> similarity.</a:t>
            </a:r>
          </a:p>
          <a:p>
            <a:endParaRPr lang="en-US" baseline="0" dirty="0" smtClean="0"/>
          </a:p>
          <a:p>
            <a:r>
              <a:rPr lang="en-US" baseline="0" dirty="0" smtClean="0"/>
              <a:t>Now consider two pages with the same ads and different articles.  These will have low </a:t>
            </a:r>
            <a:r>
              <a:rPr lang="en-US" baseline="0" dirty="0" err="1" smtClean="0"/>
              <a:t>Jaccard</a:t>
            </a:r>
            <a:r>
              <a:rPr lang="en-US" baseline="0" dirty="0" smtClean="0"/>
              <a:t> similarity, because again most of their shingles come from the articles, and these shingles would be mostly different for the two articles.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extLst>
      <p:ext uri="{BB962C8B-B14F-4D97-AF65-F5344CB8AC3E}">
        <p14:creationId xmlns:p14="http://schemas.microsoft.com/office/powerpoint/2010/main" val="4235264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we’re ready to learn and apply the idea of locality sensitive hashing.  We’re going to do this first for the special case of </a:t>
            </a:r>
            <a:r>
              <a:rPr lang="en-US" dirty="0" err="1" smtClean="0"/>
              <a:t>minhash</a:t>
            </a:r>
            <a:r>
              <a:rPr lang="en-US" dirty="0" smtClean="0"/>
              <a:t> signatures, and later see the general LSH idea.</a:t>
            </a:r>
          </a:p>
          <a:p>
            <a:endParaRPr lang="en-US" dirty="0" smtClean="0"/>
          </a:p>
          <a:p>
            <a:r>
              <a:rPr lang="en-US" dirty="0" smtClean="0"/>
              <a:t>First, let’s remember where we’ve gotten so far.  We converted documents to sets of shingles, and then we converted the –presumably large – sets of shingles to short signatures consisting of vectors of integers.  We can compare two signatures and estimate quite closely the Jaccard similarity of their underlying sets.  Since the signatures are relatively short, we can fit many of them into main memory at once, and thus compare many different pairs of signatures without having to spend the time needed to read each signature from disk many times.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begin</a:t>
            </a:r>
            <a:r>
              <a:rPr lang="en-US" baseline="0" dirty="0" smtClean="0"/>
              <a:t> by introducing the distance measures we need, and we start with the formal notion of a distance measure.</a:t>
            </a:r>
          </a:p>
          <a:p>
            <a:endParaRPr lang="en-US" baseline="0" dirty="0" smtClean="0"/>
          </a:p>
          <a:p>
            <a:r>
              <a:rPr lang="en-US" baseline="0" dirty="0" smtClean="0"/>
              <a:t>Click 1</a:t>
            </a:r>
          </a:p>
          <a:p>
            <a:r>
              <a:rPr lang="en-US" baseline="0" dirty="0" smtClean="0"/>
              <a:t>A distance between points in some abstract space is intended to measure closeness, or similarity of the points.  The lower the distance, the closer the points, and the MORE similar they are.</a:t>
            </a:r>
          </a:p>
          <a:p>
            <a:endParaRPr lang="en-US" baseline="0" dirty="0" smtClean="0"/>
          </a:p>
          <a:p>
            <a:r>
              <a:rPr lang="en-US" baseline="0" dirty="0" smtClean="0"/>
              <a:t>Click 2</a:t>
            </a:r>
          </a:p>
          <a:p>
            <a:r>
              <a:rPr lang="en-US" baseline="0" dirty="0" smtClean="0"/>
              <a:t>Notice that </a:t>
            </a:r>
            <a:r>
              <a:rPr lang="en-US" baseline="0" dirty="0" err="1" smtClean="0"/>
              <a:t>Jaccard</a:t>
            </a:r>
            <a:r>
              <a:rPr lang="en-US" baseline="0" dirty="0" smtClean="0"/>
              <a:t> similarity is the opposite of what we mean by distance.  </a:t>
            </a:r>
            <a:r>
              <a:rPr lang="en-US" baseline="0" dirty="0" err="1" smtClean="0"/>
              <a:t>Jaccard</a:t>
            </a:r>
            <a:r>
              <a:rPr lang="en-US" baseline="0" dirty="0" smtClean="0"/>
              <a:t> similarity is higher for similar sets than for dissimilar sets, while a distance measure would have their distance be lower.  It turns out that 1 minus the </a:t>
            </a:r>
            <a:r>
              <a:rPr lang="en-US" baseline="0" dirty="0" err="1" smtClean="0"/>
              <a:t>Jaccard</a:t>
            </a:r>
            <a:r>
              <a:rPr lang="en-US" baseline="0" dirty="0" smtClean="0"/>
              <a:t> similarity is a suitable distance measure.</a:t>
            </a:r>
          </a:p>
          <a:p>
            <a:endParaRPr lang="en-US" baseline="0" dirty="0" smtClean="0"/>
          </a:p>
          <a:p>
            <a:r>
              <a:rPr lang="en-US" baseline="0" dirty="0" smtClean="0"/>
              <a:t>Click 3</a:t>
            </a:r>
          </a:p>
          <a:p>
            <a:r>
              <a:rPr lang="en-US" baseline="0" dirty="0" smtClean="0"/>
              <a:t>To start, we see two different kinds of distance measures: Euclidean and non-Euclidean.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extLst>
      <p:ext uri="{BB962C8B-B14F-4D97-AF65-F5344CB8AC3E}">
        <p14:creationId xmlns:p14="http://schemas.microsoft.com/office/powerpoint/2010/main" val="243981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distance measure is a function from pairs of points in some space to real numbers.  This function has to satisfy four important properties.  </a:t>
            </a:r>
          </a:p>
          <a:p>
            <a:endParaRPr lang="en-US" baseline="0" dirty="0" smtClean="0"/>
          </a:p>
          <a:p>
            <a:r>
              <a:rPr lang="en-US" baseline="0" dirty="0" smtClean="0"/>
              <a:t>Click 1</a:t>
            </a:r>
          </a:p>
          <a:p>
            <a:r>
              <a:rPr lang="en-US" baseline="0" dirty="0" smtClean="0"/>
              <a:t>First, it never has a negative value, although the value can be 0.</a:t>
            </a:r>
          </a:p>
          <a:p>
            <a:endParaRPr lang="en-US" baseline="0" dirty="0" smtClean="0"/>
          </a:p>
          <a:p>
            <a:r>
              <a:rPr lang="en-US" baseline="0" dirty="0" smtClean="0"/>
              <a:t>Click 2</a:t>
            </a:r>
          </a:p>
          <a:p>
            <a:r>
              <a:rPr lang="en-US" baseline="0" dirty="0" smtClean="0"/>
              <a:t>But the value of a distance measure can be 0 under only one condition: that the two points to which it is applied are actually the same point.  Moreover, whenever applied to the same point x as both arguments, the value MUST be 0.</a:t>
            </a:r>
          </a:p>
          <a:p>
            <a:endParaRPr lang="en-US" baseline="0" dirty="0" smtClean="0"/>
          </a:p>
          <a:p>
            <a:r>
              <a:rPr lang="en-US" baseline="0" dirty="0" smtClean="0"/>
              <a:t>Click 3</a:t>
            </a:r>
          </a:p>
          <a:p>
            <a:r>
              <a:rPr lang="en-US" baseline="0" dirty="0" smtClean="0"/>
              <a:t>The distance is symmetric.  That is, the distance from x to y is the same as the distance from y to x.</a:t>
            </a:r>
          </a:p>
          <a:p>
            <a:endParaRPr lang="en-US" baseline="0" dirty="0" smtClean="0"/>
          </a:p>
          <a:p>
            <a:r>
              <a:rPr lang="en-US" baseline="0" dirty="0" smtClean="0"/>
              <a:t>Click 4</a:t>
            </a:r>
          </a:p>
          <a:p>
            <a:r>
              <a:rPr lang="en-US" baseline="0" dirty="0" smtClean="0"/>
              <a:t>And most importantly, the function must satisfy the triangle inequality.  That is, the distance from x to y cannot be greater than the sum of the distance going first from x to some other point z, and then from z to y.  We often see this idea in the observation that one side of a triangle cannot be longer than the sum of the lengths of the other two sides.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22</a:t>
            </a:fld>
            <a:endParaRPr lang="en-US"/>
          </a:p>
        </p:txBody>
      </p:sp>
    </p:spTree>
    <p:extLst>
      <p:ext uri="{BB962C8B-B14F-4D97-AF65-F5344CB8AC3E}">
        <p14:creationId xmlns:p14="http://schemas.microsoft.com/office/powerpoint/2010/main" val="2771449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a:t>
            </a:r>
            <a:r>
              <a:rPr lang="en-US" baseline="0" dirty="0" smtClean="0"/>
              <a:t> common Euclidean distance is the L2 norm, which is the square root of the sum of the squares of the distances between the two points x and y, measured in each dimension.</a:t>
            </a:r>
          </a:p>
          <a:p>
            <a:endParaRPr lang="en-US" baseline="0" dirty="0" smtClean="0"/>
          </a:p>
          <a:p>
            <a:r>
              <a:rPr lang="en-US" baseline="0" dirty="0" smtClean="0"/>
              <a:t>Click 1</a:t>
            </a:r>
          </a:p>
          <a:p>
            <a:r>
              <a:rPr lang="en-US" baseline="0" dirty="0" smtClean="0"/>
              <a:t>Another common choice for Euclidean spaces is the L1-norm, or Manhattan distance.  If you’ve ever visited Manhattan in New York, you know that the streets are laid out in a grid.  You can’t walk directly between two points.  You need to first walk in one direction or dimension, say north-south, and then in the other direction, say east-west.  As a result, the L1 norm between points x and y is the sum of the distances between x and y along each dimension.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29691972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two points</a:t>
            </a:r>
            <a:r>
              <a:rPr lang="en-US" baseline="0" dirty="0" smtClean="0"/>
              <a:t> “a” and b in the two-dimensional Euclidean space.  “a” is the point (5,5), and b is (9,8).  The difference between “a” and b in the horizontal dimension is 4 (POINT), and in the vertical direction it is 3 (POINT).</a:t>
            </a:r>
          </a:p>
          <a:p>
            <a:endParaRPr lang="en-US" baseline="0" dirty="0" smtClean="0"/>
          </a:p>
          <a:p>
            <a:r>
              <a:rPr lang="en-US" baseline="0" dirty="0" smtClean="0"/>
              <a:t>Click 1</a:t>
            </a:r>
          </a:p>
          <a:p>
            <a:r>
              <a:rPr lang="en-US" baseline="0" dirty="0" smtClean="0"/>
              <a:t>Thus, the L1-norm, or Manhattan distance between “a” and b is 3+4, or 7 (POINT).</a:t>
            </a:r>
          </a:p>
          <a:p>
            <a:endParaRPr lang="en-US" baseline="0" dirty="0" smtClean="0"/>
          </a:p>
          <a:p>
            <a:r>
              <a:rPr lang="en-US" baseline="0" dirty="0" smtClean="0"/>
              <a:t>Click 2</a:t>
            </a:r>
          </a:p>
          <a:p>
            <a:r>
              <a:rPr lang="en-US" baseline="0" dirty="0" smtClean="0"/>
              <a:t>On the other hand, the L2-norm is computed as follows.  We take the square of the distances 4 and 3 in each dimension, square them, and sum them (POINT).  Finally, we take the square root.  Since 4-squared is 16 and 3-squared is 9. their sum is 25, and the square root of that is 5.</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3983808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introduce a cast of characters for</a:t>
            </a:r>
            <a:r>
              <a:rPr lang="en-US" baseline="0" dirty="0" smtClean="0"/>
              <a:t> the non-Euclidean distances.</a:t>
            </a:r>
          </a:p>
          <a:p>
            <a:endParaRPr lang="en-US" baseline="0" dirty="0" smtClean="0"/>
          </a:p>
          <a:p>
            <a:r>
              <a:rPr lang="en-US" baseline="0" dirty="0" smtClean="0"/>
              <a:t>Click 1</a:t>
            </a:r>
          </a:p>
          <a:p>
            <a:r>
              <a:rPr lang="en-US" baseline="0" dirty="0" smtClean="0"/>
              <a:t>First, the </a:t>
            </a:r>
            <a:r>
              <a:rPr lang="en-US" baseline="0" dirty="0" err="1" smtClean="0"/>
              <a:t>Jaccard</a:t>
            </a:r>
            <a:r>
              <a:rPr lang="en-US" baseline="0" dirty="0" smtClean="0"/>
              <a:t> distance.  As we mentioned, this is just 1 minus the </a:t>
            </a:r>
            <a:r>
              <a:rPr lang="en-US" baseline="0" dirty="0" err="1" smtClean="0"/>
              <a:t>Jaccard</a:t>
            </a:r>
            <a:r>
              <a:rPr lang="en-US" baseline="0" dirty="0" smtClean="0"/>
              <a:t> similarity.  We have to use “1 minus” so identical sets have distance 0 and sets with no intersection have distance 1, which in this case is the greatest possible distance.</a:t>
            </a:r>
          </a:p>
          <a:p>
            <a:endParaRPr lang="en-US" baseline="0" dirty="0" smtClean="0"/>
          </a:p>
          <a:p>
            <a:r>
              <a:rPr lang="en-US" baseline="0" dirty="0" smtClean="0"/>
              <a:t>Click 2</a:t>
            </a:r>
          </a:p>
          <a:p>
            <a:r>
              <a:rPr lang="en-US" baseline="0" dirty="0" smtClean="0"/>
              <a:t>And in this corner, the Cosine distance.  This distance requires points to be vectors.  If the vectors have real numbers as components, then they are essentially points in a Euclidean space, but the vectors could, say, have integer components, in which case the space is not Euclidean.  But either way, the cosine distance is the angle between the vectors.  It’s called the cosine distance, because as we shall see, it is generally easiest to compute the cosine of the angle between vectors and then use the cosine to figure out the actual angle.</a:t>
            </a:r>
          </a:p>
          <a:p>
            <a:endParaRPr lang="en-US" baseline="0" dirty="0" smtClean="0"/>
          </a:p>
          <a:p>
            <a:r>
              <a:rPr lang="en-US" baseline="0" dirty="0" smtClean="0"/>
              <a:t>Click 3</a:t>
            </a:r>
          </a:p>
          <a:p>
            <a:r>
              <a:rPr lang="en-US" baseline="0" dirty="0" smtClean="0"/>
              <a:t>The edit distance applies to points that are character strings.  The edit distance between two strings is the minimum number of inserts and deletes needed to transform one of the strings into the other.  There are some other notions of edit distance as well.  For example, sometimes we allow a “mutation” as one edit, where a mutation changes one character to another (DRAW </a:t>
            </a:r>
            <a:r>
              <a:rPr lang="en-US" baseline="0" dirty="0" err="1" smtClean="0"/>
              <a:t>abc</a:t>
            </a:r>
            <a:r>
              <a:rPr lang="en-US" baseline="0" dirty="0" smtClean="0"/>
              <a:t> =&gt; </a:t>
            </a:r>
            <a:r>
              <a:rPr lang="en-US" baseline="0" dirty="0" err="1" smtClean="0"/>
              <a:t>adc</a:t>
            </a:r>
            <a:r>
              <a:rPr lang="en-US" baseline="0" dirty="0" smtClean="0"/>
              <a:t>).  Without mutations, we would have to make 2 edits: first delete the old character and then insert the new one (DRAW </a:t>
            </a:r>
            <a:r>
              <a:rPr lang="en-US" baseline="0" dirty="0" err="1" smtClean="0"/>
              <a:t>abc</a:t>
            </a:r>
            <a:r>
              <a:rPr lang="en-US" baseline="0" dirty="0" smtClean="0"/>
              <a:t> =&gt; ac =&gt; </a:t>
            </a:r>
            <a:r>
              <a:rPr lang="en-US" baseline="0" dirty="0" err="1" smtClean="0"/>
              <a:t>adc</a:t>
            </a:r>
            <a:r>
              <a:rPr lang="en-US" baseline="0" dirty="0" smtClean="0"/>
              <a:t>)  We’re only going to talk about the insert/delete version of edit distance in this course.</a:t>
            </a:r>
          </a:p>
          <a:p>
            <a:endParaRPr lang="en-US" baseline="0" dirty="0" smtClean="0"/>
          </a:p>
          <a:p>
            <a:r>
              <a:rPr lang="en-US" baseline="0" dirty="0" smtClean="0"/>
              <a:t>Click 4</a:t>
            </a:r>
          </a:p>
          <a:p>
            <a:r>
              <a:rPr lang="en-US" baseline="0" dirty="0" smtClean="0"/>
              <a:t>Finally, consider the Hamming distance.  It’s named after Richard Hamming, the third winner of the Turing award, by the way.  It applies to points that are bit vectors of the same length.  The Hamming distance between two bit vectors is the number of positions in which they differ.</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26</a:t>
            </a:fld>
            <a:endParaRPr lang="en-US"/>
          </a:p>
        </p:txBody>
      </p:sp>
    </p:spTree>
    <p:extLst>
      <p:ext uri="{BB962C8B-B14F-4D97-AF65-F5344CB8AC3E}">
        <p14:creationId xmlns:p14="http://schemas.microsoft.com/office/powerpoint/2010/main" val="1023054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of </a:t>
            </a:r>
            <a:r>
              <a:rPr lang="en-US" dirty="0" err="1" smtClean="0"/>
              <a:t>Jaccard</a:t>
            </a:r>
            <a:r>
              <a:rPr lang="en-US" dirty="0" smtClean="0"/>
              <a:t> distance.</a:t>
            </a:r>
            <a:r>
              <a:rPr lang="en-US" baseline="0" dirty="0" smtClean="0"/>
              <a:t>  Consider these two sets x and y (POINT).</a:t>
            </a:r>
          </a:p>
          <a:p>
            <a:endParaRPr lang="en-US" baseline="0" dirty="0" smtClean="0"/>
          </a:p>
          <a:p>
            <a:r>
              <a:rPr lang="en-US" baseline="0" dirty="0" smtClean="0"/>
              <a:t>Click 1</a:t>
            </a:r>
          </a:p>
          <a:p>
            <a:r>
              <a:rPr lang="en-US" baseline="0" dirty="0" smtClean="0"/>
              <a:t>Their intersection has two members, 1 and 3.  Their union has 5 members, 1 through 5.  Thus, their </a:t>
            </a:r>
            <a:r>
              <a:rPr lang="en-US" baseline="0" dirty="0" err="1" smtClean="0"/>
              <a:t>Jaccard</a:t>
            </a:r>
            <a:r>
              <a:rPr lang="en-US" baseline="0" dirty="0" smtClean="0"/>
              <a:t> similarity is 2/5.</a:t>
            </a:r>
          </a:p>
          <a:p>
            <a:endParaRPr lang="en-US" baseline="0" dirty="0" smtClean="0"/>
          </a:p>
          <a:p>
            <a:r>
              <a:rPr lang="en-US" baseline="0" dirty="0" smtClean="0"/>
              <a:t>Click 2</a:t>
            </a:r>
          </a:p>
          <a:p>
            <a:r>
              <a:rPr lang="en-US" baseline="0" dirty="0" smtClean="0"/>
              <a:t>But we don’t want </a:t>
            </a:r>
            <a:r>
              <a:rPr lang="en-US" baseline="0" dirty="0" err="1" smtClean="0"/>
              <a:t>Jaccard</a:t>
            </a:r>
            <a:r>
              <a:rPr lang="en-US" baseline="0" dirty="0" smtClean="0"/>
              <a:t> similarity any more; we want </a:t>
            </a:r>
            <a:r>
              <a:rPr lang="en-US" baseline="0" dirty="0" err="1" smtClean="0"/>
              <a:t>Jaccard</a:t>
            </a:r>
            <a:r>
              <a:rPr lang="en-US" baseline="0" dirty="0" smtClean="0"/>
              <a:t> distance.  That’s 1 minus the 2/5, giving a distance of 3/5.</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3621961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check the four conditions for a distance measure.</a:t>
            </a:r>
          </a:p>
          <a:p>
            <a:endParaRPr lang="en-US" baseline="0" dirty="0" smtClean="0"/>
          </a:p>
          <a:p>
            <a:r>
              <a:rPr lang="en-US" baseline="0" dirty="0" smtClean="0"/>
              <a:t>Click 1</a:t>
            </a:r>
          </a:p>
          <a:p>
            <a:r>
              <a:rPr lang="en-US" baseline="0" dirty="0" err="1" smtClean="0"/>
              <a:t>Jaccard</a:t>
            </a:r>
            <a:r>
              <a:rPr lang="en-US" baseline="0" dirty="0" smtClean="0"/>
              <a:t> distance is never less than 0, because the </a:t>
            </a:r>
            <a:r>
              <a:rPr lang="en-US" baseline="0" dirty="0" err="1" smtClean="0"/>
              <a:t>Jaccard</a:t>
            </a:r>
            <a:r>
              <a:rPr lang="en-US" baseline="0" dirty="0" smtClean="0"/>
              <a:t> similarity can’t be greater than 1.  The reason for that is that the size of the intersection of two sets is never greater than the size of their union.</a:t>
            </a:r>
          </a:p>
          <a:p>
            <a:endParaRPr lang="en-US" dirty="0" smtClean="0"/>
          </a:p>
          <a:p>
            <a:endParaRPr lang="en-US" dirty="0" smtClean="0"/>
          </a:p>
          <a:p>
            <a:r>
              <a:rPr lang="en-US" dirty="0" smtClean="0"/>
              <a:t>Click 2</a:t>
            </a:r>
          </a:p>
          <a:p>
            <a:r>
              <a:rPr lang="en-US" dirty="0" smtClean="0"/>
              <a:t>The distance between a set x and itself is 0.  Why?</a:t>
            </a:r>
            <a:r>
              <a:rPr lang="en-US" baseline="0" dirty="0" smtClean="0"/>
              <a:t>  x intersect x is the same as x union x, and both are x itself, so the </a:t>
            </a:r>
            <a:r>
              <a:rPr lang="en-US" baseline="0" dirty="0" err="1" smtClean="0"/>
              <a:t>Jaccard</a:t>
            </a:r>
            <a:r>
              <a:rPr lang="en-US" baseline="0" dirty="0" smtClean="0"/>
              <a:t> similarity of a set with itself is 1.  Therefore, the </a:t>
            </a:r>
            <a:r>
              <a:rPr lang="en-US" baseline="0" dirty="0" err="1" smtClean="0"/>
              <a:t>Jaccard</a:t>
            </a:r>
            <a:r>
              <a:rPr lang="en-US" baseline="0" dirty="0" smtClean="0"/>
              <a:t> distance is 1 minus 1, or 0.  We also have to check that if x is not equal to y, then their </a:t>
            </a:r>
            <a:r>
              <a:rPr lang="en-US" baseline="0" dirty="0" err="1" smtClean="0"/>
              <a:t>Jaccard</a:t>
            </a:r>
            <a:r>
              <a:rPr lang="en-US" baseline="0" dirty="0" smtClean="0"/>
              <a:t> distance is strictly greater than 0.  That is because if x and y are different, then there is at least one element in their union but not in their intersection, and therefore, there intersection is strictly smaller than their union.    Thus, their </a:t>
            </a:r>
            <a:r>
              <a:rPr lang="en-US" baseline="0" dirty="0" err="1" smtClean="0"/>
              <a:t>Jaccard</a:t>
            </a:r>
            <a:r>
              <a:rPr lang="en-US" baseline="0" dirty="0" smtClean="0"/>
              <a:t> similarity is strictly less than 1, and their </a:t>
            </a:r>
            <a:r>
              <a:rPr lang="en-US" baseline="0" dirty="0" err="1" smtClean="0"/>
              <a:t>Jaccard</a:t>
            </a:r>
            <a:r>
              <a:rPr lang="en-US" baseline="0" dirty="0" smtClean="0"/>
              <a:t> distance is strictly greater than 0.</a:t>
            </a:r>
          </a:p>
          <a:p>
            <a:endParaRPr lang="en-US" baseline="0" dirty="0" smtClean="0"/>
          </a:p>
          <a:p>
            <a:r>
              <a:rPr lang="en-US" baseline="0" dirty="0" smtClean="0"/>
              <a:t>Click 3</a:t>
            </a:r>
          </a:p>
          <a:p>
            <a:r>
              <a:rPr lang="en-US" baseline="0" dirty="0" smtClean="0"/>
              <a:t>The symmetry condition follows from the fact that union and intersection are both symmetric. That is, x intersect y equals y intersect x, so both intersections surely have the same size.  And likewise for unions.</a:t>
            </a:r>
          </a:p>
          <a:p>
            <a:endParaRPr lang="en-US" baseline="0" dirty="0" smtClean="0"/>
          </a:p>
          <a:p>
            <a:endParaRPr lang="en-US" baseline="0" dirty="0" smtClean="0"/>
          </a:p>
          <a:p>
            <a:r>
              <a:rPr lang="en-US" baseline="0" dirty="0" smtClean="0"/>
              <a:t>Click 4</a:t>
            </a:r>
          </a:p>
          <a:p>
            <a:r>
              <a:rPr lang="en-US" baseline="0" dirty="0" smtClean="0"/>
              <a:t>The last thing to prove is the triangle inequality.  That’s a bit of work, but we’ll show the proof on the next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16844195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inequality</a:t>
            </a:r>
            <a:r>
              <a:rPr lang="en-US" baseline="0" dirty="0" smtClean="0"/>
              <a:t> that says the </a:t>
            </a:r>
            <a:r>
              <a:rPr lang="en-US" baseline="0" dirty="0" err="1" smtClean="0"/>
              <a:t>Jaccard</a:t>
            </a:r>
            <a:r>
              <a:rPr lang="en-US" baseline="0" dirty="0" smtClean="0"/>
              <a:t> distance from x to z plus the </a:t>
            </a:r>
            <a:r>
              <a:rPr lang="en-US" baseline="0" dirty="0" err="1" smtClean="0"/>
              <a:t>Jaccard</a:t>
            </a:r>
            <a:r>
              <a:rPr lang="en-US" baseline="0" dirty="0" smtClean="0"/>
              <a:t> distance from z to y is equal to or greater than the </a:t>
            </a:r>
            <a:r>
              <a:rPr lang="en-US" baseline="0" dirty="0" err="1" smtClean="0"/>
              <a:t>Jaccard</a:t>
            </a:r>
            <a:r>
              <a:rPr lang="en-US" baseline="0" dirty="0" smtClean="0"/>
              <a:t> distance from x to y.  That is, this (POINT) is the </a:t>
            </a:r>
            <a:r>
              <a:rPr lang="en-US" baseline="0" dirty="0" err="1" smtClean="0"/>
              <a:t>Jaccard</a:t>
            </a:r>
            <a:r>
              <a:rPr lang="en-US" baseline="0" dirty="0" smtClean="0"/>
              <a:t> similarity of x and z – the size of their intersection divided by the size of their union.  So this is the </a:t>
            </a:r>
            <a:r>
              <a:rPr lang="en-US" baseline="0" dirty="0" err="1" smtClean="0"/>
              <a:t>Jaccard</a:t>
            </a:r>
            <a:r>
              <a:rPr lang="en-US" baseline="0" dirty="0" smtClean="0"/>
              <a:t> distance from x to z (POINT).  Similarly, this (POINT) is the </a:t>
            </a:r>
            <a:r>
              <a:rPr lang="en-US" baseline="0" dirty="0" err="1" smtClean="0"/>
              <a:t>Jaccard</a:t>
            </a:r>
            <a:r>
              <a:rPr lang="en-US" baseline="0" dirty="0" smtClean="0"/>
              <a:t> distance from z to y (POINT), and this is the </a:t>
            </a:r>
            <a:r>
              <a:rPr lang="en-US" baseline="0" dirty="0" err="1" smtClean="0"/>
              <a:t>Jaccard</a:t>
            </a:r>
            <a:r>
              <a:rPr lang="en-US" baseline="0" dirty="0" smtClean="0"/>
              <a:t> distance from x to y.</a:t>
            </a:r>
          </a:p>
          <a:p>
            <a:endParaRPr lang="en-US" baseline="0" dirty="0" smtClean="0"/>
          </a:p>
          <a:p>
            <a:r>
              <a:rPr lang="en-US" baseline="0" dirty="0" smtClean="0"/>
              <a:t>Click 1</a:t>
            </a:r>
          </a:p>
          <a:p>
            <a:r>
              <a:rPr lang="en-US" baseline="0" dirty="0" smtClean="0"/>
              <a:t>Remember that we proved the </a:t>
            </a:r>
            <a:r>
              <a:rPr lang="en-US" baseline="0" dirty="0" err="1" smtClean="0"/>
              <a:t>Jaccard</a:t>
            </a:r>
            <a:r>
              <a:rPr lang="en-US" baseline="0" dirty="0" smtClean="0"/>
              <a:t> similarity between sets “a” and b (POINT) is the probability that the </a:t>
            </a:r>
            <a:r>
              <a:rPr lang="en-US" baseline="0" dirty="0" err="1" smtClean="0"/>
              <a:t>minhash</a:t>
            </a:r>
            <a:r>
              <a:rPr lang="en-US" baseline="0" dirty="0" smtClean="0"/>
              <a:t> values of “a” and b are the same.</a:t>
            </a:r>
          </a:p>
          <a:p>
            <a:endParaRPr lang="en-US" baseline="0" dirty="0" smtClean="0"/>
          </a:p>
          <a:p>
            <a:r>
              <a:rPr lang="en-US" baseline="0" dirty="0" smtClean="0"/>
              <a:t>Click 2</a:t>
            </a:r>
          </a:p>
          <a:p>
            <a:r>
              <a:rPr lang="en-US" baseline="0" dirty="0" smtClean="0"/>
              <a:t>Or put another way, this (POINT) is the probability that </a:t>
            </a:r>
            <a:r>
              <a:rPr lang="en-US" baseline="0" dirty="0" err="1" smtClean="0"/>
              <a:t>minhash</a:t>
            </a:r>
            <a:r>
              <a:rPr lang="en-US" baseline="0" dirty="0" smtClean="0"/>
              <a:t> of “a” and b  are different.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extLst>
      <p:ext uri="{BB962C8B-B14F-4D97-AF65-F5344CB8AC3E}">
        <p14:creationId xmlns:p14="http://schemas.microsoft.com/office/powerpoint/2010/main" val="14783035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 probability that </a:t>
            </a:r>
            <a:r>
              <a:rPr lang="en-US" dirty="0" err="1" smtClean="0"/>
              <a:t>minhash</a:t>
            </a:r>
            <a:r>
              <a:rPr lang="en-US" dirty="0" smtClean="0"/>
              <a:t> of x and y differ</a:t>
            </a:r>
            <a:r>
              <a:rPr lang="en-US" baseline="0" dirty="0" smtClean="0"/>
              <a:t> cannot be greater than the probability that the </a:t>
            </a:r>
            <a:r>
              <a:rPr lang="en-US" baseline="0" dirty="0" err="1" smtClean="0"/>
              <a:t>minhash</a:t>
            </a:r>
            <a:r>
              <a:rPr lang="en-US" baseline="0" dirty="0" smtClean="0"/>
              <a:t> of x and z differ plus the probability that </a:t>
            </a:r>
            <a:r>
              <a:rPr lang="en-US" baseline="0" dirty="0" err="1" smtClean="0"/>
              <a:t>minhash</a:t>
            </a:r>
            <a:r>
              <a:rPr lang="en-US" baseline="0" dirty="0" smtClean="0"/>
              <a:t> of y and z differ.  By what we saw on the previous slide, this claim is equivalent to the triangle inequality.</a:t>
            </a:r>
          </a:p>
          <a:p>
            <a:endParaRPr lang="en-US" baseline="0" dirty="0" smtClean="0"/>
          </a:p>
          <a:p>
            <a:r>
              <a:rPr lang="en-US" baseline="0" dirty="0" smtClean="0"/>
              <a:t>Click 1</a:t>
            </a:r>
          </a:p>
          <a:p>
            <a:r>
              <a:rPr lang="en-US" baseline="0" dirty="0" smtClean="0"/>
              <a:t>The reason is that whenever </a:t>
            </a:r>
            <a:r>
              <a:rPr lang="en-US" baseline="0" dirty="0" err="1" smtClean="0"/>
              <a:t>minhash</a:t>
            </a:r>
            <a:r>
              <a:rPr lang="en-US" baseline="0" dirty="0" smtClean="0"/>
              <a:t> of x and y are different, it is impossible for both </a:t>
            </a:r>
            <a:r>
              <a:rPr lang="en-US" baseline="0" dirty="0" err="1" smtClean="0"/>
              <a:t>minhash</a:t>
            </a:r>
            <a:r>
              <a:rPr lang="en-US" baseline="0" dirty="0" smtClean="0"/>
              <a:t> of x to equal </a:t>
            </a:r>
            <a:r>
              <a:rPr lang="en-US" baseline="0" dirty="0" err="1" smtClean="0"/>
              <a:t>minhash</a:t>
            </a:r>
            <a:r>
              <a:rPr lang="en-US" baseline="0" dirty="0" smtClean="0"/>
              <a:t> of z, and for </a:t>
            </a:r>
            <a:r>
              <a:rPr lang="en-US" baseline="0" dirty="0" err="1" smtClean="0"/>
              <a:t>minhash</a:t>
            </a:r>
            <a:r>
              <a:rPr lang="en-US" baseline="0" dirty="0" smtClean="0"/>
              <a:t> of z to equal </a:t>
            </a:r>
            <a:r>
              <a:rPr lang="en-US" baseline="0" dirty="0" err="1" smtClean="0"/>
              <a:t>minhash</a:t>
            </a:r>
            <a:r>
              <a:rPr lang="en-US" baseline="0" dirty="0" smtClean="0"/>
              <a:t> of y.  Because then, by transitivity of “equals,” </a:t>
            </a:r>
            <a:r>
              <a:rPr lang="en-US" baseline="0" dirty="0" err="1" smtClean="0"/>
              <a:t>minhash</a:t>
            </a:r>
            <a:r>
              <a:rPr lang="en-US" baseline="0" dirty="0" smtClean="0"/>
              <a:t> of x would equal </a:t>
            </a:r>
            <a:r>
              <a:rPr lang="en-US" baseline="0" dirty="0" err="1" smtClean="0"/>
              <a:t>minhash</a:t>
            </a:r>
            <a:r>
              <a:rPr lang="en-US" baseline="0" dirty="0" smtClean="0"/>
              <a:t> of y.</a:t>
            </a:r>
          </a:p>
          <a:p>
            <a:endParaRPr lang="en-US" baseline="0" dirty="0" smtClean="0"/>
          </a:p>
          <a:p>
            <a:r>
              <a:rPr lang="en-US" baseline="0" dirty="0" smtClean="0"/>
              <a:t>Click 2</a:t>
            </a:r>
          </a:p>
          <a:p>
            <a:r>
              <a:rPr lang="en-US" baseline="0" dirty="0" smtClean="0"/>
              <a:t>In terms of Venn diagrams, let the plane represent triples of sets x, y, and z.  Here are those triples where the </a:t>
            </a:r>
            <a:r>
              <a:rPr lang="en-US" baseline="0" dirty="0" err="1" smtClean="0"/>
              <a:t>minhash</a:t>
            </a:r>
            <a:r>
              <a:rPr lang="en-US" baseline="0" dirty="0" smtClean="0"/>
              <a:t> values of x and z differ.</a:t>
            </a:r>
          </a:p>
          <a:p>
            <a:endParaRPr lang="en-US" baseline="0" dirty="0" smtClean="0"/>
          </a:p>
          <a:p>
            <a:r>
              <a:rPr lang="en-US" baseline="0" dirty="0" smtClean="0"/>
              <a:t>Click 3</a:t>
            </a:r>
          </a:p>
          <a:p>
            <a:r>
              <a:rPr lang="en-US" baseline="0" dirty="0" smtClean="0"/>
              <a:t>And here are the triples where the </a:t>
            </a:r>
            <a:r>
              <a:rPr lang="en-US" baseline="0" dirty="0" err="1" smtClean="0"/>
              <a:t>minhashes</a:t>
            </a:r>
            <a:r>
              <a:rPr lang="en-US" baseline="0" dirty="0" smtClean="0"/>
              <a:t> of y and z differ.</a:t>
            </a:r>
          </a:p>
          <a:p>
            <a:endParaRPr lang="en-US" baseline="0" dirty="0" smtClean="0"/>
          </a:p>
          <a:p>
            <a:r>
              <a:rPr lang="en-US" baseline="0" dirty="0" smtClean="0"/>
              <a:t>Click 4</a:t>
            </a:r>
          </a:p>
          <a:p>
            <a:r>
              <a:rPr lang="en-US" baseline="0" dirty="0" smtClean="0"/>
              <a:t> And contained within their union is the set of triples where x and y have different </a:t>
            </a:r>
            <a:r>
              <a:rPr lang="en-US" baseline="0" dirty="0" err="1" smtClean="0"/>
              <a:t>minhash</a:t>
            </a:r>
            <a:r>
              <a:rPr lang="en-US" baseline="0" dirty="0" smtClean="0"/>
              <a:t> values.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4280718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first example of using LSH concerns a problem called entity resolution.</a:t>
            </a:r>
          </a:p>
          <a:p>
            <a:endParaRPr lang="en-US" baseline="0" dirty="0" smtClean="0"/>
          </a:p>
          <a:p>
            <a:r>
              <a:rPr lang="en-US" baseline="0" dirty="0" smtClean="0"/>
              <a:t>In this kind of problem, we are given a collection of records.  Each record provides some information about an entity.  Typically, entities are people, but they could be companies, physical locations, events, or any number of things.  The entity-resolution problem is to determine which sets of records refer to the same person, and to merge these records into one record that tells everything about that entity.</a:t>
            </a:r>
          </a:p>
          <a:p>
            <a:endParaRPr lang="en-US" baseline="0" dirty="0" smtClean="0"/>
          </a:p>
          <a:p>
            <a:r>
              <a:rPr lang="en-US" baseline="0" dirty="0" smtClean="0"/>
              <a:t>The problem is way more complicated than it looks.  For example, it is typical that records about people include the name of the person, so it looks like it should be no problem at all to group them into sets that represent the same individual.   But in a large collection of records, there will be people with the same name, so grouping by name will merge records for different people.  Worse, the same person may have their name written in different ways in different records.  Some records will have their middle initial, others not.  A person’s nickname may appear in one place and their formal name in another, like Sue and Susan.  And of course misspellings occur, which makes names look different even if they are intended to be identical.</a:t>
            </a:r>
          </a:p>
          <a:p>
            <a:endParaRPr lang="en-US" baseline="0" dirty="0" smtClean="0"/>
          </a:p>
          <a:p>
            <a:r>
              <a:rPr lang="en-US" baseline="0" dirty="0" smtClean="0"/>
              <a:t>We often can compensate for these discrepancies by using other information in the records.  For example, two records may have similar names, but identical phone numbers or identical addresses.  That’s when the problem becomes really interesting.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a:t>
            </a:fld>
            <a:endParaRPr lang="en-US"/>
          </a:p>
        </p:txBody>
      </p:sp>
    </p:spTree>
    <p:extLst>
      <p:ext uri="{BB962C8B-B14F-4D97-AF65-F5344CB8AC3E}">
        <p14:creationId xmlns:p14="http://schemas.microsoft.com/office/powerpoint/2010/main" val="41174651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Another</a:t>
            </a:r>
            <a:r>
              <a:rPr lang="en-US" baseline="0" dirty="0" smtClean="0"/>
              <a:t> important distance measure is the cosine distance.  This distance is useful for data that is in the form of a vector. Often the vector is in very high dimensions.  For example, documents are often viewed as the vector of counts of each of the words appearing in the document, so each word is a dimension.</a:t>
            </a:r>
          </a:p>
          <a:p>
            <a:endParaRPr lang="en-US" baseline="0" dirty="0" smtClean="0"/>
          </a:p>
          <a:p>
            <a:r>
              <a:rPr lang="en-US" baseline="0" dirty="0" smtClean="0"/>
              <a:t>Click 1</a:t>
            </a:r>
          </a:p>
          <a:p>
            <a:r>
              <a:rPr lang="en-US" baseline="0" dirty="0" smtClean="0"/>
              <a:t>To define the cosine distance, think of a data point as a vector from the origin in some space to the point in question.</a:t>
            </a:r>
          </a:p>
          <a:p>
            <a:endParaRPr lang="en-US" baseline="0" dirty="0" smtClean="0"/>
          </a:p>
          <a:p>
            <a:r>
              <a:rPr lang="en-US" baseline="0" dirty="0" smtClean="0"/>
              <a:t>Click 2</a:t>
            </a:r>
          </a:p>
          <a:p>
            <a:r>
              <a:rPr lang="en-US" baseline="0" dirty="0" smtClean="0"/>
              <a:t>Any two points have an angle, formed at the origin,  between their vectors (DRAW below, then clear slide).  We can compute the cosine of this angle from the components of the two vectors.   To do so, we take the dot product of the vectors (POINT).  The dot product is the sum of the products of the corresponding components. Then, we divide by the lengths of the two vectors.  The length of a vector from the origin is actually the normal Euclidean distance – what we called the L2 norm – of the point at the head of the vector to the origin.  That is, it is the square root of the sum of the squares of the components of the vector.</a:t>
            </a:r>
          </a:p>
          <a:p>
            <a:endParaRPr lang="en-US" baseline="0" dirty="0" smtClean="0"/>
          </a:p>
          <a:p>
            <a:r>
              <a:rPr lang="en-US" baseline="0" dirty="0" smtClean="0"/>
              <a:t>Click 3</a:t>
            </a:r>
          </a:p>
          <a:p>
            <a:r>
              <a:rPr lang="en-US" baseline="0" dirty="0" smtClean="0"/>
              <a:t>For example, here are two vectors, p1 and p2 (POINT).</a:t>
            </a:r>
          </a:p>
          <a:p>
            <a:endParaRPr lang="en-US" baseline="0" dirty="0" smtClean="0"/>
          </a:p>
          <a:p>
            <a:r>
              <a:rPr lang="en-US" baseline="0" dirty="0" smtClean="0"/>
              <a:t>Click 4</a:t>
            </a:r>
          </a:p>
          <a:p>
            <a:r>
              <a:rPr lang="en-US" baseline="0" dirty="0" smtClean="0"/>
              <a:t>The dot product of the vectors is 2.  The products of each of the first three components is 0 (DRAW links between corresponding components), but in the last two components, each vector is 1, so the dot product is the sum of 1 times 1 plus 1 times 1.  That’s 2.   For the lengths of the vector, p1 has three 1’s so we sum three 1-squared’s, and then take the square root, giving us the square root of 3.  p2 also has three 1’s and two 0’s as components, so its length is the same square root of 3.</a:t>
            </a:r>
          </a:p>
          <a:p>
            <a:endParaRPr lang="en-US" baseline="0" dirty="0" smtClean="0"/>
          </a:p>
          <a:p>
            <a:r>
              <a:rPr lang="en-US" baseline="0" dirty="0" smtClean="0"/>
              <a:t>Click 5</a:t>
            </a:r>
          </a:p>
          <a:p>
            <a:r>
              <a:rPr lang="en-US" baseline="0" dirty="0" smtClean="0"/>
              <a:t>Thus, the cosine of the angle between p1 and p2 is 2 – the dot product – divided by the product of the two vector lengths.  Each of those lengths is the square root of 3, so their product is 3, and the cosine of the angle is 2/3.  If you look that up in a table of cosines, you find this angle is about 48 degrees.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31</a:t>
            </a:fld>
            <a:endParaRPr lang="en-US"/>
          </a:p>
        </p:txBody>
      </p:sp>
    </p:spTree>
    <p:extLst>
      <p:ext uri="{BB962C8B-B14F-4D97-AF65-F5344CB8AC3E}">
        <p14:creationId xmlns:p14="http://schemas.microsoft.com/office/powerpoint/2010/main" val="3110542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consider the edit distance.</a:t>
            </a:r>
            <a:r>
              <a:rPr lang="en-US" baseline="0" dirty="0" smtClean="0"/>
              <a:t>  Recall this distance measure assumes points are character strings.  The edit distance from x to y is the minimum number of inserts and deletes needed to turn x into y.</a:t>
            </a:r>
          </a:p>
          <a:p>
            <a:endParaRPr lang="en-US" baseline="0" dirty="0" smtClean="0"/>
          </a:p>
          <a:p>
            <a:r>
              <a:rPr lang="en-US" baseline="0" dirty="0" smtClean="0"/>
              <a:t>Click 1</a:t>
            </a:r>
          </a:p>
          <a:p>
            <a:r>
              <a:rPr lang="en-US" baseline="0" dirty="0" smtClean="0"/>
              <a:t>There is an equivalent formula for the edit distance based on the notion of a longest common subsequence of two strings x and y.  The LCS of x and y is the longest string that is a subsequence of both.  We say one string is a subsequence of another if we can get the first by deleting zero or more positions from the second.  Note that the positions of the deleted characters do not have to be consecutive.  We’ll give an example on the next slide to make these ideas clear.</a:t>
            </a:r>
          </a:p>
          <a:p>
            <a:endParaRPr lang="en-US" baseline="0" dirty="0" smtClean="0"/>
          </a:p>
          <a:p>
            <a:r>
              <a:rPr lang="en-US" baseline="0" dirty="0" smtClean="0"/>
              <a:t>The formula (POINT) for the edit distance in terms of the LCS is the sum of the lengths of the two strings, minus twice the length of their LCS.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32</a:t>
            </a:fld>
            <a:endParaRPr lang="en-US"/>
          </a:p>
        </p:txBody>
      </p:sp>
    </p:spTree>
    <p:extLst>
      <p:ext uri="{BB962C8B-B14F-4D97-AF65-F5344CB8AC3E}">
        <p14:creationId xmlns:p14="http://schemas.microsoft.com/office/powerpoint/2010/main" val="15241196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where we’ll compute the edit distance of these two strings x</a:t>
            </a:r>
            <a:r>
              <a:rPr lang="en-US" baseline="0" dirty="0" smtClean="0"/>
              <a:t> and y in two different ways.</a:t>
            </a:r>
          </a:p>
          <a:p>
            <a:endParaRPr lang="en-US" baseline="0" dirty="0" smtClean="0"/>
          </a:p>
          <a:p>
            <a:r>
              <a:rPr lang="en-US" baseline="0" dirty="0" smtClean="0"/>
              <a:t>Click 1</a:t>
            </a:r>
          </a:p>
          <a:p>
            <a:r>
              <a:rPr lang="en-US" baseline="0" dirty="0" smtClean="0"/>
              <a:t>First, we can turn x into y by deleting “a” (DRAW in BLUE), and then inserting u and v (DRAW).  That uses three edits, and it is easy to check that there is no way to get from x to y using fewer edits.  Thus, the edit distance is 3.  Note that we can get from y to x by doing the same edits in reverse.  We delete u and v and insert “a” to get x (CLEAR and then DRAW).</a:t>
            </a:r>
          </a:p>
          <a:p>
            <a:endParaRPr lang="en-US" baseline="0" dirty="0" smtClean="0"/>
          </a:p>
          <a:p>
            <a:r>
              <a:rPr lang="en-US" baseline="0" dirty="0" smtClean="0"/>
              <a:t>Click 2</a:t>
            </a:r>
          </a:p>
          <a:p>
            <a:r>
              <a:rPr lang="en-US" baseline="0" dirty="0" smtClean="0"/>
              <a:t>In general, a pair of strings can have several different LCS’s of the same length.  In this case, there is only one: </a:t>
            </a:r>
            <a:r>
              <a:rPr lang="en-US" baseline="0" dirty="0" err="1" smtClean="0"/>
              <a:t>bcde</a:t>
            </a:r>
            <a:r>
              <a:rPr lang="en-US" baseline="0" dirty="0" smtClean="0"/>
              <a:t>.  It is obtained from x by deleting the first position, containing “a”, and it is obtained from y by deleting the fourth and fifth positions, containing u and v.</a:t>
            </a:r>
          </a:p>
          <a:p>
            <a:endParaRPr lang="en-US" baseline="0" dirty="0" smtClean="0"/>
          </a:p>
          <a:p>
            <a:r>
              <a:rPr lang="en-US" baseline="0" dirty="0" smtClean="0"/>
              <a:t>Click 3</a:t>
            </a:r>
          </a:p>
          <a:p>
            <a:r>
              <a:rPr lang="en-US" baseline="0" dirty="0" smtClean="0"/>
              <a:t>And to verify that the formula relating edit distance to the LCS holds in this case, the sum of the lengths of the two strings is 5 + 6 = 11.  And the LCS has a length of 4.  But 11 minus twice 4 is 3, which is indeed the edit distance.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extLst>
      <p:ext uri="{BB962C8B-B14F-4D97-AF65-F5344CB8AC3E}">
        <p14:creationId xmlns:p14="http://schemas.microsoft.com/office/powerpoint/2010/main" val="615081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 going to take up a more powerful form of indexing, in fact several different improvements.  Our first is based on the idea that if the </a:t>
            </a:r>
            <a:r>
              <a:rPr lang="en-US" dirty="0" err="1" smtClean="0"/>
              <a:t>Jaccard</a:t>
            </a:r>
            <a:r>
              <a:rPr lang="en-US" dirty="0" smtClean="0"/>
              <a:t> similarity is very high, or equivalently, the </a:t>
            </a:r>
            <a:r>
              <a:rPr lang="en-US" dirty="0" err="1" smtClean="0"/>
              <a:t>Jaccard</a:t>
            </a:r>
            <a:r>
              <a:rPr lang="en-US" dirty="0" smtClean="0"/>
              <a:t> distance is very low, then two strings representing sets of that </a:t>
            </a:r>
            <a:r>
              <a:rPr lang="en-US" dirty="0" err="1" smtClean="0"/>
              <a:t>Jaccard</a:t>
            </a:r>
            <a:r>
              <a:rPr lang="en-US" dirty="0" smtClean="0"/>
              <a:t> distance must have a symbol in common among their prefixes whose lengths are approximately the </a:t>
            </a:r>
            <a:r>
              <a:rPr lang="en-US" dirty="0" err="1" smtClean="0"/>
              <a:t>Jaccard</a:t>
            </a:r>
            <a:r>
              <a:rPr lang="en-US" dirty="0" smtClean="0"/>
              <a:t> distance times the length of the shorter string.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Before proceeding, we need to explain something about what a</a:t>
            </a:r>
            <a:r>
              <a:rPr lang="en-US" baseline="0" dirty="0" smtClean="0"/>
              <a:t> “hash function” in the sense of an LSH family really is.</a:t>
            </a:r>
          </a:p>
          <a:p>
            <a:endParaRPr lang="en-US" baseline="0" dirty="0" smtClean="0"/>
          </a:p>
          <a:p>
            <a:r>
              <a:rPr lang="en-US" baseline="0" dirty="0" smtClean="0"/>
              <a:t>Click 1</a:t>
            </a:r>
          </a:p>
          <a:p>
            <a:r>
              <a:rPr lang="en-US" baseline="0" dirty="0" smtClean="0"/>
              <a:t>Technically, a hash function h in this sense takes two arguments x and y, which are elements whose similarity or distance we are interested in.  The hash function returns a decision about this pair.  “yes” means they are a candidate pair, and we need to calculate their similarity.  We can think of “yes” as saying x and y belong in the same bucket when hash function h is used.  The answer “no” means x and y are not a candidate pair according to this hash function.</a:t>
            </a:r>
          </a:p>
          <a:p>
            <a:endParaRPr lang="en-US" baseline="0" dirty="0" smtClean="0"/>
          </a:p>
          <a:p>
            <a:r>
              <a:rPr lang="en-US" baseline="0" dirty="0" smtClean="0"/>
              <a:t>Click 2</a:t>
            </a:r>
          </a:p>
          <a:p>
            <a:r>
              <a:rPr lang="en-US" baseline="0" dirty="0" smtClean="0"/>
              <a:t>For example, a </a:t>
            </a:r>
            <a:r>
              <a:rPr lang="en-US" baseline="0" dirty="0" err="1" smtClean="0"/>
              <a:t>minhash</a:t>
            </a:r>
            <a:r>
              <a:rPr lang="en-US" baseline="0" dirty="0" smtClean="0"/>
              <a:t> function can be viewed as taking two sets x and y, computing their </a:t>
            </a:r>
            <a:r>
              <a:rPr lang="en-US" baseline="0" dirty="0" err="1" smtClean="0"/>
              <a:t>minhash</a:t>
            </a:r>
            <a:r>
              <a:rPr lang="en-US" baseline="0" dirty="0" smtClean="0"/>
              <a:t> values according to some permutation, and saying “yes” if and only if those </a:t>
            </a:r>
            <a:r>
              <a:rPr lang="en-US" baseline="0" dirty="0" err="1" smtClean="0"/>
              <a:t>minhash</a:t>
            </a:r>
            <a:r>
              <a:rPr lang="en-US" baseline="0" dirty="0" smtClean="0"/>
              <a:t> values are the same.  In many cases, there will be a calculation of values behind the scenes, and the “yes” answers are made when the values are the same.  However, the view we are taking now is more general, since there need not be a computation of values that are then compared.  As we shall see, we really need this generality.  For example, we shall look at LSH families that render their decisions by looking at many values and saying “yes” if there is at least one equality.</a:t>
            </a:r>
          </a:p>
          <a:p>
            <a:endParaRPr lang="en-US" baseline="0" dirty="0" smtClean="0"/>
          </a:p>
          <a:p>
            <a:r>
              <a:rPr lang="en-US" baseline="0" dirty="0" smtClean="0"/>
              <a:t>Click 3</a:t>
            </a:r>
          </a:p>
          <a:p>
            <a:r>
              <a:rPr lang="en-US" baseline="0" dirty="0" smtClean="0"/>
              <a:t>However, to make things look more normal, we shall often use the expression h(x) = h(y) to mean that h(</a:t>
            </a:r>
            <a:r>
              <a:rPr lang="en-US" baseline="0" dirty="0" err="1" smtClean="0"/>
              <a:t>x,y</a:t>
            </a:r>
            <a:r>
              <a:rPr lang="en-US" baseline="0" dirty="0" smtClean="0"/>
              <a:t>) = “yes.”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35</a:t>
            </a:fld>
            <a:endParaRPr lang="en-US"/>
          </a:p>
        </p:txBody>
      </p:sp>
    </p:spTree>
    <p:extLst>
      <p:ext uri="{BB962C8B-B14F-4D97-AF65-F5344CB8AC3E}">
        <p14:creationId xmlns:p14="http://schemas.microsoft.com/office/powerpoint/2010/main" val="8889000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Here’s the definition</a:t>
            </a:r>
            <a:r>
              <a:rPr lang="en-US" baseline="0" dirty="0" smtClean="0"/>
              <a:t> of an LSH family of hash functions.</a:t>
            </a:r>
          </a:p>
          <a:p>
            <a:endParaRPr lang="en-US" baseline="0" dirty="0" smtClean="0"/>
          </a:p>
          <a:p>
            <a:r>
              <a:rPr lang="en-US" baseline="0" dirty="0" smtClean="0"/>
              <a:t>Click 1</a:t>
            </a:r>
          </a:p>
          <a:p>
            <a:r>
              <a:rPr lang="en-US" baseline="0" dirty="0" smtClean="0"/>
              <a:t>These families of hash functions each assume that the data consists of a space of points with a distance measure for that space.  For example, the family of </a:t>
            </a:r>
            <a:r>
              <a:rPr lang="en-US" baseline="0" dirty="0" err="1" smtClean="0"/>
              <a:t>minhash</a:t>
            </a:r>
            <a:r>
              <a:rPr lang="en-US" baseline="0" dirty="0" smtClean="0"/>
              <a:t> functions assumes the space of points is sets, and the distance is the </a:t>
            </a:r>
            <a:r>
              <a:rPr lang="en-US" baseline="0" dirty="0" err="1" smtClean="0"/>
              <a:t>Jaccard</a:t>
            </a:r>
            <a:r>
              <a:rPr lang="en-US" baseline="0" dirty="0" smtClean="0"/>
              <a:t> distance.</a:t>
            </a:r>
          </a:p>
          <a:p>
            <a:endParaRPr lang="en-US" baseline="0" dirty="0" smtClean="0"/>
          </a:p>
          <a:p>
            <a:r>
              <a:rPr lang="en-US" baseline="0" dirty="0" smtClean="0"/>
              <a:t>Click 2</a:t>
            </a:r>
          </a:p>
          <a:p>
            <a:r>
              <a:rPr lang="en-US" baseline="0" dirty="0" smtClean="0"/>
              <a:t>There is no notion of a family of hash functions being sensitive in some absolute sense.  Rather, we can make statements about a family H of hash functions in terms of four parameters.  There are two distances, d1 and d2 (POINT) and two probabilities, p1 and p2 (POINT).  Of the two distances, one is a small distance – that’s d1 – and the other is a large distance.  The probability p1 is associated with the small distance, and it is a lower bound on the probability of agreement for points at distance d1 or less.  The second probability, p2, is associated with the large distance, and it is an *upper* bound on the probability of agreement for points at distance d2 or more.  We expect p1 to be large and p2 to be small.</a:t>
            </a:r>
          </a:p>
          <a:p>
            <a:endParaRPr lang="en-US" baseline="0" dirty="0" smtClean="0"/>
          </a:p>
          <a:p>
            <a:r>
              <a:rPr lang="en-US" baseline="0" dirty="0" smtClean="0"/>
              <a:t>Click 3</a:t>
            </a:r>
          </a:p>
          <a:p>
            <a:r>
              <a:rPr lang="en-US" baseline="0" dirty="0" smtClean="0"/>
              <a:t>More formally, for any two points x and y at distance up to d1, the probability, considering all hash functions little h in the family capital H, that little h says “yes” about x and y, is at least p1.</a:t>
            </a:r>
          </a:p>
          <a:p>
            <a:endParaRPr lang="en-US" baseline="0" dirty="0" smtClean="0"/>
          </a:p>
          <a:p>
            <a:r>
              <a:rPr lang="en-US" baseline="0" dirty="0" smtClean="0"/>
              <a:t>Click 4</a:t>
            </a:r>
          </a:p>
          <a:p>
            <a:r>
              <a:rPr lang="en-US" baseline="0" dirty="0" smtClean="0"/>
              <a:t>And if the distance between x and y is at least d2, then the probability that little h says “yes” for x and y is at most p2.</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36</a:t>
            </a:fld>
            <a:endParaRPr lang="en-US"/>
          </a:p>
        </p:txBody>
      </p:sp>
    </p:spTree>
    <p:extLst>
      <p:ext uri="{BB962C8B-B14F-4D97-AF65-F5344CB8AC3E}">
        <p14:creationId xmlns:p14="http://schemas.microsoft.com/office/powerpoint/2010/main" val="19369256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picture of what we know about the probability of h(x)</a:t>
            </a:r>
            <a:r>
              <a:rPr lang="en-US" baseline="0" dirty="0" smtClean="0"/>
              <a:t> equaling h(y).  For distances d1 and below, we know the probability is at least p1, and for distances d2 and above, we know the probability is at most p2.  Between distances d1 and d2, we know nothing.  However, we shall try to make the difference between d1 and d2 very small, and the distance between p1 and p2 as large as we can.  That will give us the S-curve we want, although since we are now talking about distances rather than similarities, the S-curve is backwards.  It drops down precipitously between the distances d1 and d2, rather than rising precipitously  (DRAW in BLUE).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37</a:t>
            </a:fld>
            <a:endParaRPr lang="en-US"/>
          </a:p>
        </p:txBody>
      </p:sp>
    </p:spTree>
    <p:extLst>
      <p:ext uri="{BB962C8B-B14F-4D97-AF65-F5344CB8AC3E}">
        <p14:creationId xmlns:p14="http://schemas.microsoft.com/office/powerpoint/2010/main" val="2465970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take as our example the only example we know.  The underlying space consists of sets, all subsets of some universal set, and the distance measure is </a:t>
            </a:r>
            <a:r>
              <a:rPr lang="en-US" baseline="0" dirty="0" err="1" smtClean="0"/>
              <a:t>Jaccard</a:t>
            </a:r>
            <a:r>
              <a:rPr lang="en-US" baseline="0" dirty="0" smtClean="0"/>
              <a:t> distance.  The LSH family is the family of </a:t>
            </a:r>
            <a:r>
              <a:rPr lang="en-US" baseline="0" dirty="0" err="1" smtClean="0"/>
              <a:t>minhash</a:t>
            </a:r>
            <a:r>
              <a:rPr lang="en-US" baseline="0" dirty="0" smtClean="0"/>
              <a:t> functions, each based on one of the possible permutations of the members of the universal set of elements.</a:t>
            </a:r>
          </a:p>
          <a:p>
            <a:endParaRPr lang="en-US" baseline="0" dirty="0" smtClean="0"/>
          </a:p>
          <a:p>
            <a:r>
              <a:rPr lang="en-US" baseline="0" dirty="0" smtClean="0"/>
              <a:t>Click 1</a:t>
            </a:r>
          </a:p>
          <a:p>
            <a:r>
              <a:rPr lang="en-US" baseline="0" dirty="0" smtClean="0"/>
              <a:t>We claim the probability that a given </a:t>
            </a:r>
            <a:r>
              <a:rPr lang="en-US" baseline="0" dirty="0" err="1" smtClean="0"/>
              <a:t>minhash</a:t>
            </a:r>
            <a:r>
              <a:rPr lang="en-US" baseline="0" dirty="0" smtClean="0"/>
              <a:t> function h gives the same value for sets x and y is 1 minus the </a:t>
            </a:r>
            <a:r>
              <a:rPr lang="en-US" baseline="0" dirty="0" err="1" smtClean="0"/>
              <a:t>Jaccard</a:t>
            </a:r>
            <a:r>
              <a:rPr lang="en-US" baseline="0" dirty="0" smtClean="0"/>
              <a:t> distance from x to y.  That’s just a restatement of the theorem about how the </a:t>
            </a:r>
            <a:r>
              <a:rPr lang="en-US" baseline="0" dirty="0" err="1" smtClean="0"/>
              <a:t>Jaccard</a:t>
            </a:r>
            <a:r>
              <a:rPr lang="en-US" baseline="0" dirty="0" smtClean="0"/>
              <a:t> similarity is the probability that two sets agree on a random </a:t>
            </a:r>
            <a:r>
              <a:rPr lang="en-US" baseline="0" dirty="0" err="1" smtClean="0"/>
              <a:t>minhash</a:t>
            </a:r>
            <a:r>
              <a:rPr lang="en-US" baseline="0" dirty="0" smtClean="0"/>
              <a:t> function.  Notice that 1 minus the </a:t>
            </a:r>
            <a:r>
              <a:rPr lang="en-US" baseline="0" dirty="0" err="1" smtClean="0"/>
              <a:t>Jaccard</a:t>
            </a:r>
            <a:r>
              <a:rPr lang="en-US" baseline="0" dirty="0" smtClean="0"/>
              <a:t> distance IS the </a:t>
            </a:r>
            <a:r>
              <a:rPr lang="en-US" baseline="0" dirty="0" err="1" smtClean="0"/>
              <a:t>Jaccard</a:t>
            </a:r>
            <a:r>
              <a:rPr lang="en-US" baseline="0" dirty="0" smtClean="0"/>
              <a:t> similarity.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38</a:t>
            </a:fld>
            <a:endParaRPr lang="en-US"/>
          </a:p>
        </p:txBody>
      </p:sp>
    </p:spTree>
    <p:extLst>
      <p:ext uri="{BB962C8B-B14F-4D97-AF65-F5344CB8AC3E}">
        <p14:creationId xmlns:p14="http://schemas.microsoft.com/office/powerpoint/2010/main" val="25130297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claim that the family</a:t>
            </a:r>
            <a:r>
              <a:rPr lang="en-US" baseline="0" dirty="0" smtClean="0"/>
              <a:t> of </a:t>
            </a:r>
            <a:r>
              <a:rPr lang="en-US" baseline="0" dirty="0" err="1" smtClean="0"/>
              <a:t>minhash</a:t>
            </a:r>
            <a:r>
              <a:rPr lang="en-US" baseline="0" dirty="0" smtClean="0"/>
              <a:t> functions is a 1/3-2/3-2/3-1/3-sensitive family for the space S of sets and the </a:t>
            </a:r>
            <a:r>
              <a:rPr lang="en-US" baseline="0" dirty="0" err="1" smtClean="0"/>
              <a:t>Jaccard</a:t>
            </a:r>
            <a:r>
              <a:rPr lang="en-US" baseline="0" dirty="0" smtClean="0"/>
              <a:t> distance d.</a:t>
            </a:r>
          </a:p>
          <a:p>
            <a:endParaRPr lang="en-US" baseline="0" dirty="0" smtClean="0"/>
          </a:p>
          <a:p>
            <a:r>
              <a:rPr lang="en-US" baseline="0" dirty="0" smtClean="0"/>
              <a:t>Click 1</a:t>
            </a:r>
          </a:p>
          <a:p>
            <a:r>
              <a:rPr lang="en-US" baseline="0" dirty="0" smtClean="0"/>
              <a:t>For example, the first and third parameters say that if the distance is at most 1/3,</a:t>
            </a:r>
          </a:p>
          <a:p>
            <a:endParaRPr lang="en-US" baseline="0" dirty="0" smtClean="0"/>
          </a:p>
          <a:p>
            <a:r>
              <a:rPr lang="en-US" baseline="0" dirty="0" smtClean="0"/>
              <a:t>Click 2</a:t>
            </a:r>
          </a:p>
          <a:p>
            <a:r>
              <a:rPr lang="en-US" baseline="0" dirty="0" smtClean="0"/>
              <a:t>Then the probability of agreement is at least 2/3.  But that makes sense because if the distance is at most 1/3, then the </a:t>
            </a:r>
            <a:r>
              <a:rPr lang="en-US" baseline="0" dirty="0" err="1" smtClean="0"/>
              <a:t>Jaccard</a:t>
            </a:r>
            <a:r>
              <a:rPr lang="en-US" baseline="0" dirty="0" smtClean="0"/>
              <a:t> similarity is at least 2/3, and we know the probability of agreement equals the similarity.  Likewise, the second and fourth parameters say that whenever the </a:t>
            </a:r>
            <a:r>
              <a:rPr lang="en-US" baseline="0" dirty="0" err="1" smtClean="0"/>
              <a:t>Jaccard</a:t>
            </a:r>
            <a:r>
              <a:rPr lang="en-US" baseline="0" dirty="0" smtClean="0"/>
              <a:t> distance is at least 2/3, so the similarity is at most 1/3, the probability of agreement is at most 1/3. </a:t>
            </a:r>
          </a:p>
          <a:p>
            <a:endParaRPr lang="en-US" baseline="0" dirty="0" smtClean="0"/>
          </a:p>
          <a:p>
            <a:r>
              <a:rPr lang="en-US" baseline="0" dirty="0" smtClean="0"/>
              <a:t>Click 3</a:t>
            </a:r>
          </a:p>
          <a:p>
            <a:r>
              <a:rPr lang="en-US" baseline="0" dirty="0" smtClean="0"/>
              <a:t>We can make many statements like this about the family of </a:t>
            </a:r>
            <a:r>
              <a:rPr lang="en-US" baseline="0" dirty="0" err="1" smtClean="0"/>
              <a:t>minhash</a:t>
            </a:r>
            <a:r>
              <a:rPr lang="en-US" baseline="0" dirty="0" smtClean="0"/>
              <a:t> functions; there’s nothing special about 1/3 or 2/3.  In fact, for any distances d1 and d2, as long as d1 is less than d2, the </a:t>
            </a:r>
            <a:r>
              <a:rPr lang="en-US" baseline="0" dirty="0" err="1" smtClean="0"/>
              <a:t>minhash</a:t>
            </a:r>
            <a:r>
              <a:rPr lang="en-US" baseline="0" dirty="0" smtClean="0"/>
              <a:t> functions form a family with sensitivity d1, d2, 1-d1, 1-d2.</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39</a:t>
            </a:fld>
            <a:endParaRPr lang="en-US"/>
          </a:p>
        </p:txBody>
      </p:sp>
    </p:spTree>
    <p:extLst>
      <p:ext uri="{BB962C8B-B14F-4D97-AF65-F5344CB8AC3E}">
        <p14:creationId xmlns:p14="http://schemas.microsoft.com/office/powerpoint/2010/main" val="288188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start with a simple LSH family, such as the set of </a:t>
            </a:r>
            <a:r>
              <a:rPr lang="en-US" dirty="0" err="1" smtClean="0"/>
              <a:t>minhash</a:t>
            </a:r>
            <a:r>
              <a:rPr lang="en-US" dirty="0" smtClean="0"/>
              <a:t> functions, we don’t get the S-curve effect.  However, we are</a:t>
            </a:r>
            <a:r>
              <a:rPr lang="en-US" baseline="0" dirty="0" smtClean="0"/>
              <a:t> going to see that it is possible to “amplify” the steepness of the S-curve, using two constructions that produce a new LSH family from a given LSH family.  These constructions are like what we have already seen for the </a:t>
            </a:r>
            <a:r>
              <a:rPr lang="en-US" baseline="0" dirty="0" err="1" smtClean="0"/>
              <a:t>minhash</a:t>
            </a:r>
            <a:r>
              <a:rPr lang="en-US" baseline="0" dirty="0" smtClean="0"/>
              <a:t> functions.</a:t>
            </a:r>
          </a:p>
          <a:p>
            <a:endParaRPr lang="en-US" baseline="0" dirty="0" smtClean="0"/>
          </a:p>
          <a:p>
            <a:r>
              <a:rPr lang="en-US" baseline="0" dirty="0" smtClean="0"/>
              <a:t>Click 1</a:t>
            </a:r>
          </a:p>
          <a:p>
            <a:r>
              <a:rPr lang="en-US" baseline="0" dirty="0" smtClean="0"/>
              <a:t>In particular, what we call the “AND” construction is essentially the combination of the effect of several rows in one band,</a:t>
            </a:r>
          </a:p>
          <a:p>
            <a:endParaRPr lang="en-US" baseline="0" dirty="0" smtClean="0"/>
          </a:p>
          <a:p>
            <a:r>
              <a:rPr lang="en-US" baseline="0" dirty="0" smtClean="0"/>
              <a:t>Click 2</a:t>
            </a:r>
          </a:p>
          <a:p>
            <a:r>
              <a:rPr lang="en-US" baseline="0" dirty="0" smtClean="0"/>
              <a:t>And the “OR” construction is the combination of several bands.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40</a:t>
            </a:fld>
            <a:endParaRPr lang="en-US"/>
          </a:p>
        </p:txBody>
      </p:sp>
    </p:spTree>
    <p:extLst>
      <p:ext uri="{BB962C8B-B14F-4D97-AF65-F5344CB8AC3E}">
        <p14:creationId xmlns:p14="http://schemas.microsoft.com/office/powerpoint/2010/main" val="334059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going to tell</a:t>
            </a:r>
            <a:r>
              <a:rPr lang="en-US" baseline="0" dirty="0" smtClean="0"/>
              <a:t> you a real story of how I used LSH to get a big consulting fee.  After I retired from Stanford, I took a job consulting for some lawyers.</a:t>
            </a:r>
          </a:p>
          <a:p>
            <a:endParaRPr lang="en-US" baseline="0" dirty="0" smtClean="0"/>
          </a:p>
          <a:p>
            <a:r>
              <a:rPr lang="en-US" baseline="0" dirty="0" smtClean="0"/>
              <a:t>Click 1</a:t>
            </a:r>
          </a:p>
          <a:p>
            <a:r>
              <a:rPr lang="en-US" baseline="0" dirty="0" smtClean="0"/>
              <a:t>They were dealing with a lawsuit involving two companies that I’ll call A and B.  Company B had a service, and company A agreed to use its customer base to find customers for company B.</a:t>
            </a:r>
          </a:p>
          <a:p>
            <a:endParaRPr lang="en-US" baseline="0" dirty="0" smtClean="0"/>
          </a:p>
          <a:p>
            <a:r>
              <a:rPr lang="en-US" baseline="0" dirty="0" smtClean="0"/>
              <a:t>Click 2</a:t>
            </a:r>
          </a:p>
          <a:p>
            <a:r>
              <a:rPr lang="en-US" baseline="0" dirty="0" smtClean="0"/>
              <a:t>But the companies took to squabbling, and the deal was eventually cancelled.  Since B was still serving many of the customers that A had sent them, A was owed fees for those customers, and sued to get those fees.</a:t>
            </a:r>
          </a:p>
          <a:p>
            <a:endParaRPr lang="en-US" baseline="0" dirty="0" smtClean="0"/>
          </a:p>
          <a:p>
            <a:r>
              <a:rPr lang="en-US" baseline="0" dirty="0" smtClean="0"/>
              <a:t>Click 3</a:t>
            </a:r>
          </a:p>
          <a:p>
            <a:r>
              <a:rPr lang="en-US" baseline="0" dirty="0" smtClean="0"/>
              <a:t>Unfortunately, neither company had bothered to modify their records to indicate whether a customer had been part of this deal.  A could have created a record “we sent this guy to B,” and B could have added a bit to their records saying “this guy came from A.”  But neither did.  So they had to pay me to figure out how many customers appeared in the databases of both companies.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a:t>
            </a:fld>
            <a:endParaRPr lang="en-US"/>
          </a:p>
        </p:txBody>
      </p:sp>
    </p:spTree>
    <p:extLst>
      <p:ext uri="{BB962C8B-B14F-4D97-AF65-F5344CB8AC3E}">
        <p14:creationId xmlns:p14="http://schemas.microsoft.com/office/powerpoint/2010/main" val="30604960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AND construction.</a:t>
            </a:r>
          </a:p>
          <a:p>
            <a:endParaRPr lang="en-US" dirty="0" smtClean="0"/>
          </a:p>
          <a:p>
            <a:r>
              <a:rPr lang="en-US" dirty="0" smtClean="0"/>
              <a:t>Click</a:t>
            </a:r>
            <a:r>
              <a:rPr lang="en-US" baseline="0" dirty="0" smtClean="0"/>
              <a:t> 1</a:t>
            </a:r>
          </a:p>
          <a:p>
            <a:r>
              <a:rPr lang="en-US" baseline="0" dirty="0" smtClean="0"/>
              <a:t>We are given an LSH family H, and we want to construct from it a new family H-prime.  Each hash function from H-prime is built from r functions from H.</a:t>
            </a:r>
          </a:p>
          <a:p>
            <a:endParaRPr lang="en-US" baseline="0" dirty="0" smtClean="0"/>
          </a:p>
          <a:p>
            <a:r>
              <a:rPr lang="en-US" baseline="0" dirty="0" smtClean="0"/>
              <a:t>Click 2</a:t>
            </a:r>
          </a:p>
          <a:p>
            <a:r>
              <a:rPr lang="en-US" dirty="0" smtClean="0"/>
              <a:t>A hash function</a:t>
            </a:r>
            <a:r>
              <a:rPr lang="en-US" baseline="0" dirty="0" smtClean="0"/>
              <a:t> little-h in the family H-prime is constructed from a set of r hash functions from family H, say h1 through </a:t>
            </a:r>
            <a:r>
              <a:rPr lang="en-US" baseline="0" dirty="0" err="1" smtClean="0"/>
              <a:t>h_r</a:t>
            </a:r>
            <a:r>
              <a:rPr lang="en-US" baseline="0" dirty="0" smtClean="0"/>
              <a:t>.  Little-h renders its decision about a pair of elements x and y by checking that each hash function in the set renders the decision “yes.”  Using our convention that h(x)=h(y) means that the answer for x and y is “yes,” we can write the rule for h as shown (POINT).  h(x) = h(y) if and only </a:t>
            </a:r>
            <a:r>
              <a:rPr lang="en-US" baseline="0" dirty="0" err="1" smtClean="0"/>
              <a:t>h_i</a:t>
            </a:r>
            <a:r>
              <a:rPr lang="en-US" baseline="0" dirty="0" smtClean="0"/>
              <a:t>(x) = </a:t>
            </a:r>
            <a:r>
              <a:rPr lang="en-US" baseline="0" dirty="0" err="1" smtClean="0"/>
              <a:t>h_i</a:t>
            </a:r>
            <a:r>
              <a:rPr lang="en-US" baseline="0" dirty="0" smtClean="0"/>
              <a:t>(y) for all </a:t>
            </a:r>
            <a:r>
              <a:rPr lang="en-US" baseline="0" dirty="0" err="1" smtClean="0"/>
              <a:t>i</a:t>
            </a:r>
            <a:r>
              <a:rPr lang="en-US" baseline="0" dirty="0" smtClean="0"/>
              <a:t> = 1 to r.</a:t>
            </a:r>
          </a:p>
          <a:p>
            <a:endParaRPr lang="en-US" baseline="0" dirty="0" smtClean="0"/>
          </a:p>
          <a:p>
            <a:r>
              <a:rPr lang="en-US" baseline="0" dirty="0" smtClean="0"/>
              <a:t>Click 3</a:t>
            </a:r>
          </a:p>
          <a:p>
            <a:r>
              <a:rPr lang="en-US" baseline="0" dirty="0" smtClean="0"/>
              <a:t>The family H-prime amplifies the effect of H according to the rule given here.  The lower and upper distances d1 and d2 don’t change.   However, the two probabilities are each raised to the r-</a:t>
            </a:r>
            <a:r>
              <a:rPr lang="en-US" baseline="0" dirty="0" err="1" smtClean="0"/>
              <a:t>th</a:t>
            </a:r>
            <a:r>
              <a:rPr lang="en-US" baseline="0" dirty="0" smtClean="0"/>
              <a:t> power.  That is, in order to get a “yes” from hash function h, we have to get “yes” from each of the </a:t>
            </a:r>
            <a:r>
              <a:rPr lang="en-US" baseline="0" dirty="0" err="1" smtClean="0"/>
              <a:t>h_i’s</a:t>
            </a:r>
            <a:r>
              <a:rPr lang="en-US" baseline="0" dirty="0" smtClean="0"/>
              <a:t>.  The family H-prime consists of all possible sets of r members of family H, so the </a:t>
            </a:r>
            <a:r>
              <a:rPr lang="en-US" baseline="0" dirty="0" err="1" smtClean="0"/>
              <a:t>h_i’s</a:t>
            </a:r>
            <a:r>
              <a:rPr lang="en-US" baseline="0" dirty="0" smtClean="0"/>
              <a:t> for a given h can be viewed as randomly chosen, and thus independent.  Remember that the rule for the probability of independent events occurring simultaneously is the product of the probabilities of the individual events.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41</a:t>
            </a:fld>
            <a:endParaRPr lang="en-US"/>
          </a:p>
        </p:txBody>
      </p:sp>
    </p:spTree>
    <p:extLst>
      <p:ext uri="{BB962C8B-B14F-4D97-AF65-F5344CB8AC3E}">
        <p14:creationId xmlns:p14="http://schemas.microsoft.com/office/powerpoint/2010/main" val="2843023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AND construction corresponds to combining rows in a band.  We also have an OR construction, that corresponds to combining bands.</a:t>
            </a:r>
          </a:p>
          <a:p>
            <a:endParaRPr lang="en-US" baseline="0" dirty="0" smtClean="0"/>
          </a:p>
          <a:p>
            <a:r>
              <a:rPr lang="en-US" baseline="0" dirty="0" smtClean="0"/>
              <a:t>Click 1</a:t>
            </a:r>
          </a:p>
          <a:p>
            <a:r>
              <a:rPr lang="en-US" baseline="0" dirty="0" smtClean="0"/>
              <a:t>Again, we’ll start with an LSH family H and construct a new family H-prime.</a:t>
            </a:r>
          </a:p>
          <a:p>
            <a:endParaRPr lang="en-US" baseline="0" dirty="0" smtClean="0"/>
          </a:p>
          <a:p>
            <a:r>
              <a:rPr lang="en-US" baseline="0" dirty="0" smtClean="0"/>
              <a:t>Click 2</a:t>
            </a:r>
          </a:p>
          <a:p>
            <a:r>
              <a:rPr lang="en-US" baseline="0" dirty="0" smtClean="0"/>
              <a:t>Each member of H-prime will be constructed from a set of b functions from H.  Let little-h be a typical member of the family H-prime, and let x and y be elements to which we want to apply little h.  Then we say h(x) = h(y) if and only if </a:t>
            </a:r>
            <a:r>
              <a:rPr lang="en-US" baseline="0" dirty="0" err="1" smtClean="0"/>
              <a:t>h_i</a:t>
            </a:r>
            <a:r>
              <a:rPr lang="en-US" baseline="0" dirty="0" smtClean="0"/>
              <a:t>(x) = </a:t>
            </a:r>
            <a:r>
              <a:rPr lang="en-US" baseline="0" dirty="0" err="1" smtClean="0"/>
              <a:t>h_i</a:t>
            </a:r>
            <a:r>
              <a:rPr lang="en-US" baseline="0" dirty="0" smtClean="0"/>
              <a:t>(y) for at least one value of </a:t>
            </a:r>
            <a:r>
              <a:rPr lang="en-US" baseline="0" dirty="0" err="1" smtClean="0"/>
              <a:t>i</a:t>
            </a:r>
            <a:r>
              <a:rPr lang="en-US" baseline="0" dirty="0" smtClean="0"/>
              <a:t> in the range 1 to b.  Notice that the expression h(x) = h(y) (POINT) really is a shorthand for the way h looks at both x and y and decides whether or not to make them a candidate pair.  We cannot explain what is going on by supposing that h computes a value from x and a value from y and simply asks if they are equal.</a:t>
            </a:r>
          </a:p>
          <a:p>
            <a:endParaRPr lang="en-US" baseline="0" dirty="0" smtClean="0"/>
          </a:p>
          <a:p>
            <a:r>
              <a:rPr lang="en-US" baseline="0" dirty="0" smtClean="0"/>
              <a:t>Click 3</a:t>
            </a:r>
          </a:p>
          <a:p>
            <a:r>
              <a:rPr lang="en-US" baseline="0" dirty="0" smtClean="0"/>
              <a:t>Here’s the rule for the sensitivity of family H-prime in terms of the sensitivity of H.  As for the AND construction, the distance components d1 and d2 do not change.  But the probabilities are altered according to the rule for the probability of the OR of independent events.  To see how this combination works, think of “at least one of these events occurs” in its equivalent form “it is not true that none of these events occurs.”  If each event occurs with probability p1, then the probability it doesn’t occur is 1-p1 (POINT).  The probability that none of b events occurs is that raised to the b power (POINT).  And  1 minus that (POINT) is the probability that “none of them occur” is false – that is, at least one of the b events occurs.</a:t>
            </a:r>
          </a:p>
          <a:p>
            <a:endParaRPr lang="en-US" baseline="0" dirty="0" smtClean="0"/>
          </a:p>
          <a:p>
            <a:r>
              <a:rPr lang="en-US" baseline="0" dirty="0" smtClean="0"/>
              <a:t>The same transformation applies to the other probability p2, of course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42</a:t>
            </a:fld>
            <a:endParaRPr lang="en-US"/>
          </a:p>
        </p:txBody>
      </p:sp>
    </p:spTree>
    <p:extLst>
      <p:ext uri="{BB962C8B-B14F-4D97-AF65-F5344CB8AC3E}">
        <p14:creationId xmlns:p14="http://schemas.microsoft.com/office/powerpoint/2010/main" val="30609752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summary of what</a:t>
            </a:r>
            <a:r>
              <a:rPr lang="en-US" baseline="0" dirty="0" smtClean="0"/>
              <a:t> happens when we apply the AND </a:t>
            </a:r>
            <a:r>
              <a:rPr lang="en-US" baseline="0" dirty="0" err="1" smtClean="0"/>
              <a:t>and</a:t>
            </a:r>
            <a:r>
              <a:rPr lang="en-US" baseline="0" dirty="0" smtClean="0"/>
              <a:t> OR constructions.</a:t>
            </a:r>
          </a:p>
          <a:p>
            <a:endParaRPr lang="en-US" baseline="0" dirty="0" smtClean="0"/>
          </a:p>
          <a:p>
            <a:r>
              <a:rPr lang="en-US" baseline="0" dirty="0" smtClean="0"/>
              <a:t>Click 1</a:t>
            </a:r>
          </a:p>
          <a:p>
            <a:r>
              <a:rPr lang="en-US" baseline="0" dirty="0" smtClean="0"/>
              <a:t>AND makes both the high and low probabilities shrink, because we are taking two probabilities, which are less than 1, and raising them to the r-</a:t>
            </a:r>
            <a:r>
              <a:rPr lang="en-US" baseline="0" dirty="0" err="1" smtClean="0"/>
              <a:t>th</a:t>
            </a:r>
            <a:r>
              <a:rPr lang="en-US" baseline="0" dirty="0" smtClean="0"/>
              <a:t> power.  What we need to do is pick r big enough that the low probability becomes close to 0, yet pick r small enough that the high probability stays significantly above 0.  It’s a balancing act, but we’ll see in a moment how it works in practice.</a:t>
            </a:r>
          </a:p>
          <a:p>
            <a:endParaRPr lang="en-US" baseline="0" dirty="0" smtClean="0"/>
          </a:p>
          <a:p>
            <a:r>
              <a:rPr lang="en-US" baseline="0" dirty="0" smtClean="0"/>
              <a:t>Click 2</a:t>
            </a:r>
          </a:p>
          <a:p>
            <a:r>
              <a:rPr lang="en-US" baseline="0" dirty="0" smtClean="0"/>
              <a:t>The analogous story applies to the OR construction.  Both probabilities grow, but we contrive to select a value of b that makes the high probability get very close to 1, while still keeping the low probability significantly away from 1.</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43</a:t>
            </a:fld>
            <a:endParaRPr lang="en-US"/>
          </a:p>
        </p:txBody>
      </p:sp>
    </p:spTree>
    <p:extLst>
      <p:ext uri="{BB962C8B-B14F-4D97-AF65-F5344CB8AC3E}">
        <p14:creationId xmlns:p14="http://schemas.microsoft.com/office/powerpoint/2010/main" val="34256583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we do the r-way AND construction followed by the</a:t>
            </a:r>
            <a:r>
              <a:rPr lang="en-US" baseline="0" dirty="0" smtClean="0"/>
              <a:t> b-way OR construction.</a:t>
            </a:r>
          </a:p>
          <a:p>
            <a:endParaRPr lang="en-US" baseline="0" dirty="0" smtClean="0"/>
          </a:p>
          <a:p>
            <a:r>
              <a:rPr lang="en-US" baseline="0" dirty="0" smtClean="0"/>
              <a:t>Click 1</a:t>
            </a:r>
          </a:p>
          <a:p>
            <a:r>
              <a:rPr lang="en-US" baseline="0" dirty="0" smtClean="0"/>
              <a:t>The AND construction turns a probability p into p-to-the-r (POINT).  Then, the OR construction turns p-to-the-r into this function (POINT).  Notice that what we have is exactly the S-curve we constructed when we originally discussed LSH for </a:t>
            </a:r>
            <a:r>
              <a:rPr lang="en-US" baseline="0" dirty="0" err="1" smtClean="0"/>
              <a:t>minhash</a:t>
            </a:r>
            <a:r>
              <a:rPr lang="en-US" baseline="0" dirty="0" smtClean="0"/>
              <a:t> functions.</a:t>
            </a:r>
          </a:p>
          <a:p>
            <a:endParaRPr lang="en-US" baseline="0" dirty="0" smtClean="0"/>
          </a:p>
          <a:p>
            <a:r>
              <a:rPr lang="en-US" baseline="0" dirty="0" smtClean="0"/>
              <a:t>Click 2</a:t>
            </a:r>
          </a:p>
          <a:p>
            <a:r>
              <a:rPr lang="en-US" baseline="0" dirty="0" smtClean="0"/>
              <a:t>We’re going to do an example on the next slide where r and b are both 4.  That is, starting with some LSH family H, we do a 4-way AND construction to get family H-prime, and then, using H-prime, do a 4-way OR construction to get a new family H-double-prime.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val="18662737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table of what happens to</a:t>
            </a:r>
            <a:r>
              <a:rPr lang="en-US" baseline="0" dirty="0" smtClean="0"/>
              <a:t> probability p when you apply the 4-way AND followed by the 4-way OR.  We can pick the lower and upper distances d1 and d2 as we like.</a:t>
            </a:r>
          </a:p>
          <a:p>
            <a:endParaRPr lang="en-US" baseline="0" dirty="0" smtClean="0"/>
          </a:p>
          <a:p>
            <a:r>
              <a:rPr lang="en-US" baseline="0" dirty="0" smtClean="0"/>
              <a:t>Click 1</a:t>
            </a:r>
          </a:p>
          <a:p>
            <a:r>
              <a:rPr lang="en-US" baseline="0" dirty="0" smtClean="0"/>
              <a:t>For example, here’s what happens if we choose the lower distance d1 to be .2 and the upper distance d2 to be .8, and the underlying LSH family is the </a:t>
            </a:r>
            <a:r>
              <a:rPr lang="en-US" baseline="0" dirty="0" err="1" smtClean="0"/>
              <a:t>minhash</a:t>
            </a:r>
            <a:r>
              <a:rPr lang="en-US" baseline="0" dirty="0" smtClean="0"/>
              <a:t> functions.  We start with a (.2, .8. .8, .2) family.  The constructed family has the same distances .2 and .8 (POINT).  But if you substitute p = .8 in this formula (POINT), you get .8785, so the upper probability is raised – that’s good.  And if you substitute p = .2 in the same formula, you get .0064.  So the lower probability is lowered – that’s also good.</a:t>
            </a:r>
          </a:p>
        </p:txBody>
      </p:sp>
      <p:sp>
        <p:nvSpPr>
          <p:cNvPr id="4" name="Slide Number Placeholder 3"/>
          <p:cNvSpPr>
            <a:spLocks noGrp="1"/>
          </p:cNvSpPr>
          <p:nvPr>
            <p:ph type="sldNum" sz="quarter" idx="10"/>
          </p:nvPr>
        </p:nvSpPr>
        <p:spPr/>
        <p:txBody>
          <a:bodyPr/>
          <a:lstStyle/>
          <a:p>
            <a:fld id="{EE707532-839C-41A2-9E71-D5288AEAE66A}" type="slidenum">
              <a:rPr lang="en-US" smtClean="0"/>
              <a:pPr/>
              <a:t>45</a:t>
            </a:fld>
            <a:endParaRPr lang="en-US"/>
          </a:p>
        </p:txBody>
      </p:sp>
    </p:spTree>
    <p:extLst>
      <p:ext uri="{BB962C8B-B14F-4D97-AF65-F5344CB8AC3E}">
        <p14:creationId xmlns:p14="http://schemas.microsoft.com/office/powerpoint/2010/main" val="21912961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a:t>
            </a:r>
            <a:r>
              <a:rPr lang="en-US" baseline="0" dirty="0" smtClean="0"/>
              <a:t> have the option of starting with a b-way OR construction and then doing an r-way AND construction.  The OR construction turns any probability p into this expression (POINT to what is inside (…)</a:t>
            </a:r>
            <a:r>
              <a:rPr lang="en-US" baseline="30000" dirty="0" smtClean="0"/>
              <a:t>r</a:t>
            </a:r>
            <a:r>
              <a:rPr lang="en-US" baseline="0" dirty="0" smtClean="0"/>
              <a:t>).  Then, the AND construction raises probabilities to the r-</a:t>
            </a:r>
            <a:r>
              <a:rPr lang="en-US" baseline="0" dirty="0" err="1" smtClean="0"/>
              <a:t>th</a:t>
            </a:r>
            <a:r>
              <a:rPr lang="en-US" baseline="0" dirty="0" smtClean="0"/>
              <a:t> power, giving this formula (POINT).</a:t>
            </a:r>
          </a:p>
          <a:p>
            <a:endParaRPr lang="en-US" baseline="0" dirty="0" smtClean="0"/>
          </a:p>
          <a:p>
            <a:r>
              <a:rPr lang="en-US" baseline="0" dirty="0" smtClean="0"/>
              <a:t>The S-curve you get from this sequence of constructions is related to what you get if you start with the r-way AND </a:t>
            </a:r>
            <a:r>
              <a:rPr lang="en-US" baseline="0" dirty="0" err="1" smtClean="0"/>
              <a:t>and</a:t>
            </a:r>
            <a:r>
              <a:rPr lang="en-US" baseline="0" dirty="0" smtClean="0"/>
              <a:t> then do the b-way OR.  Starting with that curve, you mirror it vertically and then mirror it horizontally – or mirror first horizontally, then vertically  -- it doesn’t matter.  The result will be the curve for this expression (POINT).</a:t>
            </a:r>
          </a:p>
          <a:p>
            <a:endParaRPr lang="en-US" baseline="0" dirty="0" smtClean="0"/>
          </a:p>
          <a:p>
            <a:r>
              <a:rPr lang="en-US" baseline="0" dirty="0" smtClean="0"/>
              <a:t>Click 1</a:t>
            </a:r>
          </a:p>
          <a:p>
            <a:r>
              <a:rPr lang="en-US" baseline="0" dirty="0" smtClean="0"/>
              <a:t>We’ll again do an example on the next slide; it is a 4-way OR followed by a 4-way AND.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46</a:t>
            </a:fld>
            <a:endParaRPr lang="en-US"/>
          </a:p>
        </p:txBody>
      </p:sp>
    </p:spTree>
    <p:extLst>
      <p:ext uri="{BB962C8B-B14F-4D97-AF65-F5344CB8AC3E}">
        <p14:creationId xmlns:p14="http://schemas.microsoft.com/office/powerpoint/2010/main" val="4362042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table for the OR-AND construction, each</a:t>
            </a:r>
            <a:r>
              <a:rPr lang="en-US" baseline="0" dirty="0" smtClean="0"/>
              <a:t> using four from the previous LSH family.</a:t>
            </a:r>
          </a:p>
          <a:p>
            <a:endParaRPr lang="en-US" baseline="0" dirty="0" smtClean="0"/>
          </a:p>
          <a:p>
            <a:r>
              <a:rPr lang="en-US" baseline="0" dirty="0" smtClean="0"/>
              <a:t>Click 1</a:t>
            </a:r>
          </a:p>
          <a:p>
            <a:r>
              <a:rPr lang="en-US" baseline="0" dirty="0" smtClean="0"/>
              <a:t>Let’s see what you get when you start with the </a:t>
            </a:r>
            <a:r>
              <a:rPr lang="en-US" baseline="0" dirty="0" err="1" smtClean="0"/>
              <a:t>minhash</a:t>
            </a:r>
            <a:r>
              <a:rPr lang="en-US" baseline="0" dirty="0" smtClean="0"/>
              <a:t> functions, thought of as a (.2,.8,.8,.2)-sensitive family.  Looking up the values for probabilities .8 and .2 in the table, you see you get a much higher probability for the low-distance pairs (POINT), that is, there are few false negatives.   You also get a somewhat lower probability for the distant pairs (POINT), so again, both have been improved.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47</a:t>
            </a:fld>
            <a:endParaRPr lang="en-US"/>
          </a:p>
        </p:txBody>
      </p:sp>
    </p:spTree>
    <p:extLst>
      <p:ext uri="{BB962C8B-B14F-4D97-AF65-F5344CB8AC3E}">
        <p14:creationId xmlns:p14="http://schemas.microsoft.com/office/powerpoint/2010/main" val="19829338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a:t>
            </a:r>
            <a:r>
              <a:rPr lang="en-US" baseline="0" dirty="0" smtClean="0"/>
              <a:t> are free to apply construction after construction, and if we pick the right values of r and b, we keep improving both probabilities, driving the low one toward 0 and the high one toward 1.</a:t>
            </a:r>
          </a:p>
          <a:p>
            <a:endParaRPr lang="en-US" baseline="0" dirty="0" smtClean="0"/>
          </a:p>
          <a:p>
            <a:r>
              <a:rPr lang="en-US" baseline="0" dirty="0" smtClean="0"/>
              <a:t>Click 1</a:t>
            </a:r>
          </a:p>
          <a:p>
            <a:r>
              <a:rPr lang="en-US" baseline="0" dirty="0" smtClean="0"/>
              <a:t>For example, we could apply the OR-followed-by-AND construction we just discussed, and then apply the AND-followed-by-OR construction discussed earlier.   That, by the way, would be the same as applying a 4-way OR, then a 16-way AND, and finally another 4-way OR.</a:t>
            </a:r>
          </a:p>
          <a:p>
            <a:endParaRPr lang="en-US" baseline="0" dirty="0" smtClean="0"/>
          </a:p>
          <a:p>
            <a:r>
              <a:rPr lang="en-US" baseline="0" dirty="0" smtClean="0"/>
              <a:t>Notice, that each construction uses 16 of the original functions, so by cascading these two constructions, we use 256 </a:t>
            </a:r>
            <a:r>
              <a:rPr lang="en-US" baseline="0" dirty="0" err="1" smtClean="0"/>
              <a:t>minhash</a:t>
            </a:r>
            <a:r>
              <a:rPr lang="en-US" baseline="0" dirty="0" smtClean="0"/>
              <a:t> functions.</a:t>
            </a:r>
          </a:p>
          <a:p>
            <a:endParaRPr lang="en-US" baseline="0" dirty="0" smtClean="0"/>
          </a:p>
          <a:p>
            <a:r>
              <a:rPr lang="en-US" baseline="0" dirty="0" smtClean="0"/>
              <a:t>Click 2</a:t>
            </a:r>
          </a:p>
          <a:p>
            <a:r>
              <a:rPr lang="en-US" baseline="0" dirty="0" smtClean="0"/>
              <a:t>If you do the math, you find that it transforms the </a:t>
            </a:r>
            <a:r>
              <a:rPr lang="en-US" baseline="0" dirty="0" err="1" smtClean="0"/>
              <a:t>minhash</a:t>
            </a:r>
            <a:r>
              <a:rPr lang="en-US" baseline="0" dirty="0" smtClean="0"/>
              <a:t> functions, thought of as a (.2,.8,.8,.2)-sensitive family into this (POINT).  The probability of saying “yes” for sets at </a:t>
            </a:r>
            <a:r>
              <a:rPr lang="en-US" baseline="0" dirty="0" err="1" smtClean="0"/>
              <a:t>Jaccard</a:t>
            </a:r>
            <a:r>
              <a:rPr lang="en-US" baseline="0" dirty="0" smtClean="0"/>
              <a:t> distance .2 or less is this (POINT), almost precisely 1.  That is, there are very </a:t>
            </a:r>
            <a:r>
              <a:rPr lang="en-US" baseline="0" dirty="0" err="1" smtClean="0"/>
              <a:t>very</a:t>
            </a:r>
            <a:r>
              <a:rPr lang="en-US" baseline="0" dirty="0" smtClean="0"/>
              <a:t> few false negatives.  But the probability of saying “yes” for sets at </a:t>
            </a:r>
            <a:r>
              <a:rPr lang="en-US" baseline="0" dirty="0" err="1" smtClean="0"/>
              <a:t>Jaccard</a:t>
            </a:r>
            <a:r>
              <a:rPr lang="en-US" baseline="0" dirty="0" smtClean="0"/>
              <a:t> distance .8 or more is this very small probability (POINT).  Thus, at least among pairs that are really far apart, the number of false positives is tiny.</a:t>
            </a:r>
          </a:p>
          <a:p>
            <a:endParaRPr lang="en-US" baseline="0" dirty="0" smtClean="0"/>
          </a:p>
          <a:p>
            <a:r>
              <a:rPr lang="en-US" baseline="0" dirty="0" smtClean="0"/>
              <a:t>You might look at this analysis and observe that we don’t know anything about what happens for similarities between .2 and .8, and that’s a big range.    However, suppose our application is shingled Web documents.  If we take two random Web pages, and we have used a large enough shingle length, say 9 or 10, then two random documents will have a very small </a:t>
            </a:r>
            <a:r>
              <a:rPr lang="en-US" baseline="0" dirty="0" err="1" smtClean="0"/>
              <a:t>Jaccard</a:t>
            </a:r>
            <a:r>
              <a:rPr lang="en-US" baseline="0" dirty="0" smtClean="0"/>
              <a:t> similarity, and thus a </a:t>
            </a:r>
            <a:r>
              <a:rPr lang="en-US" baseline="0" dirty="0" err="1" smtClean="0"/>
              <a:t>Jaccard</a:t>
            </a:r>
            <a:r>
              <a:rPr lang="en-US" baseline="0" dirty="0" smtClean="0"/>
              <a:t> distance above .8.  Only if there is some special cause for similarity – say a mirror page or plagiarism, will the </a:t>
            </a:r>
            <a:r>
              <a:rPr lang="en-US" baseline="0" dirty="0" err="1" smtClean="0"/>
              <a:t>Jaccard</a:t>
            </a:r>
            <a:r>
              <a:rPr lang="en-US" baseline="0" dirty="0" smtClean="0"/>
              <a:t> distance be low, and in those cases we expect it to be VERY low, probably under .2.  That is to say, there simply AREN’T many pairs at distance between .2 and .8.</a:t>
            </a:r>
          </a:p>
          <a:p>
            <a:endParaRPr lang="en-US" baseline="0" dirty="0" smtClean="0"/>
          </a:p>
          <a:p>
            <a:r>
              <a:rPr lang="en-US" baseline="0" dirty="0" smtClean="0"/>
              <a:t>The conclusion is that for this particular application, we might be happy with distances .2 and .8.  But we are free to make the distances be whatever we want, as long as the first is less than the second.  For example, we could start with a (.49, .51, .51, .49)-sensitive family (DRAW) and do constructions that would drive the probabilities close to 1 and 0.  Of course we would need many more than 256 of the base functions to get such a steep S-curve.</a:t>
            </a:r>
          </a:p>
          <a:p>
            <a:endParaRPr lang="en-US" baseline="0" dirty="0" smtClean="0"/>
          </a:p>
        </p:txBody>
      </p:sp>
      <p:sp>
        <p:nvSpPr>
          <p:cNvPr id="4" name="Slide Number Placeholder 3"/>
          <p:cNvSpPr>
            <a:spLocks noGrp="1"/>
          </p:cNvSpPr>
          <p:nvPr>
            <p:ph type="sldNum" sz="quarter" idx="10"/>
          </p:nvPr>
        </p:nvSpPr>
        <p:spPr/>
        <p:txBody>
          <a:bodyPr/>
          <a:lstStyle/>
          <a:p>
            <a:fld id="{EE707532-839C-41A2-9E71-D5288AEAE66A}" type="slidenum">
              <a:rPr lang="en-US" smtClean="0"/>
              <a:pPr/>
              <a:t>48</a:t>
            </a:fld>
            <a:endParaRPr lang="en-US"/>
          </a:p>
        </p:txBody>
      </p:sp>
    </p:spTree>
    <p:extLst>
      <p:ext uri="{BB962C8B-B14F-4D97-AF65-F5344CB8AC3E}">
        <p14:creationId xmlns:p14="http://schemas.microsoft.com/office/powerpoint/2010/main" val="39525429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I’d like to</a:t>
            </a:r>
            <a:r>
              <a:rPr lang="en-US" baseline="0" dirty="0" smtClean="0"/>
              <a:t> do now is explain how to select the values of r and b for AND </a:t>
            </a:r>
            <a:r>
              <a:rPr lang="en-US" baseline="0" dirty="0" err="1" smtClean="0"/>
              <a:t>and</a:t>
            </a:r>
            <a:r>
              <a:rPr lang="en-US" baseline="0" dirty="0" smtClean="0"/>
              <a:t> OR constructions.</a:t>
            </a:r>
          </a:p>
          <a:p>
            <a:endParaRPr lang="en-US" baseline="0" dirty="0" smtClean="0"/>
          </a:p>
          <a:p>
            <a:r>
              <a:rPr lang="en-US" baseline="0" dirty="0" smtClean="0"/>
              <a:t>Click 1</a:t>
            </a:r>
          </a:p>
          <a:p>
            <a:r>
              <a:rPr lang="en-US" baseline="0" dirty="0" smtClean="0"/>
              <a:t>Let’s look at the function that we have called the S-curve (POINT).  This is a function of the probability p, and it has two parameters r and b.  An interesting observation is that this curve (DRAW an S-curve to the right) has a fixed point t, such that if p=t, then the result of applying the function to t is t itself.  To see that t exists, look at where the curve intersects the line with slope 1 through the origin (DRAW).  Where they intersect is the point (</a:t>
            </a:r>
            <a:r>
              <a:rPr lang="en-US" baseline="0" dirty="0" err="1" smtClean="0"/>
              <a:t>t,t</a:t>
            </a:r>
            <a:r>
              <a:rPr lang="en-US" baseline="0" dirty="0" smtClean="0"/>
              <a:t>) (POINT).</a:t>
            </a:r>
          </a:p>
          <a:p>
            <a:endParaRPr lang="en-US" baseline="0" dirty="0" smtClean="0"/>
          </a:p>
          <a:p>
            <a:r>
              <a:rPr lang="en-US" baseline="0" dirty="0" smtClean="0"/>
              <a:t>Click 2</a:t>
            </a:r>
          </a:p>
          <a:p>
            <a:r>
              <a:rPr lang="en-US" baseline="0" dirty="0" smtClean="0"/>
              <a:t>Above probability t, applying the S-curve function increases the probability, while below t, the probability decreases.</a:t>
            </a:r>
          </a:p>
          <a:p>
            <a:endParaRPr lang="en-US" baseline="0" dirty="0" smtClean="0"/>
          </a:p>
          <a:p>
            <a:r>
              <a:rPr lang="en-US" baseline="0" dirty="0" smtClean="0"/>
              <a:t>Click 3</a:t>
            </a:r>
          </a:p>
          <a:p>
            <a:r>
              <a:rPr lang="en-US" baseline="0" dirty="0" smtClean="0"/>
              <a:t>We can conclude that, as long as the two probabilities are on opposite sides of t, the construction where you do an r-way AND followed by a b-way OR will move both probabilities in the direction we want them to go.  We can then iterate this construction as many times as we like, and both probabilities will keep improving.</a:t>
            </a:r>
          </a:p>
          <a:p>
            <a:endParaRPr lang="en-US" baseline="0" dirty="0" smtClean="0"/>
          </a:p>
          <a:p>
            <a:r>
              <a:rPr lang="en-US" baseline="0" dirty="0" smtClean="0"/>
              <a:t>There is an analogous observation about a construction where we do a OR followed by AND.  The S-curve formula is a little different, but the ideas are quite the same.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49</a:t>
            </a:fld>
            <a:endParaRPr lang="en-US"/>
          </a:p>
        </p:txBody>
      </p:sp>
    </p:spTree>
    <p:extLst>
      <p:ext uri="{BB962C8B-B14F-4D97-AF65-F5344CB8AC3E}">
        <p14:creationId xmlns:p14="http://schemas.microsoft.com/office/powerpoint/2010/main" val="37012677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picture suggesting what</a:t>
            </a:r>
            <a:r>
              <a:rPr lang="en-US" baseline="0" dirty="0" smtClean="0"/>
              <a:t> happens for the S-curves that we get for both the AND-OR and the OR-AND constructions. </a:t>
            </a:r>
          </a:p>
          <a:p>
            <a:endParaRPr lang="en-US" baseline="0" dirty="0" smtClean="0"/>
          </a:p>
          <a:p>
            <a:r>
              <a:rPr lang="en-US" baseline="0" dirty="0" smtClean="0"/>
              <a:t>Click 1</a:t>
            </a:r>
          </a:p>
          <a:p>
            <a:r>
              <a:rPr lang="en-US" baseline="0" dirty="0" smtClean="0"/>
              <a:t>The threshold t is defined by the place where the S-curve and the straight line cross.</a:t>
            </a:r>
          </a:p>
          <a:p>
            <a:endParaRPr lang="en-US" baseline="0" dirty="0" smtClean="0"/>
          </a:p>
          <a:p>
            <a:r>
              <a:rPr lang="en-US" baseline="0" dirty="0" smtClean="0"/>
              <a:t>Click 2</a:t>
            </a:r>
          </a:p>
          <a:p>
            <a:r>
              <a:rPr lang="en-US" baseline="0" dirty="0" smtClean="0"/>
              <a:t>For probabilities p below t, applying the S-curve function lowers the probability.</a:t>
            </a:r>
          </a:p>
          <a:p>
            <a:endParaRPr lang="en-US" baseline="0" dirty="0" smtClean="0"/>
          </a:p>
          <a:p>
            <a:r>
              <a:rPr lang="en-US" baseline="0" dirty="0" smtClean="0"/>
              <a:t>Click 3</a:t>
            </a:r>
          </a:p>
          <a:p>
            <a:r>
              <a:rPr lang="en-US" baseline="0" dirty="0" smtClean="0"/>
              <a:t>While for probabilities above t, the S-curve sends p to a higher probability.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50</a:t>
            </a:fld>
            <a:endParaRPr lang="en-US"/>
          </a:p>
        </p:txBody>
      </p:sp>
    </p:spTree>
    <p:extLst>
      <p:ext uri="{BB962C8B-B14F-4D97-AF65-F5344CB8AC3E}">
        <p14:creationId xmlns:p14="http://schemas.microsoft.com/office/powerpoint/2010/main" val="323282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set the scale of the problem, each company had about a million records that might represent a customer that A had provided to B.  That’s a tiny database by today’s standards.  But notice that there are a trillion pairs of records, one from A and one from B, that might be the same person.  It is way too expensive to examine and evaluate a trillion pairs of records.</a:t>
            </a:r>
          </a:p>
          <a:p>
            <a:endParaRPr lang="en-US" baseline="0" dirty="0" smtClean="0"/>
          </a:p>
          <a:p>
            <a:r>
              <a:rPr lang="en-US" baseline="0" dirty="0" smtClean="0"/>
              <a:t>Click 1</a:t>
            </a:r>
          </a:p>
          <a:p>
            <a:r>
              <a:rPr lang="en-US" baseline="0" dirty="0" smtClean="0"/>
              <a:t>Each record, from either company, had a name, address, and phone number.  But often these were different, even for the same person.  In addition to typos, and the sorts of variations in name we discussed earlier, there were many other sources of difference.  People would move and tell one company their new address but not the other.  Area codes would change, even though the rest of your phone number remained the same.  People would get married and change their name.  In all these cases, one company might track the change and the other not.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a:t>
            </a:fld>
            <a:endParaRPr lang="en-US"/>
          </a:p>
        </p:txBody>
      </p:sp>
    </p:spTree>
    <p:extLst>
      <p:ext uri="{BB962C8B-B14F-4D97-AF65-F5344CB8AC3E}">
        <p14:creationId xmlns:p14="http://schemas.microsoft.com/office/powerpoint/2010/main" val="39363539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 going to take up a more powerful form of indexing, in fact several different improvements.  Our first is based on the idea that if the </a:t>
            </a:r>
            <a:r>
              <a:rPr lang="en-US" dirty="0" err="1" smtClean="0"/>
              <a:t>Jaccard</a:t>
            </a:r>
            <a:r>
              <a:rPr lang="en-US" dirty="0" smtClean="0"/>
              <a:t> similarity is very high, or equivalently, the </a:t>
            </a:r>
            <a:r>
              <a:rPr lang="en-US" dirty="0" err="1" smtClean="0"/>
              <a:t>Jaccard</a:t>
            </a:r>
            <a:r>
              <a:rPr lang="en-US" dirty="0" smtClean="0"/>
              <a:t> distance is very low, then two strings representing sets of that </a:t>
            </a:r>
            <a:r>
              <a:rPr lang="en-US" dirty="0" err="1" smtClean="0"/>
              <a:t>Jaccard</a:t>
            </a:r>
            <a:r>
              <a:rPr lang="en-US" dirty="0" smtClean="0"/>
              <a:t> distance must have a symbol in common among their prefixes whose lengths are approximately the </a:t>
            </a:r>
            <a:r>
              <a:rPr lang="en-US" dirty="0" err="1" smtClean="0"/>
              <a:t>Jaccard</a:t>
            </a:r>
            <a:r>
              <a:rPr lang="en-US" dirty="0" smtClean="0"/>
              <a:t> distance times the length of the shorter string.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51</a:t>
            </a:fld>
            <a:endParaRPr lang="en-US">
              <a:solidFill>
                <a:prstClr val="black"/>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Recall that the cosine distance between two vectors is the</a:t>
            </a:r>
            <a:r>
              <a:rPr lang="en-US" baseline="0" dirty="0" smtClean="0"/>
              <a:t> angle between them.  As we are measuring angles in degrees, the value of a cosine distance is a number between 0 and 180, not between 0 and 1 as it was for </a:t>
            </a:r>
            <a:r>
              <a:rPr lang="en-US" baseline="0" dirty="0" err="1" smtClean="0"/>
              <a:t>Jaccard</a:t>
            </a:r>
            <a:r>
              <a:rPr lang="en-US" baseline="0" dirty="0" smtClean="0"/>
              <a:t> distance, or a number between 0 and infinity as it is for many other distance measures such as Euclidean.  We’re going to learn about an LSH family of hash functions that works for cosine distance.  In particular, for any distances d1 and d2, with d1 &lt; d2, we can view this family as (d1, d2, 1-d1/180, 1-d2/180)-sensitive.  This is exactly the way we view the </a:t>
            </a:r>
            <a:r>
              <a:rPr lang="en-US" baseline="0" dirty="0" err="1" smtClean="0"/>
              <a:t>minhash</a:t>
            </a:r>
            <a:r>
              <a:rPr lang="en-US" baseline="0" dirty="0" smtClean="0"/>
              <a:t> functions, except for the scaling factor of 180 because of our decision to measure angles in units of degrees.</a:t>
            </a:r>
          </a:p>
          <a:p>
            <a:endParaRPr lang="en-US" baseline="0" dirty="0" smtClean="0"/>
          </a:p>
          <a:p>
            <a:r>
              <a:rPr lang="en-US" baseline="0" dirty="0" smtClean="0"/>
              <a:t>The LSH family is called “random </a:t>
            </a:r>
            <a:r>
              <a:rPr lang="en-US" baseline="0" dirty="0" err="1" smtClean="0"/>
              <a:t>hyperplanes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52</a:t>
            </a:fld>
            <a:endParaRPr lang="en-US"/>
          </a:p>
        </p:txBody>
      </p:sp>
    </p:spTree>
    <p:extLst>
      <p:ext uri="{BB962C8B-B14F-4D97-AF65-F5344CB8AC3E}">
        <p14:creationId xmlns:p14="http://schemas.microsoft.com/office/powerpoint/2010/main" val="648869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 we construct the random-</a:t>
            </a:r>
            <a:r>
              <a:rPr lang="en-US" dirty="0" err="1" smtClean="0"/>
              <a:t>hyperplane</a:t>
            </a:r>
            <a:r>
              <a:rPr lang="en-US" baseline="0" dirty="0" smtClean="0"/>
              <a:t> hash functions.</a:t>
            </a:r>
          </a:p>
          <a:p>
            <a:endParaRPr lang="en-US" baseline="0" dirty="0" smtClean="0"/>
          </a:p>
          <a:p>
            <a:r>
              <a:rPr lang="en-US" baseline="0" dirty="0" smtClean="0"/>
              <a:t>Click 1</a:t>
            </a:r>
          </a:p>
          <a:p>
            <a:r>
              <a:rPr lang="en-US" baseline="0" dirty="0" smtClean="0"/>
              <a:t>Each of these functions is defined by some vector v.  Call the hash function associated with vector v </a:t>
            </a:r>
            <a:r>
              <a:rPr lang="en-US" baseline="0" dirty="0" err="1" smtClean="0"/>
              <a:t>h_v</a:t>
            </a:r>
            <a:r>
              <a:rPr lang="en-US" baseline="0" dirty="0" smtClean="0"/>
              <a:t>.  I should warn you that our notion of a “vector” is a little nonstandard.  We are really picking a direction for a vector, but not a scale factor.  That is, if you double the components of a vector v, we regard that as the same vector.  In fact, if you reverse the vector by multiplying its components by -1, you again have the same vector.</a:t>
            </a:r>
          </a:p>
          <a:p>
            <a:endParaRPr lang="en-US" baseline="0" dirty="0" smtClean="0"/>
          </a:p>
          <a:p>
            <a:r>
              <a:rPr lang="en-US" baseline="0" dirty="0" smtClean="0"/>
              <a:t>Click 2</a:t>
            </a:r>
          </a:p>
          <a:p>
            <a:r>
              <a:rPr lang="en-US" baseline="0" dirty="0" smtClean="0"/>
              <a:t>The value of </a:t>
            </a:r>
            <a:r>
              <a:rPr lang="en-US" baseline="0" dirty="0" err="1" smtClean="0"/>
              <a:t>h_v</a:t>
            </a:r>
            <a:r>
              <a:rPr lang="en-US" baseline="0" dirty="0" smtClean="0"/>
              <a:t>, applied to a vector x, is either +1 or -1.  It is +1 if the dot product of v and x is positive, and it is -1 if this dot product is negative.  Notice I am not saying what happens if v and x are perpendicular, that is, their dot product is exactly 0.  In a vector space with real-valued dimensions, the probability of this happening is essentially 0.  But to be precise, we should state something to do when the dot product is 0, say put x in the +1 bucket.</a:t>
            </a:r>
          </a:p>
          <a:p>
            <a:endParaRPr lang="en-US" baseline="0" dirty="0" smtClean="0"/>
          </a:p>
          <a:p>
            <a:r>
              <a:rPr lang="en-US" baseline="0" dirty="0" smtClean="0"/>
              <a:t>Click 3</a:t>
            </a:r>
          </a:p>
          <a:p>
            <a:r>
              <a:rPr lang="en-US" baseline="0" dirty="0" smtClean="0"/>
              <a:t>The LSH family is all the functions </a:t>
            </a:r>
            <a:r>
              <a:rPr lang="en-US" baseline="0" dirty="0" err="1" smtClean="0"/>
              <a:t>h_v</a:t>
            </a:r>
            <a:r>
              <a:rPr lang="en-US" baseline="0" dirty="0" smtClean="0"/>
              <a:t>.  Remember that really, </a:t>
            </a:r>
            <a:r>
              <a:rPr lang="en-US" baseline="0" dirty="0" err="1" smtClean="0"/>
              <a:t>h_v</a:t>
            </a:r>
            <a:r>
              <a:rPr lang="en-US" baseline="0" dirty="0" smtClean="0"/>
              <a:t> is a function that takes two vectors x and y, and says “yes” or “no.”  In this sense, </a:t>
            </a:r>
            <a:r>
              <a:rPr lang="en-US" baseline="0" dirty="0" err="1" smtClean="0"/>
              <a:t>h_v</a:t>
            </a:r>
            <a:r>
              <a:rPr lang="en-US" baseline="0" dirty="0" smtClean="0"/>
              <a:t> says “yes” if and only if x and y are in the same bucket.  That is, the dot products of x and y with v have the same sign.  Notice that we really are OK thinking of all multiples of a vector v as the same vector, even if that multiple is a negative number like -1, because all multiples of v give the same yes or no answers about a pair of vectors x and y.</a:t>
            </a:r>
            <a:endParaRPr lang="en-US" dirty="0" smtClean="0"/>
          </a:p>
          <a:p>
            <a:endParaRPr lang="en-US" baseline="0" dirty="0" smtClean="0"/>
          </a:p>
          <a:p>
            <a:r>
              <a:rPr lang="en-US" baseline="0" dirty="0" smtClean="0"/>
              <a:t>Click 4</a:t>
            </a:r>
          </a:p>
          <a:p>
            <a:r>
              <a:rPr lang="en-US" baseline="0" dirty="0" smtClean="0"/>
              <a:t>Analogous to the theorem about </a:t>
            </a:r>
            <a:r>
              <a:rPr lang="en-US" baseline="0" dirty="0" err="1" smtClean="0"/>
              <a:t>minhash</a:t>
            </a:r>
            <a:r>
              <a:rPr lang="en-US" baseline="0" dirty="0" smtClean="0"/>
              <a:t> functions and </a:t>
            </a:r>
            <a:r>
              <a:rPr lang="en-US" baseline="0" dirty="0" err="1" smtClean="0"/>
              <a:t>Jaccard</a:t>
            </a:r>
            <a:r>
              <a:rPr lang="en-US" baseline="0" dirty="0" smtClean="0"/>
              <a:t> distance, we have the following theorem.  For any of the random-</a:t>
            </a:r>
            <a:r>
              <a:rPr lang="en-US" baseline="0" dirty="0" err="1" smtClean="0"/>
              <a:t>hyperplane</a:t>
            </a:r>
            <a:r>
              <a:rPr lang="en-US" baseline="0" dirty="0" smtClean="0"/>
              <a:t> hash functions</a:t>
            </a:r>
            <a:r>
              <a:rPr lang="en-US" baseline="0" smtClean="0"/>
              <a:t>, the </a:t>
            </a:r>
            <a:r>
              <a:rPr lang="en-US" baseline="0" dirty="0" smtClean="0"/>
              <a:t>probability that h(x) = h(y) is 1 minus 1/180</a:t>
            </a:r>
            <a:r>
              <a:rPr lang="en-US" baseline="30000" dirty="0" smtClean="0"/>
              <a:t>th</a:t>
            </a:r>
            <a:r>
              <a:rPr lang="en-US" baseline="0" dirty="0" smtClean="0"/>
              <a:t> of the angle between x and y.</a:t>
            </a:r>
          </a:p>
          <a:p>
            <a:endParaRPr lang="en-US" baseline="0" dirty="0" smtClean="0"/>
          </a:p>
        </p:txBody>
      </p:sp>
      <p:sp>
        <p:nvSpPr>
          <p:cNvPr id="4" name="Slide Number Placeholder 3"/>
          <p:cNvSpPr>
            <a:spLocks noGrp="1"/>
          </p:cNvSpPr>
          <p:nvPr>
            <p:ph type="sldNum" sz="quarter" idx="10"/>
          </p:nvPr>
        </p:nvSpPr>
        <p:spPr/>
        <p:txBody>
          <a:bodyPr/>
          <a:lstStyle/>
          <a:p>
            <a:fld id="{EE707532-839C-41A2-9E71-D5288AEAE66A}" type="slidenum">
              <a:rPr lang="en-US" smtClean="0"/>
              <a:pPr/>
              <a:t>53</a:t>
            </a:fld>
            <a:endParaRPr lang="en-US"/>
          </a:p>
        </p:txBody>
      </p:sp>
    </p:spTree>
    <p:extLst>
      <p:ext uri="{BB962C8B-B14F-4D97-AF65-F5344CB8AC3E}">
        <p14:creationId xmlns:p14="http://schemas.microsoft.com/office/powerpoint/2010/main" val="215961546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This picture explains why we can get cosine distance from the random-</a:t>
            </a:r>
            <a:r>
              <a:rPr lang="en-US" dirty="0" err="1" smtClean="0"/>
              <a:t>hyperplanes</a:t>
            </a:r>
            <a:r>
              <a:rPr lang="en-US" baseline="0" dirty="0" smtClean="0"/>
              <a:t> hash functions.  First, let us look at the plane containing the two vectors x and y whose cosine distance we want to determine.</a:t>
            </a:r>
          </a:p>
          <a:p>
            <a:endParaRPr lang="en-US" baseline="0" dirty="0" smtClean="0"/>
          </a:p>
          <a:p>
            <a:r>
              <a:rPr lang="en-US" baseline="0" dirty="0" smtClean="0"/>
              <a:t>Click 1</a:t>
            </a:r>
          </a:p>
          <a:p>
            <a:r>
              <a:rPr lang="en-US" baseline="0" dirty="0" smtClean="0"/>
              <a:t>Any vector v has a </a:t>
            </a:r>
            <a:r>
              <a:rPr lang="en-US" baseline="0" dirty="0" err="1" smtClean="0"/>
              <a:t>hyperplane</a:t>
            </a:r>
            <a:r>
              <a:rPr lang="en-US" baseline="0" dirty="0" smtClean="0"/>
              <a:t> normal to v, that is, the set of all points whose dot product with p is 0.  This </a:t>
            </a:r>
            <a:r>
              <a:rPr lang="en-US" baseline="0" dirty="0" err="1" smtClean="0"/>
              <a:t>hyperplane</a:t>
            </a:r>
            <a:r>
              <a:rPr lang="en-US" baseline="0" dirty="0" smtClean="0"/>
              <a:t> is what we are really </a:t>
            </a:r>
            <a:r>
              <a:rPr lang="en-US" baseline="0" dirty="0" err="1" smtClean="0"/>
              <a:t>chosing</a:t>
            </a:r>
            <a:r>
              <a:rPr lang="en-US" baseline="0" dirty="0" smtClean="0"/>
              <a:t> when we chose v, which is why the method got the name “random </a:t>
            </a:r>
            <a:r>
              <a:rPr lang="en-US" baseline="0" dirty="0" err="1" smtClean="0"/>
              <a:t>hyperplanes</a:t>
            </a:r>
            <a:r>
              <a:rPr lang="en-US" baseline="0" dirty="0" smtClean="0"/>
              <a:t>.”  The dashed line is the intersection of this </a:t>
            </a:r>
            <a:r>
              <a:rPr lang="en-US" baseline="0" dirty="0" err="1" smtClean="0"/>
              <a:t>hyperplane</a:t>
            </a:r>
            <a:r>
              <a:rPr lang="en-US" baseline="0" dirty="0" smtClean="0"/>
              <a:t> with the plane of x and y.  The vector we show as v is really the projection of v into the plane of x and y.</a:t>
            </a:r>
          </a:p>
          <a:p>
            <a:endParaRPr lang="en-US" baseline="0" dirty="0" smtClean="0"/>
          </a:p>
          <a:p>
            <a:r>
              <a:rPr lang="en-US" baseline="0" dirty="0" smtClean="0"/>
              <a:t>The particular random </a:t>
            </a:r>
            <a:r>
              <a:rPr lang="en-US" baseline="0" dirty="0" err="1" smtClean="0"/>
              <a:t>hyperplane</a:t>
            </a:r>
            <a:r>
              <a:rPr lang="en-US" baseline="0" dirty="0" smtClean="0"/>
              <a:t> we chose has the property that its intersection separates x and y.  That is, x is in the same direction as v relative to the dashed line, while y is in the opposite direction.  Thus, the dot product of x with v will be positive and the dot product of y with v will be negative.</a:t>
            </a:r>
          </a:p>
          <a:p>
            <a:endParaRPr lang="en-US" baseline="0" dirty="0" smtClean="0"/>
          </a:p>
          <a:p>
            <a:r>
              <a:rPr lang="en-US" baseline="0" dirty="0" smtClean="0"/>
              <a:t>Click 2</a:t>
            </a:r>
          </a:p>
          <a:p>
            <a:r>
              <a:rPr lang="en-US" baseline="0" dirty="0" smtClean="0"/>
              <a:t>Now, here’s what it looks like when the random </a:t>
            </a:r>
            <a:r>
              <a:rPr lang="en-US" baseline="0" dirty="0" err="1" smtClean="0"/>
              <a:t>hyperplane</a:t>
            </a:r>
            <a:r>
              <a:rPr lang="en-US" baseline="0" dirty="0" smtClean="0"/>
              <a:t> is such that both x and y are on the same side of the </a:t>
            </a:r>
            <a:r>
              <a:rPr lang="en-US" baseline="0" dirty="0" err="1" smtClean="0"/>
              <a:t>hyperplane</a:t>
            </a:r>
            <a:r>
              <a:rPr lang="en-US" baseline="0" dirty="0" smtClean="0"/>
              <a:t> – the one shown as a blue dashed line.  Note that what is important here is not that the blue vector v is between x and y; that’s a coincidence.  What is important is that x and y are on the same side of the dashed blue line.  As a result, the dot product of both x and y with v have the same sign. As shown, that sign is positive.  But if we replaced v by –v, the blue vector would be reversed (DRAW), but the dashed blue line would be the same.  Both dot products of x and y with v would be negative, but what is important is that they would still have the same sign.</a:t>
            </a:r>
          </a:p>
          <a:p>
            <a:endParaRPr lang="en-US" baseline="0" dirty="0" smtClean="0"/>
          </a:p>
          <a:p>
            <a:r>
              <a:rPr lang="en-US" baseline="0" dirty="0" smtClean="0"/>
              <a:t>Click 3</a:t>
            </a:r>
          </a:p>
          <a:p>
            <a:r>
              <a:rPr lang="en-US" baseline="0" dirty="0" smtClean="0"/>
              <a:t>So suppose theta is the angle between x and y.  The </a:t>
            </a:r>
            <a:r>
              <a:rPr lang="en-US" baseline="0" dirty="0" err="1" smtClean="0"/>
              <a:t>hyperplane</a:t>
            </a:r>
            <a:r>
              <a:rPr lang="en-US" baseline="0" dirty="0" smtClean="0"/>
              <a:t> makes some angle with x and y.  We can think of all the possible angles of this </a:t>
            </a:r>
            <a:r>
              <a:rPr lang="en-US" baseline="0" dirty="0" err="1" smtClean="0"/>
              <a:t>hyperplane</a:t>
            </a:r>
            <a:r>
              <a:rPr lang="en-US" baseline="0" dirty="0" smtClean="0"/>
              <a:t>, starting out with the direction that coincides with y.  It can then sweep out 180 degrees (DRAW), until it again coincides with y.   Now what is the probability that the situation will look like the red rather than the blue?  It is theta divided by 180 (DRAW).  The red case is when h says “no,” so the probability of saying “yes” is 1 minus theta/180.</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54</a:t>
            </a:fld>
            <a:endParaRPr lang="en-US"/>
          </a:p>
        </p:txBody>
      </p:sp>
    </p:spTree>
    <p:extLst>
      <p:ext uri="{BB962C8B-B14F-4D97-AF65-F5344CB8AC3E}">
        <p14:creationId xmlns:p14="http://schemas.microsoft.com/office/powerpoint/2010/main" val="239654282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 we use random </a:t>
            </a:r>
            <a:r>
              <a:rPr lang="en-US" dirty="0" err="1" smtClean="0"/>
              <a:t>hyperplanes</a:t>
            </a:r>
            <a:r>
              <a:rPr lang="en-US" dirty="0" smtClean="0"/>
              <a:t> to find similar vectors in our data set, where “similarity”</a:t>
            </a:r>
            <a:r>
              <a:rPr lang="en-US" baseline="0" dirty="0" smtClean="0"/>
              <a:t> means low cosine distance.</a:t>
            </a:r>
          </a:p>
          <a:p>
            <a:endParaRPr lang="en-US" baseline="0" dirty="0" smtClean="0"/>
          </a:p>
          <a:p>
            <a:r>
              <a:rPr lang="en-US" baseline="0" dirty="0" smtClean="0"/>
              <a:t>Click 1</a:t>
            </a:r>
          </a:p>
          <a:p>
            <a:r>
              <a:rPr lang="en-US" baseline="0" dirty="0" smtClean="0"/>
              <a:t>First, we pick a number of vectors at random.  This selection corresponds to picking some random permutations to serve as </a:t>
            </a:r>
            <a:r>
              <a:rPr lang="en-US" baseline="0" dirty="0" err="1" smtClean="0"/>
              <a:t>minhash</a:t>
            </a:r>
            <a:r>
              <a:rPr lang="en-US" baseline="0" dirty="0" smtClean="0"/>
              <a:t> functions.  But here, instead of </a:t>
            </a:r>
            <a:r>
              <a:rPr lang="en-US" baseline="0" dirty="0" err="1" smtClean="0"/>
              <a:t>minhashing</a:t>
            </a:r>
            <a:r>
              <a:rPr lang="en-US" baseline="0" dirty="0" smtClean="0"/>
              <a:t>, we compute the dot product of each vector in our data set with each randomly chosen vector to get a sequence of +1’s and -1’s called a “Sketch.”  The sketch is analogous to the </a:t>
            </a:r>
            <a:r>
              <a:rPr lang="en-US" baseline="0" dirty="0" err="1" smtClean="0"/>
              <a:t>minhash</a:t>
            </a:r>
            <a:r>
              <a:rPr lang="en-US" baseline="0" dirty="0" smtClean="0"/>
              <a:t> signature.  We can apply LSH to our sketches by thinking of them as a matrix, dividing the matrix into bands and proceeding as we did for </a:t>
            </a:r>
            <a:r>
              <a:rPr lang="en-US" baseline="0" dirty="0" err="1" smtClean="0"/>
              <a:t>minhash</a:t>
            </a:r>
            <a:r>
              <a:rPr lang="en-US" baseline="0" dirty="0" smtClean="0"/>
              <a:t> signatures.</a:t>
            </a:r>
          </a:p>
          <a:p>
            <a:endParaRPr lang="en-US" baseline="0" dirty="0" smtClean="0"/>
          </a:p>
          <a:p>
            <a:r>
              <a:rPr lang="en-US" baseline="0" dirty="0" smtClean="0"/>
              <a:t>Click 2</a:t>
            </a:r>
          </a:p>
          <a:p>
            <a:r>
              <a:rPr lang="en-US" baseline="0" dirty="0" smtClean="0"/>
              <a:t>However, with the theory of LSH families available, we have options.  We can start with the LSH family of hash functions defined by each possible random </a:t>
            </a:r>
            <a:r>
              <a:rPr lang="en-US" baseline="0" dirty="0" err="1" smtClean="0"/>
              <a:t>hyperplane</a:t>
            </a:r>
            <a:r>
              <a:rPr lang="en-US" baseline="0" dirty="0" smtClean="0"/>
              <a:t>.  Then apply the AND </a:t>
            </a:r>
            <a:r>
              <a:rPr lang="en-US" baseline="0" dirty="0" err="1" smtClean="0"/>
              <a:t>and</a:t>
            </a:r>
            <a:r>
              <a:rPr lang="en-US" baseline="0" dirty="0" smtClean="0"/>
              <a:t> OR constructions in whatever order we desire.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55</a:t>
            </a:fld>
            <a:endParaRPr lang="en-US"/>
          </a:p>
        </p:txBody>
      </p:sp>
    </p:spTree>
    <p:extLst>
      <p:ext uri="{BB962C8B-B14F-4D97-AF65-F5344CB8AC3E}">
        <p14:creationId xmlns:p14="http://schemas.microsoft.com/office/powerpoint/2010/main" val="218554255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shall not go into the reasoning</a:t>
            </a:r>
            <a:r>
              <a:rPr lang="en-US" baseline="0" dirty="0" smtClean="0"/>
              <a:t>, it turns out that you can avoid having to pick random vectors v from the space of all possible vectors of some dimension d.  It is sufficient to let each component of each vector be either +1 or -1.  That makes the calculation of dot products easier, since there is no multiplication involved, just sums and differences of the components of the vectors to which hashing by random </a:t>
            </a:r>
            <a:r>
              <a:rPr lang="en-US" baseline="0" dirty="0" err="1" smtClean="0"/>
              <a:t>hyperplanes</a:t>
            </a:r>
            <a:r>
              <a:rPr lang="en-US" baseline="0" dirty="0" smtClean="0"/>
              <a:t> is applied.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56</a:t>
            </a:fld>
            <a:endParaRPr lang="en-US"/>
          </a:p>
        </p:txBody>
      </p:sp>
    </p:spTree>
    <p:extLst>
      <p:ext uri="{BB962C8B-B14F-4D97-AF65-F5344CB8AC3E}">
        <p14:creationId xmlns:p14="http://schemas.microsoft.com/office/powerpoint/2010/main" val="791305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mentioned, we can’t afford to score</a:t>
            </a:r>
            <a:r>
              <a:rPr lang="en-US" baseline="0" dirty="0" smtClean="0"/>
              <a:t> all trillion pairs of records.</a:t>
            </a:r>
          </a:p>
          <a:p>
            <a:endParaRPr lang="en-US" baseline="0" dirty="0" smtClean="0"/>
          </a:p>
          <a:p>
            <a:r>
              <a:rPr lang="en-US" baseline="0" dirty="0" smtClean="0"/>
              <a:t>Click 1</a:t>
            </a:r>
          </a:p>
          <a:p>
            <a:r>
              <a:rPr lang="en-US" baseline="0" dirty="0" smtClean="0"/>
              <a:t>So I devised a really simple form of locality-sensitive hashing to focus on the likely matches.</a:t>
            </a:r>
          </a:p>
          <a:p>
            <a:endParaRPr lang="en-US" baseline="0" dirty="0" smtClean="0"/>
          </a:p>
          <a:p>
            <a:r>
              <a:rPr lang="en-US" baseline="0" dirty="0" smtClean="0"/>
              <a:t>Click 2</a:t>
            </a:r>
          </a:p>
          <a:p>
            <a:r>
              <a:rPr lang="en-US" baseline="0" dirty="0" smtClean="0"/>
              <a:t>We used exactly three hash functions.  One had a bucket for each possible name.  The second had a bucket for each possible address, and the third had a bucket for each possible phone number.</a:t>
            </a:r>
          </a:p>
          <a:p>
            <a:endParaRPr lang="en-US" baseline="0" dirty="0" smtClean="0"/>
          </a:p>
          <a:p>
            <a:r>
              <a:rPr lang="en-US" baseline="0" dirty="0" smtClean="0"/>
              <a:t>Click 3</a:t>
            </a:r>
          </a:p>
          <a:p>
            <a:r>
              <a:rPr lang="en-US" baseline="0" dirty="0" smtClean="0"/>
              <a:t>The candidate pairs were those placed in the same bucket by at least one of these hash functions.  That is, a pair of records was a candidate pair if and only if they agreed exactly in at least one of the three fields.</a:t>
            </a:r>
          </a:p>
          <a:p>
            <a:endParaRPr lang="en-US" baseline="0" dirty="0" smtClean="0"/>
          </a:p>
          <a:p>
            <a:r>
              <a:rPr lang="en-US" baseline="0" dirty="0" smtClean="0"/>
              <a:t>Click 4</a:t>
            </a:r>
          </a:p>
          <a:p>
            <a:r>
              <a:rPr lang="en-US" baseline="0" dirty="0" smtClean="0"/>
              <a:t>Did we lose some pairs?  Surely we did, because their would be some pairs of records that had small differences in each of the three fields, and these would never become candidates for scoring.  We actually did a hand sampling of records and estimate that there were 2500 pairs of records that we missed.  That’s not bad compared with </a:t>
            </a:r>
            <a:r>
              <a:rPr lang="en-US" baseline="0" smtClean="0"/>
              <a:t>the 180,000 </a:t>
            </a:r>
            <a:r>
              <a:rPr lang="en-US" baseline="0" dirty="0" smtClean="0"/>
              <a:t>that we found.  And finding those extra 2500 would probably have cost more than they were worth to either company.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6</a:t>
            </a:fld>
            <a:endParaRPr lang="en-US"/>
          </a:p>
        </p:txBody>
      </p:sp>
    </p:spTree>
    <p:extLst>
      <p:ext uri="{BB962C8B-B14F-4D97-AF65-F5344CB8AC3E}">
        <p14:creationId xmlns:p14="http://schemas.microsoft.com/office/powerpoint/2010/main" val="1405603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first step was to devise a measure of how similar records were.  We gave 100 points each for identical names, addresses, and phone numbers, so 300 was the top score.  Interestingly, only 7000 pairs of records received this top score, although we identified over 180.000 pairs that were very likely the same persons.</a:t>
            </a:r>
          </a:p>
          <a:p>
            <a:endParaRPr lang="en-US" baseline="0" dirty="0" smtClean="0"/>
          </a:p>
          <a:p>
            <a:r>
              <a:rPr lang="en-US" baseline="0" dirty="0" smtClean="0"/>
              <a:t>Click 1</a:t>
            </a:r>
          </a:p>
          <a:p>
            <a:r>
              <a:rPr lang="en-US" baseline="0" dirty="0" smtClean="0"/>
              <a:t>Then, we penalized differences in these three fields.   Completely different names, addresses, or phones got 0 score, but small changes gave scores close to 100.  For example, if the last names were the same but there was a small spelling difference in the first names, like this (POINT), the score for the name would be 90.  If the last names were the same but the first names completely different, the score for name would be 50.</a:t>
            </a:r>
          </a:p>
          <a:p>
            <a:endParaRPr lang="en-US" baseline="0" dirty="0" smtClean="0"/>
          </a:p>
          <a:p>
            <a:r>
              <a:rPr lang="en-US" baseline="0" dirty="0" smtClean="0"/>
              <a:t>Click 2</a:t>
            </a:r>
          </a:p>
          <a:p>
            <a:r>
              <a:rPr lang="en-US" baseline="0" dirty="0" smtClean="0"/>
              <a:t>We scored all candidate pairs of records, and reported those pairs that were above a certain threshold as matches.  One of the subtle points is how we set the threshold without knowing ground truth – that is, which pairs of records really were created for the same individuals.  Notice that this is not a job you can do with machine learning, because there is no training set available.  We’ll talk about that soon.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extLst>
      <p:ext uri="{BB962C8B-B14F-4D97-AF65-F5344CB8AC3E}">
        <p14:creationId xmlns:p14="http://schemas.microsoft.com/office/powerpoint/2010/main" val="1898865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have been puzzled by</a:t>
            </a:r>
            <a:r>
              <a:rPr lang="en-US" baseline="0" dirty="0" smtClean="0"/>
              <a:t> my remark that we hashed to one bucket for each possible name, since there are, in principle an infinite number of possible names.</a:t>
            </a:r>
          </a:p>
          <a:p>
            <a:endParaRPr lang="en-US" baseline="0" dirty="0" smtClean="0"/>
          </a:p>
          <a:p>
            <a:r>
              <a:rPr lang="en-US" baseline="0" dirty="0" smtClean="0"/>
              <a:t>Click 1</a:t>
            </a:r>
          </a:p>
          <a:p>
            <a:r>
              <a:rPr lang="en-US" baseline="0" dirty="0" smtClean="0"/>
              <a:t>But we didn’t really hash to buckets.  Rather, we sorted the records by name.  Then, records with identical names appear consecutively in the list, and we can score each pair with identical names.  After that, we resorted by address and did the same thing with records that had identical addresses.  Finally, we repeated the process but sorting by phone number.</a:t>
            </a:r>
          </a:p>
          <a:p>
            <a:endParaRPr lang="en-US" baseline="0" dirty="0" smtClean="0"/>
          </a:p>
          <a:p>
            <a:r>
              <a:rPr lang="en-US" baseline="0" dirty="0" smtClean="0"/>
              <a:t>Click 2</a:t>
            </a:r>
          </a:p>
          <a:p>
            <a:r>
              <a:rPr lang="en-US" baseline="0" dirty="0" smtClean="0"/>
              <a:t>But we should observe that another approach was to follow the strategy we used when we did LSH for signatures.  We could hash to, say, several million buckets and compare all pairs of records within one bucket.  That would sometimes cause us to look at pairs of records with different names that happened to hash to the same bucket, but if the number of buckets is much larger than the number of different names that actually appeared in the data, then the probability of collisions like this is very low.</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8</a:t>
            </a:fld>
            <a:endParaRPr lang="en-US"/>
          </a:p>
        </p:txBody>
      </p:sp>
    </p:spTree>
    <p:extLst>
      <p:ext uri="{BB962C8B-B14F-4D97-AF65-F5344CB8AC3E}">
        <p14:creationId xmlns:p14="http://schemas.microsoft.com/office/powerpoint/2010/main" val="193581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that we scored each candidate pair of records.  But suppose a pair gets a score like 200 out of 300, indicating a good deal of similarity, but not perfect similarity.  Do these records represent the same person?  Turns out a score of 200 made it very likely that the records represented the same person, but how could we tell for sure?  We devised a way to calculate the probability that records with a score x represented the same person, and it’s worth telling about because it can be used in other circumstances as well, even though the data we used was very specific to the problem at hand.</a:t>
            </a:r>
          </a:p>
          <a:p>
            <a:endParaRPr lang="en-US" baseline="0" dirty="0" smtClean="0"/>
          </a:p>
          <a:p>
            <a:r>
              <a:rPr lang="en-US" baseline="0" dirty="0" smtClean="0"/>
              <a:t>Click 1</a:t>
            </a:r>
          </a:p>
          <a:p>
            <a:r>
              <a:rPr lang="en-US" baseline="0" dirty="0" smtClean="0"/>
              <a:t>First, remember there is a gold standard – 7000 pairs of identical records that we could assume represented the same persons.  For these pairs we looked at the creation dates at companies A and B.  It turns out that there was a 10-day lag, on average, between the time the record was created by company A and the time that the same person went to company B to begin their service.</a:t>
            </a:r>
          </a:p>
          <a:p>
            <a:endParaRPr lang="en-US" baseline="0" dirty="0" smtClean="0"/>
          </a:p>
          <a:p>
            <a:r>
              <a:rPr lang="en-US" baseline="0" dirty="0" smtClean="0"/>
              <a:t>Click 2</a:t>
            </a:r>
          </a:p>
          <a:p>
            <a:r>
              <a:rPr lang="en-US" baseline="0" dirty="0" smtClean="0"/>
              <a:t>On the other hand, in order to reduce further the pairs of records we needed to score, we only looked at pairs of records where the A-record was created between 0 and 90 days before the B-record.  Now if you take a random A-record and a random B-record where the A-record happens to have been created between 0 and 90 days before the B-record, you will get an average delay of 45 days.  These records are almost certain to represent different people, because they were chosen at random.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9</a:t>
            </a:fld>
            <a:endParaRPr lang="en-US"/>
          </a:p>
        </p:txBody>
      </p:sp>
    </p:spTree>
    <p:extLst>
      <p:ext uri="{BB962C8B-B14F-4D97-AF65-F5344CB8AC3E}">
        <p14:creationId xmlns:p14="http://schemas.microsoft.com/office/powerpoint/2010/main" val="369745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9183" y="838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More LSH</a:t>
            </a:r>
            <a:endParaRPr lang="en-US" dirty="0">
              <a:solidFill>
                <a:srgbClr val="CC0000"/>
              </a:solidFill>
            </a:endParaRPr>
          </a:p>
        </p:txBody>
      </p:sp>
      <p:sp>
        <p:nvSpPr>
          <p:cNvPr id="9" name="Rectangle 3"/>
          <p:cNvSpPr>
            <a:spLocks noGrp="1" noChangeArrowheads="1"/>
          </p:cNvSpPr>
          <p:nvPr>
            <p:ph type="ctrTitle"/>
          </p:nvPr>
        </p:nvSpPr>
        <p:spPr>
          <a:xfrm>
            <a:off x="990600" y="2209800"/>
            <a:ext cx="7620000" cy="2667000"/>
          </a:xfrm>
        </p:spPr>
        <p:txBody>
          <a:bodyPr>
            <a:noAutofit/>
          </a:bodyPr>
          <a:lstStyle/>
          <a:p>
            <a:r>
              <a:rPr lang="en-US" sz="3600" dirty="0" smtClean="0">
                <a:solidFill>
                  <a:srgbClr val="FF9900"/>
                </a:solidFill>
              </a:rPr>
              <a:t>Application: Entity Resolution</a:t>
            </a:r>
            <a:br>
              <a:rPr lang="en-US" sz="3600" dirty="0" smtClean="0">
                <a:solidFill>
                  <a:srgbClr val="FF9900"/>
                </a:solidFill>
              </a:rPr>
            </a:br>
            <a:r>
              <a:rPr lang="en-US" sz="3600" dirty="0" smtClean="0">
                <a:solidFill>
                  <a:srgbClr val="FF9900"/>
                </a:solidFill>
              </a:rPr>
              <a:t>Application: Similar News Articles</a:t>
            </a:r>
            <a:br>
              <a:rPr lang="en-US" sz="3600" dirty="0" smtClean="0">
                <a:solidFill>
                  <a:srgbClr val="FF9900"/>
                </a:solidFill>
              </a:rPr>
            </a:br>
            <a:r>
              <a:rPr lang="en-US" sz="3600" dirty="0" smtClean="0">
                <a:solidFill>
                  <a:srgbClr val="FF9900"/>
                </a:solidFill>
              </a:rPr>
              <a:t>Distance Measures</a:t>
            </a:r>
            <a:br>
              <a:rPr lang="en-US" sz="3600" dirty="0" smtClean="0">
                <a:solidFill>
                  <a:srgbClr val="FF9900"/>
                </a:solidFill>
              </a:rPr>
            </a:br>
            <a:r>
              <a:rPr lang="en-US" sz="3600" dirty="0" smtClean="0">
                <a:solidFill>
                  <a:srgbClr val="FF9900"/>
                </a:solidFill>
              </a:rPr>
              <a:t>LS </a:t>
            </a:r>
            <a:r>
              <a:rPr lang="en-US" sz="3600" dirty="0">
                <a:solidFill>
                  <a:srgbClr val="FF9900"/>
                </a:solidFill>
              </a:rPr>
              <a:t>Families of Hash </a:t>
            </a:r>
            <a:r>
              <a:rPr lang="en-US" sz="3600" dirty="0" smtClean="0">
                <a:solidFill>
                  <a:srgbClr val="FF9900"/>
                </a:solidFill>
              </a:rPr>
              <a:t>Functions</a:t>
            </a:r>
            <a:r>
              <a:rPr lang="en-US" sz="3600" dirty="0">
                <a:solidFill>
                  <a:srgbClr val="FF9900"/>
                </a:solidFill>
              </a:rPr>
              <a:t/>
            </a:r>
            <a:br>
              <a:rPr lang="en-US" sz="3600" dirty="0">
                <a:solidFill>
                  <a:srgbClr val="FF9900"/>
                </a:solidFill>
              </a:rPr>
            </a:br>
            <a:r>
              <a:rPr lang="en-US" sz="3600" dirty="0">
                <a:solidFill>
                  <a:srgbClr val="FF9900"/>
                </a:solidFill>
              </a:rPr>
              <a:t>LSH for </a:t>
            </a:r>
            <a:r>
              <a:rPr lang="en-US" sz="3600" dirty="0" smtClean="0">
                <a:solidFill>
                  <a:srgbClr val="FF9900"/>
                </a:solidFill>
              </a:rPr>
              <a:t>Cosine Distance</a:t>
            </a:r>
            <a:br>
              <a:rPr lang="en-US" sz="3600" dirty="0" smtClean="0">
                <a:solidFill>
                  <a:srgbClr val="FF9900"/>
                </a:solidFill>
              </a:rPr>
            </a:b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322E1F-922C-46D2-A766-F32C5E98411F}" type="slidenum">
              <a:rPr lang="en-US"/>
              <a:pPr/>
              <a:t>10</a:t>
            </a:fld>
            <a:endParaRPr lang="en-US"/>
          </a:p>
        </p:txBody>
      </p:sp>
      <p:sp>
        <p:nvSpPr>
          <p:cNvPr id="125954" name="Rectangle 2"/>
          <p:cNvSpPr>
            <a:spLocks noGrp="1" noChangeArrowheads="1"/>
          </p:cNvSpPr>
          <p:nvPr>
            <p:ph type="title"/>
          </p:nvPr>
        </p:nvSpPr>
        <p:spPr/>
        <p:txBody>
          <a:bodyPr/>
          <a:lstStyle/>
          <a:p>
            <a:r>
              <a:rPr lang="en-US"/>
              <a:t>Validation – (2)</a:t>
            </a:r>
          </a:p>
        </p:txBody>
      </p:sp>
      <p:sp>
        <p:nvSpPr>
          <p:cNvPr id="125955" name="Rectangle 3"/>
          <p:cNvSpPr>
            <a:spLocks noGrp="1" noChangeArrowheads="1"/>
          </p:cNvSpPr>
          <p:nvPr>
            <p:ph type="body" idx="1"/>
          </p:nvPr>
        </p:nvSpPr>
        <p:spPr/>
        <p:txBody>
          <a:bodyPr/>
          <a:lstStyle/>
          <a:p>
            <a:r>
              <a:rPr lang="en-US" dirty="0"/>
              <a:t>By looking at the pool of matches with a fixed score, we could compute the average time-difference, say </a:t>
            </a:r>
            <a:r>
              <a:rPr lang="en-US" dirty="0">
                <a:solidFill>
                  <a:srgbClr val="FF9900"/>
                </a:solidFill>
              </a:rPr>
              <a:t>x</a:t>
            </a:r>
            <a:r>
              <a:rPr lang="en-US" dirty="0"/>
              <a:t>, and deduce that </a:t>
            </a:r>
            <a:r>
              <a:rPr lang="en-US" dirty="0" smtClean="0"/>
              <a:t>fraction    </a:t>
            </a:r>
            <a:r>
              <a:rPr lang="en-US" dirty="0"/>
              <a:t>(45-</a:t>
            </a:r>
            <a:r>
              <a:rPr lang="en-US" dirty="0">
                <a:solidFill>
                  <a:srgbClr val="FF9900"/>
                </a:solidFill>
              </a:rPr>
              <a:t>x</a:t>
            </a:r>
            <a:r>
              <a:rPr lang="en-US" dirty="0"/>
              <a:t>)/35 of them were valid matches.</a:t>
            </a:r>
          </a:p>
          <a:p>
            <a:r>
              <a:rPr lang="en-US" dirty="0"/>
              <a:t>Alas, the lawyers didn’t think the jury would understand.</a:t>
            </a:r>
          </a:p>
        </p:txBody>
      </p:sp>
    </p:spTree>
    <p:extLst>
      <p:ext uri="{BB962C8B-B14F-4D97-AF65-F5344CB8AC3E}">
        <p14:creationId xmlns:p14="http://schemas.microsoft.com/office/powerpoint/2010/main" val="242287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54CC12-7FBF-4692-806E-E495B35ED2AD}" type="slidenum">
              <a:rPr lang="en-US"/>
              <a:pPr/>
              <a:t>11</a:t>
            </a:fld>
            <a:endParaRPr lang="en-US"/>
          </a:p>
        </p:txBody>
      </p:sp>
      <p:sp>
        <p:nvSpPr>
          <p:cNvPr id="140290" name="Rectangle 2"/>
          <p:cNvSpPr>
            <a:spLocks noGrp="1" noChangeArrowheads="1"/>
          </p:cNvSpPr>
          <p:nvPr>
            <p:ph type="title"/>
          </p:nvPr>
        </p:nvSpPr>
        <p:spPr/>
        <p:txBody>
          <a:bodyPr/>
          <a:lstStyle/>
          <a:p>
            <a:r>
              <a:rPr lang="en-US"/>
              <a:t>Validation – Generalized</a:t>
            </a:r>
          </a:p>
        </p:txBody>
      </p:sp>
      <p:sp>
        <p:nvSpPr>
          <p:cNvPr id="140291" name="Rectangle 3"/>
          <p:cNvSpPr>
            <a:spLocks noGrp="1" noChangeArrowheads="1"/>
          </p:cNvSpPr>
          <p:nvPr>
            <p:ph type="body" idx="1"/>
          </p:nvPr>
        </p:nvSpPr>
        <p:spPr/>
        <p:txBody>
          <a:bodyPr/>
          <a:lstStyle/>
          <a:p>
            <a:r>
              <a:rPr lang="en-US" dirty="0"/>
              <a:t>Any field not used in the LSH could have been used to validate, provided corresponding values were closer for true matches than false.</a:t>
            </a:r>
          </a:p>
          <a:p>
            <a:r>
              <a:rPr lang="en-US" dirty="0">
                <a:solidFill>
                  <a:srgbClr val="33CC33"/>
                </a:solidFill>
              </a:rPr>
              <a:t>Example</a:t>
            </a:r>
            <a:r>
              <a:rPr lang="en-US" dirty="0"/>
              <a:t>: if records had a </a:t>
            </a:r>
            <a:r>
              <a:rPr lang="en-US" dirty="0">
                <a:solidFill>
                  <a:srgbClr val="FF9900"/>
                </a:solidFill>
              </a:rPr>
              <a:t>height</a:t>
            </a:r>
            <a:r>
              <a:rPr lang="en-US" dirty="0"/>
              <a:t> field, we would expect true matches to be close, false matches to have the average difference for random people.</a:t>
            </a:r>
          </a:p>
        </p:txBody>
      </p:sp>
    </p:spTree>
    <p:extLst>
      <p:ext uri="{BB962C8B-B14F-4D97-AF65-F5344CB8AC3E}">
        <p14:creationId xmlns:p14="http://schemas.microsoft.com/office/powerpoint/2010/main" val="320761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76197" y="1219200"/>
            <a:ext cx="86106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Similar News Articles</a:t>
            </a:r>
            <a:endParaRPr lang="en-US" dirty="0">
              <a:solidFill>
                <a:srgbClr val="CC0000"/>
              </a:solidFill>
            </a:endParaRPr>
          </a:p>
        </p:txBody>
      </p:sp>
      <p:sp>
        <p:nvSpPr>
          <p:cNvPr id="9" name="Rectangle 3"/>
          <p:cNvSpPr>
            <a:spLocks noGrp="1" noChangeArrowheads="1"/>
          </p:cNvSpPr>
          <p:nvPr>
            <p:ph type="ctrTitle"/>
          </p:nvPr>
        </p:nvSpPr>
        <p:spPr>
          <a:xfrm>
            <a:off x="1219200" y="2895600"/>
            <a:ext cx="7391400" cy="1981200"/>
          </a:xfrm>
        </p:spPr>
        <p:txBody>
          <a:bodyPr>
            <a:noAutofit/>
          </a:bodyPr>
          <a:lstStyle/>
          <a:p>
            <a:r>
              <a:rPr lang="en-US" sz="3600" dirty="0" smtClean="0">
                <a:solidFill>
                  <a:srgbClr val="FF9900"/>
                </a:solidFill>
              </a:rPr>
              <a:t>A New Way of Shingling</a:t>
            </a:r>
            <a:br>
              <a:rPr lang="en-US" sz="3600" dirty="0" smtClean="0">
                <a:solidFill>
                  <a:srgbClr val="FF9900"/>
                </a:solidFill>
              </a:rPr>
            </a:br>
            <a:r>
              <a:rPr lang="en-US" sz="3600" dirty="0" smtClean="0">
                <a:solidFill>
                  <a:srgbClr val="FF9900"/>
                </a:solidFill>
              </a:rPr>
              <a:t>Bucketing by Length</a:t>
            </a:r>
            <a:endParaRPr lang="en-US" sz="3600" dirty="0">
              <a:solidFill>
                <a:srgbClr val="FF9900"/>
              </a:solidFill>
            </a:endParaRPr>
          </a:p>
        </p:txBody>
      </p:sp>
    </p:spTree>
    <p:extLst>
      <p:ext uri="{BB962C8B-B14F-4D97-AF65-F5344CB8AC3E}">
        <p14:creationId xmlns:p14="http://schemas.microsoft.com/office/powerpoint/2010/main" val="31111850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9579B73-CDFA-4831-8919-B481B31886D9}" type="slidenum">
              <a:rPr lang="en-US"/>
              <a:pPr/>
              <a:t>13</a:t>
            </a:fld>
            <a:endParaRPr lang="en-US"/>
          </a:p>
        </p:txBody>
      </p:sp>
      <p:sp>
        <p:nvSpPr>
          <p:cNvPr id="130050" name="Rectangle 2"/>
          <p:cNvSpPr>
            <a:spLocks noGrp="1" noChangeArrowheads="1"/>
          </p:cNvSpPr>
          <p:nvPr>
            <p:ph type="title"/>
          </p:nvPr>
        </p:nvSpPr>
        <p:spPr>
          <a:xfrm>
            <a:off x="0" y="0"/>
            <a:ext cx="9144000" cy="1143000"/>
          </a:xfrm>
        </p:spPr>
        <p:txBody>
          <a:bodyPr/>
          <a:lstStyle/>
          <a:p>
            <a:r>
              <a:rPr lang="en-US" dirty="0">
                <a:solidFill>
                  <a:srgbClr val="00B0F0"/>
                </a:solidFill>
              </a:rPr>
              <a:t>Application</a:t>
            </a:r>
            <a:r>
              <a:rPr lang="en-US" dirty="0"/>
              <a:t>: Same News Article</a:t>
            </a:r>
          </a:p>
        </p:txBody>
      </p:sp>
      <p:sp>
        <p:nvSpPr>
          <p:cNvPr id="130051" name="Rectangle 3"/>
          <p:cNvSpPr>
            <a:spLocks noGrp="1" noChangeArrowheads="1"/>
          </p:cNvSpPr>
          <p:nvPr>
            <p:ph type="body" idx="1"/>
          </p:nvPr>
        </p:nvSpPr>
        <p:spPr/>
        <p:txBody>
          <a:bodyPr/>
          <a:lstStyle/>
          <a:p>
            <a:r>
              <a:rPr lang="en-US" dirty="0" smtClean="0"/>
              <a:t>The Political-Science </a:t>
            </a:r>
            <a:r>
              <a:rPr lang="en-US" dirty="0"/>
              <a:t>Dept</a:t>
            </a:r>
            <a:r>
              <a:rPr lang="en-US" dirty="0" smtClean="0"/>
              <a:t>. at Stanford </a:t>
            </a:r>
            <a:r>
              <a:rPr lang="en-US" dirty="0"/>
              <a:t>asked a team from CS to help them with the problem of identifying duplicate, on-line news articles.</a:t>
            </a:r>
          </a:p>
          <a:p>
            <a:r>
              <a:rPr lang="en-US" dirty="0">
                <a:solidFill>
                  <a:srgbClr val="0070C0"/>
                </a:solidFill>
              </a:rPr>
              <a:t>Problem</a:t>
            </a:r>
            <a:r>
              <a:rPr lang="en-US" dirty="0"/>
              <a:t>: the same article, say from the Associated Press, appears on the Web site of many newspapers, but looks quite different. </a:t>
            </a:r>
          </a:p>
        </p:txBody>
      </p:sp>
    </p:spTree>
    <p:extLst>
      <p:ext uri="{BB962C8B-B14F-4D97-AF65-F5344CB8AC3E}">
        <p14:creationId xmlns:p14="http://schemas.microsoft.com/office/powerpoint/2010/main" val="3483514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2829F1-1276-42B2-A52F-44543A48BEBC}" type="slidenum">
              <a:rPr lang="en-US"/>
              <a:pPr/>
              <a:t>14</a:t>
            </a:fld>
            <a:endParaRPr lang="en-US"/>
          </a:p>
        </p:txBody>
      </p:sp>
      <p:sp>
        <p:nvSpPr>
          <p:cNvPr id="131074" name="Rectangle 2"/>
          <p:cNvSpPr>
            <a:spLocks noGrp="1" noChangeArrowheads="1"/>
          </p:cNvSpPr>
          <p:nvPr>
            <p:ph type="title"/>
          </p:nvPr>
        </p:nvSpPr>
        <p:spPr/>
        <p:txBody>
          <a:bodyPr/>
          <a:lstStyle/>
          <a:p>
            <a:r>
              <a:rPr lang="en-US"/>
              <a:t>News Articles – (2)</a:t>
            </a:r>
          </a:p>
        </p:txBody>
      </p:sp>
      <p:sp>
        <p:nvSpPr>
          <p:cNvPr id="131075" name="Rectangle 3"/>
          <p:cNvSpPr>
            <a:spLocks noGrp="1" noChangeArrowheads="1"/>
          </p:cNvSpPr>
          <p:nvPr>
            <p:ph type="body" idx="1"/>
          </p:nvPr>
        </p:nvSpPr>
        <p:spPr/>
        <p:txBody>
          <a:bodyPr/>
          <a:lstStyle/>
          <a:p>
            <a:r>
              <a:rPr lang="en-US" dirty="0"/>
              <a:t>Each newspaper surrounds the text of the article with:</a:t>
            </a:r>
          </a:p>
          <a:p>
            <a:pPr lvl="1"/>
            <a:r>
              <a:rPr lang="en-US" dirty="0"/>
              <a:t>It’s own logo and text.</a:t>
            </a:r>
          </a:p>
          <a:p>
            <a:pPr lvl="1"/>
            <a:r>
              <a:rPr lang="en-US" dirty="0"/>
              <a:t>Ads.</a:t>
            </a:r>
          </a:p>
          <a:p>
            <a:pPr lvl="1"/>
            <a:r>
              <a:rPr lang="en-US" dirty="0"/>
              <a:t>Perhaps links to other articles.</a:t>
            </a:r>
          </a:p>
          <a:p>
            <a:r>
              <a:rPr lang="en-US" dirty="0"/>
              <a:t>A newspaper may also “crop” the article (delete parts).</a:t>
            </a:r>
          </a:p>
        </p:txBody>
      </p:sp>
    </p:spTree>
    <p:extLst>
      <p:ext uri="{BB962C8B-B14F-4D97-AF65-F5344CB8AC3E}">
        <p14:creationId xmlns:p14="http://schemas.microsoft.com/office/powerpoint/2010/main" val="1242229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2F503D-E4B1-49E3-970B-B5C1945DD129}" type="slidenum">
              <a:rPr lang="en-US"/>
              <a:pPr/>
              <a:t>15</a:t>
            </a:fld>
            <a:endParaRPr lang="en-US"/>
          </a:p>
        </p:txBody>
      </p:sp>
      <p:sp>
        <p:nvSpPr>
          <p:cNvPr id="132098" name="Rectangle 2"/>
          <p:cNvSpPr>
            <a:spLocks noGrp="1" noChangeArrowheads="1"/>
          </p:cNvSpPr>
          <p:nvPr>
            <p:ph type="title"/>
          </p:nvPr>
        </p:nvSpPr>
        <p:spPr/>
        <p:txBody>
          <a:bodyPr/>
          <a:lstStyle/>
          <a:p>
            <a:r>
              <a:rPr lang="en-US"/>
              <a:t>News Articles – (3)</a:t>
            </a:r>
          </a:p>
        </p:txBody>
      </p:sp>
      <p:sp>
        <p:nvSpPr>
          <p:cNvPr id="132099" name="Rectangle 3"/>
          <p:cNvSpPr>
            <a:spLocks noGrp="1" noChangeArrowheads="1"/>
          </p:cNvSpPr>
          <p:nvPr>
            <p:ph type="body" idx="1"/>
          </p:nvPr>
        </p:nvSpPr>
        <p:spPr>
          <a:xfrm>
            <a:off x="685800" y="1295400"/>
            <a:ext cx="8153400" cy="4495800"/>
          </a:xfrm>
        </p:spPr>
        <p:txBody>
          <a:bodyPr/>
          <a:lstStyle/>
          <a:p>
            <a:r>
              <a:rPr lang="en-US" dirty="0"/>
              <a:t>The team came up with its own solution, that included shingling, but not </a:t>
            </a:r>
            <a:r>
              <a:rPr lang="en-US" dirty="0" err="1"/>
              <a:t>minhashing</a:t>
            </a:r>
            <a:r>
              <a:rPr lang="en-US" dirty="0"/>
              <a:t> or LSH.</a:t>
            </a:r>
          </a:p>
          <a:p>
            <a:pPr lvl="1"/>
            <a:r>
              <a:rPr lang="en-US" dirty="0"/>
              <a:t>A special way of shingling that appears quite good for </a:t>
            </a:r>
            <a:r>
              <a:rPr lang="en-US" dirty="0">
                <a:solidFill>
                  <a:srgbClr val="33CC33"/>
                </a:solidFill>
              </a:rPr>
              <a:t>this</a:t>
            </a:r>
            <a:r>
              <a:rPr lang="en-US" dirty="0"/>
              <a:t> application.</a:t>
            </a:r>
          </a:p>
          <a:p>
            <a:pPr lvl="1"/>
            <a:r>
              <a:rPr lang="en-US" dirty="0">
                <a:solidFill>
                  <a:schemeClr val="accent2"/>
                </a:solidFill>
              </a:rPr>
              <a:t>LSH substitute</a:t>
            </a:r>
            <a:r>
              <a:rPr lang="en-US" dirty="0"/>
              <a:t>: candidates are articles of similar length.</a:t>
            </a:r>
          </a:p>
        </p:txBody>
      </p:sp>
    </p:spTree>
    <p:extLst>
      <p:ext uri="{BB962C8B-B14F-4D97-AF65-F5344CB8AC3E}">
        <p14:creationId xmlns:p14="http://schemas.microsoft.com/office/powerpoint/2010/main" val="19071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D8A0AF-3AE2-4312-A7AC-6FDC792F0666}" type="slidenum">
              <a:rPr lang="en-US"/>
              <a:pPr/>
              <a:t>16</a:t>
            </a:fld>
            <a:endParaRPr lang="en-US"/>
          </a:p>
        </p:txBody>
      </p:sp>
      <p:sp>
        <p:nvSpPr>
          <p:cNvPr id="133122" name="Rectangle 2"/>
          <p:cNvSpPr>
            <a:spLocks noGrp="1" noChangeArrowheads="1"/>
          </p:cNvSpPr>
          <p:nvPr>
            <p:ph type="title"/>
          </p:nvPr>
        </p:nvSpPr>
        <p:spPr/>
        <p:txBody>
          <a:bodyPr/>
          <a:lstStyle/>
          <a:p>
            <a:r>
              <a:rPr lang="en-US" dirty="0"/>
              <a:t>Enter </a:t>
            </a:r>
            <a:r>
              <a:rPr lang="en-US" dirty="0" smtClean="0"/>
              <a:t>LSH</a:t>
            </a:r>
            <a:endParaRPr lang="en-US" dirty="0"/>
          </a:p>
        </p:txBody>
      </p:sp>
      <p:sp>
        <p:nvSpPr>
          <p:cNvPr id="133123" name="Rectangle 3"/>
          <p:cNvSpPr>
            <a:spLocks noGrp="1" noChangeArrowheads="1"/>
          </p:cNvSpPr>
          <p:nvPr>
            <p:ph type="body" idx="1"/>
          </p:nvPr>
        </p:nvSpPr>
        <p:spPr/>
        <p:txBody>
          <a:bodyPr/>
          <a:lstStyle/>
          <a:p>
            <a:r>
              <a:rPr lang="en-US" dirty="0"/>
              <a:t>I told them the story of </a:t>
            </a:r>
            <a:r>
              <a:rPr lang="en-US" dirty="0" err="1"/>
              <a:t>minhashing</a:t>
            </a:r>
            <a:r>
              <a:rPr lang="en-US" dirty="0"/>
              <a:t> + LSH.</a:t>
            </a:r>
          </a:p>
          <a:p>
            <a:r>
              <a:rPr lang="en-US" dirty="0"/>
              <a:t>They implemented it and found it faster for similarities below 80%.</a:t>
            </a:r>
          </a:p>
          <a:p>
            <a:pPr lvl="1"/>
            <a:r>
              <a:rPr lang="en-US" dirty="0">
                <a:solidFill>
                  <a:schemeClr val="accent2"/>
                </a:solidFill>
              </a:rPr>
              <a:t>Aside</a:t>
            </a:r>
            <a:r>
              <a:rPr lang="en-US" dirty="0"/>
              <a:t>: That’s no surprise.  When </a:t>
            </a:r>
            <a:r>
              <a:rPr lang="en-US" dirty="0" smtClean="0"/>
              <a:t>the similarity threshold </a:t>
            </a:r>
            <a:r>
              <a:rPr lang="en-US" dirty="0"/>
              <a:t>is high, there are better </a:t>
            </a:r>
            <a:r>
              <a:rPr lang="en-US" dirty="0" smtClean="0"/>
              <a:t>methods – see Sect. 3.9 of MMDS and/or YouTube videos 8-4, 8-5, and 8-6.</a:t>
            </a:r>
            <a:endParaRPr lang="en-US" dirty="0"/>
          </a:p>
        </p:txBody>
      </p:sp>
    </p:spTree>
    <p:extLst>
      <p:ext uri="{BB962C8B-B14F-4D97-AF65-F5344CB8AC3E}">
        <p14:creationId xmlns:p14="http://schemas.microsoft.com/office/powerpoint/2010/main" val="285655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0E88CB-ED26-43F6-A0BA-FB99CF90487F}" type="slidenum">
              <a:rPr lang="en-US"/>
              <a:pPr/>
              <a:t>17</a:t>
            </a:fld>
            <a:endParaRPr lang="en-US"/>
          </a:p>
        </p:txBody>
      </p:sp>
      <p:sp>
        <p:nvSpPr>
          <p:cNvPr id="134146" name="Rectangle 2"/>
          <p:cNvSpPr>
            <a:spLocks noGrp="1" noChangeArrowheads="1"/>
          </p:cNvSpPr>
          <p:nvPr>
            <p:ph type="title"/>
          </p:nvPr>
        </p:nvSpPr>
        <p:spPr/>
        <p:txBody>
          <a:bodyPr/>
          <a:lstStyle/>
          <a:p>
            <a:r>
              <a:rPr lang="en-US"/>
              <a:t>Enter LSH – (2)</a:t>
            </a:r>
          </a:p>
        </p:txBody>
      </p:sp>
      <p:sp>
        <p:nvSpPr>
          <p:cNvPr id="134147" name="Rectangle 3"/>
          <p:cNvSpPr>
            <a:spLocks noGrp="1" noChangeArrowheads="1"/>
          </p:cNvSpPr>
          <p:nvPr>
            <p:ph type="body" idx="1"/>
          </p:nvPr>
        </p:nvSpPr>
        <p:spPr>
          <a:xfrm>
            <a:off x="457200" y="1295400"/>
            <a:ext cx="7848600" cy="4114800"/>
          </a:xfrm>
        </p:spPr>
        <p:txBody>
          <a:bodyPr/>
          <a:lstStyle/>
          <a:p>
            <a:r>
              <a:rPr lang="en-US" dirty="0"/>
              <a:t>Their first attempt at </a:t>
            </a:r>
            <a:r>
              <a:rPr lang="en-US" dirty="0" err="1" smtClean="0"/>
              <a:t>minhashing</a:t>
            </a:r>
            <a:r>
              <a:rPr lang="en-US" dirty="0" smtClean="0"/>
              <a:t> </a:t>
            </a:r>
            <a:r>
              <a:rPr lang="en-US" dirty="0"/>
              <a:t>was very inefficient.</a:t>
            </a:r>
          </a:p>
          <a:p>
            <a:r>
              <a:rPr lang="en-US" dirty="0"/>
              <a:t>They were unaware of the importance of doing the </a:t>
            </a:r>
            <a:r>
              <a:rPr lang="en-US" dirty="0" err="1"/>
              <a:t>minhashing</a:t>
            </a:r>
            <a:r>
              <a:rPr lang="en-US" dirty="0"/>
              <a:t> row-by-row.</a:t>
            </a:r>
          </a:p>
          <a:p>
            <a:r>
              <a:rPr lang="en-US" dirty="0"/>
              <a:t>Since their data was column-by-column, they needed to sort once before </a:t>
            </a:r>
            <a:r>
              <a:rPr lang="en-US" dirty="0" err="1"/>
              <a:t>minhashing</a:t>
            </a:r>
            <a:r>
              <a:rPr lang="en-US" dirty="0"/>
              <a:t>.</a:t>
            </a:r>
          </a:p>
        </p:txBody>
      </p:sp>
    </p:spTree>
    <p:extLst>
      <p:ext uri="{BB962C8B-B14F-4D97-AF65-F5344CB8AC3E}">
        <p14:creationId xmlns:p14="http://schemas.microsoft.com/office/powerpoint/2010/main" val="409501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4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7A7C2C-7E50-476D-8AAD-CE1BD4D40BE2}" type="slidenum">
              <a:rPr lang="en-US"/>
              <a:pPr/>
              <a:t>18</a:t>
            </a:fld>
            <a:endParaRPr lang="en-US"/>
          </a:p>
        </p:txBody>
      </p:sp>
      <p:sp>
        <p:nvSpPr>
          <p:cNvPr id="135170" name="Rectangle 2"/>
          <p:cNvSpPr>
            <a:spLocks noGrp="1" noChangeArrowheads="1"/>
          </p:cNvSpPr>
          <p:nvPr>
            <p:ph type="title"/>
          </p:nvPr>
        </p:nvSpPr>
        <p:spPr/>
        <p:txBody>
          <a:bodyPr/>
          <a:lstStyle/>
          <a:p>
            <a:r>
              <a:rPr lang="en-US" dirty="0" smtClean="0"/>
              <a:t>Specialized </a:t>
            </a:r>
            <a:r>
              <a:rPr lang="en-US" dirty="0"/>
              <a:t>Shingling Technique</a:t>
            </a:r>
          </a:p>
        </p:txBody>
      </p:sp>
      <p:sp>
        <p:nvSpPr>
          <p:cNvPr id="135171" name="Rectangle 3"/>
          <p:cNvSpPr>
            <a:spLocks noGrp="1" noChangeArrowheads="1"/>
          </p:cNvSpPr>
          <p:nvPr>
            <p:ph type="body" idx="1"/>
          </p:nvPr>
        </p:nvSpPr>
        <p:spPr/>
        <p:txBody>
          <a:bodyPr/>
          <a:lstStyle/>
          <a:p>
            <a:r>
              <a:rPr lang="en-US" dirty="0"/>
              <a:t>The team observed that news articles have a lot of </a:t>
            </a:r>
            <a:r>
              <a:rPr lang="en-US" i="1" dirty="0">
                <a:solidFill>
                  <a:srgbClr val="FF0000"/>
                </a:solidFill>
              </a:rPr>
              <a:t>stop words</a:t>
            </a:r>
            <a:r>
              <a:rPr lang="en-US" dirty="0"/>
              <a:t>, while ads do not.</a:t>
            </a:r>
          </a:p>
          <a:p>
            <a:pPr lvl="1"/>
            <a:r>
              <a:rPr lang="en-US" dirty="0"/>
              <a:t>“Buy </a:t>
            </a:r>
            <a:r>
              <a:rPr lang="en-US" dirty="0" err="1"/>
              <a:t>Sudzo</a:t>
            </a:r>
            <a:r>
              <a:rPr lang="en-US" dirty="0"/>
              <a:t>” vs.  “</a:t>
            </a:r>
            <a:r>
              <a:rPr lang="en-US" dirty="0">
                <a:solidFill>
                  <a:srgbClr val="FFC000"/>
                </a:solidFill>
              </a:rPr>
              <a:t>I</a:t>
            </a:r>
            <a:r>
              <a:rPr lang="en-US" dirty="0"/>
              <a:t> recommend </a:t>
            </a:r>
            <a:r>
              <a:rPr lang="en-US" dirty="0">
                <a:solidFill>
                  <a:srgbClr val="FFC000"/>
                </a:solidFill>
              </a:rPr>
              <a:t>that you </a:t>
            </a:r>
            <a:r>
              <a:rPr lang="en-US" dirty="0"/>
              <a:t>buy </a:t>
            </a:r>
            <a:r>
              <a:rPr lang="en-US" dirty="0" err="1"/>
              <a:t>Sudzo</a:t>
            </a:r>
            <a:r>
              <a:rPr lang="en-US" dirty="0"/>
              <a:t> </a:t>
            </a:r>
            <a:r>
              <a:rPr lang="en-US" dirty="0">
                <a:solidFill>
                  <a:srgbClr val="FFC000"/>
                </a:solidFill>
              </a:rPr>
              <a:t>for your </a:t>
            </a:r>
            <a:r>
              <a:rPr lang="en-US" dirty="0"/>
              <a:t>laundry.”</a:t>
            </a:r>
          </a:p>
          <a:p>
            <a:r>
              <a:rPr lang="en-US" dirty="0"/>
              <a:t>They defined a </a:t>
            </a:r>
            <a:r>
              <a:rPr lang="en-US" i="1" dirty="0" smtClean="0">
                <a:solidFill>
                  <a:srgbClr val="FF0000"/>
                </a:solidFill>
              </a:rPr>
              <a:t>shingle</a:t>
            </a:r>
            <a:r>
              <a:rPr lang="en-US" dirty="0"/>
              <a:t> </a:t>
            </a:r>
            <a:r>
              <a:rPr lang="en-US" dirty="0" smtClean="0"/>
              <a:t>to </a:t>
            </a:r>
            <a:r>
              <a:rPr lang="en-US" dirty="0"/>
              <a:t>be a stop word and the next two following words.</a:t>
            </a:r>
          </a:p>
        </p:txBody>
      </p:sp>
    </p:spTree>
    <p:extLst>
      <p:ext uri="{BB962C8B-B14F-4D97-AF65-F5344CB8AC3E}">
        <p14:creationId xmlns:p14="http://schemas.microsoft.com/office/powerpoint/2010/main" val="324492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CA550F-CA7A-4985-AC08-894E9567A510}" type="slidenum">
              <a:rPr lang="en-US"/>
              <a:pPr/>
              <a:t>19</a:t>
            </a:fld>
            <a:endParaRPr lang="en-US"/>
          </a:p>
        </p:txBody>
      </p:sp>
      <p:sp>
        <p:nvSpPr>
          <p:cNvPr id="136194" name="Rectangle 2"/>
          <p:cNvSpPr>
            <a:spLocks noGrp="1" noChangeArrowheads="1"/>
          </p:cNvSpPr>
          <p:nvPr>
            <p:ph type="title"/>
          </p:nvPr>
        </p:nvSpPr>
        <p:spPr/>
        <p:txBody>
          <a:bodyPr/>
          <a:lstStyle/>
          <a:p>
            <a:r>
              <a:rPr lang="en-US"/>
              <a:t>Why it Works</a:t>
            </a:r>
          </a:p>
        </p:txBody>
      </p:sp>
      <p:sp>
        <p:nvSpPr>
          <p:cNvPr id="136195" name="Rectangle 3"/>
          <p:cNvSpPr>
            <a:spLocks noGrp="1" noChangeArrowheads="1"/>
          </p:cNvSpPr>
          <p:nvPr>
            <p:ph type="body" idx="1"/>
          </p:nvPr>
        </p:nvSpPr>
        <p:spPr>
          <a:xfrm>
            <a:off x="304800" y="1371600"/>
            <a:ext cx="8458200" cy="4038600"/>
          </a:xfrm>
        </p:spPr>
        <p:txBody>
          <a:bodyPr/>
          <a:lstStyle/>
          <a:p>
            <a:r>
              <a:rPr lang="en-US" dirty="0"/>
              <a:t>By requiring each shingle to have a stop word, they biased the mapping from documents to shingles so it picked more shingles from the article than from the ads.</a:t>
            </a:r>
          </a:p>
          <a:p>
            <a:r>
              <a:rPr lang="en-US" dirty="0"/>
              <a:t>Pages with the same article, but different ads, have higher </a:t>
            </a:r>
            <a:r>
              <a:rPr lang="en-US" dirty="0" err="1"/>
              <a:t>Jaccard</a:t>
            </a:r>
            <a:r>
              <a:rPr lang="en-US" dirty="0"/>
              <a:t> similarity than those with the same ads, different articles.</a:t>
            </a:r>
          </a:p>
        </p:txBody>
      </p:sp>
    </p:spTree>
    <p:extLst>
      <p:ext uri="{BB962C8B-B14F-4D97-AF65-F5344CB8AC3E}">
        <p14:creationId xmlns:p14="http://schemas.microsoft.com/office/powerpoint/2010/main" val="184691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76197" y="1219200"/>
            <a:ext cx="86106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Entity Resolution</a:t>
            </a:r>
            <a:endParaRPr lang="en-US" dirty="0">
              <a:solidFill>
                <a:srgbClr val="CC0000"/>
              </a:solidFill>
            </a:endParaRPr>
          </a:p>
        </p:txBody>
      </p:sp>
      <p:sp>
        <p:nvSpPr>
          <p:cNvPr id="9" name="Rectangle 3"/>
          <p:cNvSpPr>
            <a:spLocks noGrp="1" noChangeArrowheads="1"/>
          </p:cNvSpPr>
          <p:nvPr>
            <p:ph type="ctrTitle"/>
          </p:nvPr>
        </p:nvSpPr>
        <p:spPr>
          <a:xfrm>
            <a:off x="1066800" y="2514600"/>
            <a:ext cx="7772400" cy="1981200"/>
          </a:xfrm>
        </p:spPr>
        <p:txBody>
          <a:bodyPr>
            <a:noAutofit/>
          </a:bodyPr>
          <a:lstStyle/>
          <a:p>
            <a:r>
              <a:rPr lang="en-US" sz="3600" dirty="0" smtClean="0">
                <a:solidFill>
                  <a:srgbClr val="FF9900"/>
                </a:solidFill>
              </a:rPr>
              <a:t>Similarity of Records</a:t>
            </a:r>
            <a:br>
              <a:rPr lang="en-US" sz="3600" dirty="0" smtClean="0">
                <a:solidFill>
                  <a:srgbClr val="FF9900"/>
                </a:solidFill>
              </a:rPr>
            </a:br>
            <a:r>
              <a:rPr lang="en-US" sz="3600" dirty="0" smtClean="0">
                <a:solidFill>
                  <a:srgbClr val="FF9900"/>
                </a:solidFill>
              </a:rPr>
              <a:t>A Simple Bucketing Process</a:t>
            </a:r>
            <a:br>
              <a:rPr lang="en-US" sz="3600" dirty="0" smtClean="0">
                <a:solidFill>
                  <a:srgbClr val="FF9900"/>
                </a:solidFill>
              </a:rPr>
            </a:br>
            <a:r>
              <a:rPr lang="en-US" sz="3600" dirty="0" smtClean="0">
                <a:solidFill>
                  <a:srgbClr val="FF9900"/>
                </a:solidFill>
              </a:rPr>
              <a:t>Validating the Results</a:t>
            </a:r>
            <a:endParaRPr lang="en-US" sz="3600" dirty="0">
              <a:solidFill>
                <a:srgbClr val="FF9900"/>
              </a:solidFill>
            </a:endParaRPr>
          </a:p>
        </p:txBody>
      </p:sp>
    </p:spTree>
    <p:extLst>
      <p:ext uri="{BB962C8B-B14F-4D97-AF65-F5344CB8AC3E}">
        <p14:creationId xmlns:p14="http://schemas.microsoft.com/office/powerpoint/2010/main" val="236673441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9183" y="6096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Distance Measures</a:t>
            </a:r>
            <a:endParaRPr lang="en-US" dirty="0">
              <a:solidFill>
                <a:srgbClr val="CC0000"/>
              </a:solidFill>
            </a:endParaRPr>
          </a:p>
        </p:txBody>
      </p:sp>
      <p:sp>
        <p:nvSpPr>
          <p:cNvPr id="9" name="Rectangle 3"/>
          <p:cNvSpPr>
            <a:spLocks noGrp="1" noChangeArrowheads="1"/>
          </p:cNvSpPr>
          <p:nvPr>
            <p:ph type="ctrTitle"/>
          </p:nvPr>
        </p:nvSpPr>
        <p:spPr>
          <a:xfrm>
            <a:off x="990600" y="1981200"/>
            <a:ext cx="7620000" cy="2895600"/>
          </a:xfrm>
        </p:spPr>
        <p:txBody>
          <a:bodyPr>
            <a:noAutofit/>
          </a:bodyPr>
          <a:lstStyle/>
          <a:p>
            <a:r>
              <a:rPr lang="en-US" sz="3600" dirty="0" smtClean="0">
                <a:solidFill>
                  <a:srgbClr val="FF9900"/>
                </a:solidFill>
              </a:rPr>
              <a:t>Triangle Inequality</a:t>
            </a:r>
            <a:br>
              <a:rPr lang="en-US" sz="3600" dirty="0" smtClean="0">
                <a:solidFill>
                  <a:srgbClr val="FF9900"/>
                </a:solidFill>
              </a:rPr>
            </a:br>
            <a:r>
              <a:rPr lang="en-US" sz="3600" dirty="0" smtClean="0">
                <a:solidFill>
                  <a:srgbClr val="FF9900"/>
                </a:solidFill>
              </a:rPr>
              <a:t>Euclidean Distance</a:t>
            </a:r>
            <a:br>
              <a:rPr lang="en-US" sz="3600" dirty="0" smtClean="0">
                <a:solidFill>
                  <a:srgbClr val="FF9900"/>
                </a:solidFill>
              </a:rPr>
            </a:br>
            <a:r>
              <a:rPr lang="en-US" sz="3600" dirty="0" smtClean="0">
                <a:solidFill>
                  <a:srgbClr val="FF9900"/>
                </a:solidFill>
              </a:rPr>
              <a:t>Cosine Distance</a:t>
            </a:r>
            <a:br>
              <a:rPr lang="en-US" sz="3600" dirty="0" smtClean="0">
                <a:solidFill>
                  <a:srgbClr val="FF9900"/>
                </a:solidFill>
              </a:rPr>
            </a:br>
            <a:r>
              <a:rPr lang="en-US" sz="3600" dirty="0" err="1" smtClean="0">
                <a:solidFill>
                  <a:srgbClr val="FF9900"/>
                </a:solidFill>
              </a:rPr>
              <a:t>Jaccard</a:t>
            </a:r>
            <a:r>
              <a:rPr lang="en-US" sz="3600" dirty="0" smtClean="0">
                <a:solidFill>
                  <a:srgbClr val="FF9900"/>
                </a:solidFill>
              </a:rPr>
              <a:t> Distance</a:t>
            </a:r>
            <a:br>
              <a:rPr lang="en-US" sz="3600" dirty="0" smtClean="0">
                <a:solidFill>
                  <a:srgbClr val="FF9900"/>
                </a:solidFill>
              </a:rPr>
            </a:br>
            <a:r>
              <a:rPr lang="en-US" sz="3600" dirty="0" smtClean="0">
                <a:solidFill>
                  <a:srgbClr val="FF9900"/>
                </a:solidFill>
              </a:rPr>
              <a:t>Edit Distance</a:t>
            </a:r>
            <a:endParaRPr lang="en-US" sz="3600" dirty="0">
              <a:solidFill>
                <a:srgbClr val="FF9900"/>
              </a:solidFill>
            </a:endParaRPr>
          </a:p>
        </p:txBody>
      </p:sp>
    </p:spTree>
    <p:extLst>
      <p:ext uri="{BB962C8B-B14F-4D97-AF65-F5344CB8AC3E}">
        <p14:creationId xmlns:p14="http://schemas.microsoft.com/office/powerpoint/2010/main" val="64044526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E31F2B-A0CB-44F8-BB72-A9823D865C8A}" type="slidenum">
              <a:rPr lang="en-US"/>
              <a:pPr/>
              <a:t>21</a:t>
            </a:fld>
            <a:endParaRPr lang="en-US"/>
          </a:p>
        </p:txBody>
      </p:sp>
      <p:sp>
        <p:nvSpPr>
          <p:cNvPr id="9218" name="Rectangle 2"/>
          <p:cNvSpPr>
            <a:spLocks noGrp="1" noChangeArrowheads="1"/>
          </p:cNvSpPr>
          <p:nvPr>
            <p:ph type="title"/>
          </p:nvPr>
        </p:nvSpPr>
        <p:spPr/>
        <p:txBody>
          <a:bodyPr/>
          <a:lstStyle/>
          <a:p>
            <a:r>
              <a:rPr lang="en-US"/>
              <a:t>Distance Measures</a:t>
            </a:r>
          </a:p>
        </p:txBody>
      </p:sp>
      <p:sp>
        <p:nvSpPr>
          <p:cNvPr id="5" name="Rectangle 3"/>
          <p:cNvSpPr txBox="1">
            <a:spLocks noChangeArrowheads="1"/>
          </p:cNvSpPr>
          <p:nvPr/>
        </p:nvSpPr>
        <p:spPr>
          <a:xfrm>
            <a:off x="457200" y="1295400"/>
            <a:ext cx="8458200" cy="4495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609600" indent="-609600"/>
            <a:r>
              <a:rPr lang="en-US" dirty="0" smtClean="0"/>
              <a:t>Generalized LSH is based on some kind of “distance” between points.</a:t>
            </a:r>
          </a:p>
          <a:p>
            <a:pPr marL="990600" lvl="1" indent="-533400"/>
            <a:r>
              <a:rPr lang="en-US" dirty="0" smtClean="0"/>
              <a:t>Similar points are “close.”</a:t>
            </a:r>
          </a:p>
          <a:p>
            <a:pPr marL="697992" indent="-533400"/>
            <a:r>
              <a:rPr lang="en-US" dirty="0" smtClean="0">
                <a:solidFill>
                  <a:srgbClr val="00B050"/>
                </a:solidFill>
              </a:rPr>
              <a:t>Example</a:t>
            </a:r>
            <a:r>
              <a:rPr lang="en-US" dirty="0" smtClean="0"/>
              <a:t>: </a:t>
            </a:r>
            <a:r>
              <a:rPr lang="en-US" dirty="0" err="1" smtClean="0"/>
              <a:t>Jaccard</a:t>
            </a:r>
            <a:r>
              <a:rPr lang="en-US" dirty="0" smtClean="0"/>
              <a:t> similarity is not a distance; 1 minus </a:t>
            </a:r>
            <a:r>
              <a:rPr lang="en-US" dirty="0" err="1" smtClean="0"/>
              <a:t>Jaccard</a:t>
            </a:r>
            <a:r>
              <a:rPr lang="en-US" dirty="0" smtClean="0"/>
              <a:t> similarity is.</a:t>
            </a:r>
          </a:p>
        </p:txBody>
      </p:sp>
    </p:spTree>
    <p:extLst>
      <p:ext uri="{BB962C8B-B14F-4D97-AF65-F5344CB8AC3E}">
        <p14:creationId xmlns:p14="http://schemas.microsoft.com/office/powerpoint/2010/main" val="63880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F89AA5-9564-46C5-BDF3-1AE793701AE4}" type="slidenum">
              <a:rPr lang="en-US"/>
              <a:pPr/>
              <a:t>22</a:t>
            </a:fld>
            <a:endParaRPr lang="en-US"/>
          </a:p>
        </p:txBody>
      </p:sp>
      <p:sp>
        <p:nvSpPr>
          <p:cNvPr id="11266" name="Rectangle 2"/>
          <p:cNvSpPr>
            <a:spLocks noGrp="1" noChangeArrowheads="1"/>
          </p:cNvSpPr>
          <p:nvPr>
            <p:ph type="title"/>
          </p:nvPr>
        </p:nvSpPr>
        <p:spPr/>
        <p:txBody>
          <a:bodyPr/>
          <a:lstStyle/>
          <a:p>
            <a:r>
              <a:rPr lang="en-US"/>
              <a:t>Axioms of a Distance Measure</a:t>
            </a:r>
          </a:p>
        </p:txBody>
      </p:sp>
      <p:sp>
        <p:nvSpPr>
          <p:cNvPr id="11267" name="Rectangle 3"/>
          <p:cNvSpPr>
            <a:spLocks noGrp="1" noChangeArrowheads="1"/>
          </p:cNvSpPr>
          <p:nvPr>
            <p:ph type="body" idx="1"/>
          </p:nvPr>
        </p:nvSpPr>
        <p:spPr/>
        <p:txBody>
          <a:bodyPr/>
          <a:lstStyle/>
          <a:p>
            <a:pPr marL="609600" indent="-609600"/>
            <a:r>
              <a:rPr lang="en-US" i="1" dirty="0"/>
              <a:t>d</a:t>
            </a:r>
            <a:r>
              <a:rPr lang="en-US" dirty="0"/>
              <a:t>  is a </a:t>
            </a:r>
            <a:r>
              <a:rPr lang="en-US" i="1" dirty="0">
                <a:solidFill>
                  <a:srgbClr val="FF0066"/>
                </a:solidFill>
              </a:rPr>
              <a:t>distance </a:t>
            </a:r>
            <a:r>
              <a:rPr lang="en-US" i="1" dirty="0" smtClean="0">
                <a:solidFill>
                  <a:srgbClr val="FF0066"/>
                </a:solidFill>
              </a:rPr>
              <a:t>measure</a:t>
            </a:r>
            <a:r>
              <a:rPr lang="en-US" dirty="0" smtClean="0"/>
              <a:t> </a:t>
            </a:r>
            <a:r>
              <a:rPr lang="en-US" dirty="0"/>
              <a:t>if it is a function from pairs of points to real numbers such that:</a:t>
            </a:r>
          </a:p>
          <a:p>
            <a:pPr marL="990600" lvl="1" indent="-533400">
              <a:buFont typeface="Monotype Sorts" pitchFamily="2" charset="2"/>
              <a:buAutoNum type="arabicPeriod"/>
            </a:pPr>
            <a:r>
              <a:rPr lang="en-US" dirty="0"/>
              <a:t>d(</a:t>
            </a:r>
            <a:r>
              <a:rPr lang="en-US" dirty="0" err="1"/>
              <a:t>x,y</a:t>
            </a:r>
            <a:r>
              <a:rPr lang="en-US" dirty="0"/>
              <a:t>) </a:t>
            </a:r>
            <a:r>
              <a:rPr lang="en-US" u="sng" dirty="0"/>
              <a:t>&gt;</a:t>
            </a:r>
            <a:r>
              <a:rPr lang="en-US" dirty="0"/>
              <a:t> 0. </a:t>
            </a:r>
          </a:p>
          <a:p>
            <a:pPr marL="990600" lvl="1" indent="-533400">
              <a:buFont typeface="Monotype Sorts" pitchFamily="2" charset="2"/>
              <a:buAutoNum type="arabicPeriod"/>
            </a:pPr>
            <a:r>
              <a:rPr lang="en-US" dirty="0"/>
              <a:t>d(</a:t>
            </a:r>
            <a:r>
              <a:rPr lang="en-US" dirty="0" err="1"/>
              <a:t>x,y</a:t>
            </a:r>
            <a:r>
              <a:rPr lang="en-US" dirty="0"/>
              <a:t>) = 0 </a:t>
            </a:r>
            <a:r>
              <a:rPr lang="en-US" dirty="0" err="1"/>
              <a:t>iff</a:t>
            </a:r>
            <a:r>
              <a:rPr lang="en-US" dirty="0"/>
              <a:t> x = y.</a:t>
            </a:r>
          </a:p>
          <a:p>
            <a:pPr marL="990600" lvl="1" indent="-533400">
              <a:buFont typeface="Monotype Sorts" pitchFamily="2" charset="2"/>
              <a:buAutoNum type="arabicPeriod"/>
            </a:pPr>
            <a:r>
              <a:rPr lang="en-US" dirty="0"/>
              <a:t>d(</a:t>
            </a:r>
            <a:r>
              <a:rPr lang="en-US" dirty="0" err="1"/>
              <a:t>x,y</a:t>
            </a:r>
            <a:r>
              <a:rPr lang="en-US" dirty="0"/>
              <a:t>) = d(</a:t>
            </a:r>
            <a:r>
              <a:rPr lang="en-US" dirty="0" err="1"/>
              <a:t>y,x</a:t>
            </a:r>
            <a:r>
              <a:rPr lang="en-US" dirty="0"/>
              <a:t>).</a:t>
            </a:r>
          </a:p>
          <a:p>
            <a:pPr marL="990600" lvl="1" indent="-533400">
              <a:buFont typeface="Monotype Sorts" pitchFamily="2" charset="2"/>
              <a:buAutoNum type="arabicPeriod"/>
            </a:pPr>
            <a:r>
              <a:rPr lang="en-US" dirty="0"/>
              <a:t>d(</a:t>
            </a:r>
            <a:r>
              <a:rPr lang="en-US" dirty="0" err="1"/>
              <a:t>x,y</a:t>
            </a:r>
            <a:r>
              <a:rPr lang="en-US" dirty="0"/>
              <a:t>) </a:t>
            </a:r>
            <a:r>
              <a:rPr lang="en-US" u="sng" dirty="0"/>
              <a:t>&lt;</a:t>
            </a:r>
            <a:r>
              <a:rPr lang="en-US" dirty="0"/>
              <a:t> d(</a:t>
            </a:r>
            <a:r>
              <a:rPr lang="en-US" dirty="0" err="1"/>
              <a:t>x,z</a:t>
            </a:r>
            <a:r>
              <a:rPr lang="en-US" dirty="0"/>
              <a:t>) + d(</a:t>
            </a:r>
            <a:r>
              <a:rPr lang="en-US" dirty="0" err="1"/>
              <a:t>z,y</a:t>
            </a:r>
            <a:r>
              <a:rPr lang="en-US" dirty="0"/>
              <a:t>) (</a:t>
            </a:r>
            <a:r>
              <a:rPr lang="en-US" i="1" dirty="0">
                <a:solidFill>
                  <a:srgbClr val="FF0066"/>
                </a:solidFill>
              </a:rPr>
              <a:t>triangle </a:t>
            </a:r>
            <a:r>
              <a:rPr lang="en-US" i="1" dirty="0" smtClean="0">
                <a:solidFill>
                  <a:srgbClr val="FF0066"/>
                </a:solidFill>
              </a:rPr>
              <a:t>inequality</a:t>
            </a:r>
            <a:r>
              <a:rPr lang="en-US" dirty="0" smtClean="0"/>
              <a:t>).</a:t>
            </a:r>
            <a:endParaRPr lang="en-US" dirty="0"/>
          </a:p>
        </p:txBody>
      </p:sp>
    </p:spTree>
    <p:extLst>
      <p:ext uri="{BB962C8B-B14F-4D97-AF65-F5344CB8AC3E}">
        <p14:creationId xmlns:p14="http://schemas.microsoft.com/office/powerpoint/2010/main" val="391761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0F57536-161B-471B-98BA-59A6FF354978}" type="slidenum">
              <a:rPr lang="en-US"/>
              <a:pPr/>
              <a:t>23</a:t>
            </a:fld>
            <a:endParaRPr lang="en-US"/>
          </a:p>
        </p:txBody>
      </p:sp>
      <p:sp>
        <p:nvSpPr>
          <p:cNvPr id="12290" name="Rectangle 2"/>
          <p:cNvSpPr>
            <a:spLocks noGrp="1" noChangeArrowheads="1"/>
          </p:cNvSpPr>
          <p:nvPr>
            <p:ph type="title"/>
          </p:nvPr>
        </p:nvSpPr>
        <p:spPr/>
        <p:txBody>
          <a:bodyPr/>
          <a:lstStyle/>
          <a:p>
            <a:r>
              <a:rPr lang="en-US"/>
              <a:t>Some Euclidean Distances</a:t>
            </a:r>
          </a:p>
        </p:txBody>
      </p:sp>
      <p:sp>
        <p:nvSpPr>
          <p:cNvPr id="12291" name="Rectangle 3"/>
          <p:cNvSpPr>
            <a:spLocks noGrp="1" noChangeArrowheads="1"/>
          </p:cNvSpPr>
          <p:nvPr>
            <p:ph type="body" idx="1"/>
          </p:nvPr>
        </p:nvSpPr>
        <p:spPr/>
        <p:txBody>
          <a:bodyPr/>
          <a:lstStyle/>
          <a:p>
            <a:r>
              <a:rPr lang="en-US" i="1" dirty="0">
                <a:solidFill>
                  <a:srgbClr val="33CC33"/>
                </a:solidFill>
              </a:rPr>
              <a:t>L</a:t>
            </a:r>
            <a:r>
              <a:rPr lang="en-US" baseline="-25000" dirty="0">
                <a:solidFill>
                  <a:srgbClr val="33CC33"/>
                </a:solidFill>
              </a:rPr>
              <a:t>2</a:t>
            </a:r>
            <a:r>
              <a:rPr lang="en-US" i="1" dirty="0">
                <a:solidFill>
                  <a:srgbClr val="33CC33"/>
                </a:solidFill>
              </a:rPr>
              <a:t> </a:t>
            </a:r>
            <a:r>
              <a:rPr lang="en-US" i="1" dirty="0" smtClean="0">
                <a:solidFill>
                  <a:srgbClr val="33CC33"/>
                </a:solidFill>
              </a:rPr>
              <a:t>norm</a:t>
            </a:r>
            <a:r>
              <a:rPr lang="en-US" dirty="0" smtClean="0"/>
              <a:t>: </a:t>
            </a:r>
            <a:r>
              <a:rPr lang="en-US" dirty="0"/>
              <a:t>d(</a:t>
            </a:r>
            <a:r>
              <a:rPr lang="en-US" dirty="0" err="1"/>
              <a:t>x,y</a:t>
            </a:r>
            <a:r>
              <a:rPr lang="en-US" dirty="0"/>
              <a:t>) = </a:t>
            </a:r>
            <a:r>
              <a:rPr lang="en-US" dirty="0">
                <a:sym typeface="Symbol" pitchFamily="18" charset="2"/>
              </a:rPr>
              <a:t>square root of the sum of the squares of the differences between </a:t>
            </a:r>
            <a:r>
              <a:rPr lang="en-US" i="1" dirty="0">
                <a:sym typeface="Symbol" pitchFamily="18" charset="2"/>
              </a:rPr>
              <a:t>x</a:t>
            </a:r>
            <a:r>
              <a:rPr lang="en-US" dirty="0">
                <a:sym typeface="Symbol" pitchFamily="18" charset="2"/>
              </a:rPr>
              <a:t>  and </a:t>
            </a:r>
            <a:r>
              <a:rPr lang="en-US" i="1" dirty="0">
                <a:sym typeface="Symbol" pitchFamily="18" charset="2"/>
              </a:rPr>
              <a:t>y</a:t>
            </a:r>
            <a:r>
              <a:rPr lang="en-US" dirty="0">
                <a:sym typeface="Symbol" pitchFamily="18" charset="2"/>
              </a:rPr>
              <a:t>  in each dimension.</a:t>
            </a:r>
          </a:p>
          <a:p>
            <a:pPr lvl="1"/>
            <a:r>
              <a:rPr lang="en-US" dirty="0"/>
              <a:t>The most common notion of “distance.”</a:t>
            </a:r>
          </a:p>
          <a:p>
            <a:r>
              <a:rPr lang="en-US" i="1" dirty="0">
                <a:solidFill>
                  <a:srgbClr val="33CC33"/>
                </a:solidFill>
              </a:rPr>
              <a:t>L</a:t>
            </a:r>
            <a:r>
              <a:rPr lang="en-US" baseline="-25000" dirty="0">
                <a:solidFill>
                  <a:srgbClr val="33CC33"/>
                </a:solidFill>
              </a:rPr>
              <a:t>1</a:t>
            </a:r>
            <a:r>
              <a:rPr lang="en-US" i="1" dirty="0">
                <a:solidFill>
                  <a:srgbClr val="33CC33"/>
                </a:solidFill>
              </a:rPr>
              <a:t> </a:t>
            </a:r>
            <a:r>
              <a:rPr lang="en-US" i="1" dirty="0" smtClean="0">
                <a:solidFill>
                  <a:srgbClr val="33CC33"/>
                </a:solidFill>
              </a:rPr>
              <a:t>norm</a:t>
            </a:r>
            <a:r>
              <a:rPr lang="en-US" dirty="0" smtClean="0"/>
              <a:t>: </a:t>
            </a:r>
            <a:r>
              <a:rPr lang="en-US" dirty="0"/>
              <a:t>sum of the differences in each dimension.</a:t>
            </a:r>
          </a:p>
          <a:p>
            <a:pPr lvl="1"/>
            <a:r>
              <a:rPr lang="en-US" i="1" dirty="0">
                <a:solidFill>
                  <a:srgbClr val="FF0066"/>
                </a:solidFill>
              </a:rPr>
              <a:t>Manhattan </a:t>
            </a:r>
            <a:r>
              <a:rPr lang="en-US" i="1" dirty="0" smtClean="0">
                <a:solidFill>
                  <a:srgbClr val="FF0066"/>
                </a:solidFill>
              </a:rPr>
              <a:t>distance</a:t>
            </a:r>
            <a:r>
              <a:rPr lang="en-US" dirty="0" smtClean="0"/>
              <a:t> </a:t>
            </a:r>
            <a:r>
              <a:rPr lang="en-US" dirty="0"/>
              <a:t>= distance if you had to travel along coordinates only.</a:t>
            </a:r>
          </a:p>
        </p:txBody>
      </p:sp>
    </p:spTree>
    <p:extLst>
      <p:ext uri="{BB962C8B-B14F-4D97-AF65-F5344CB8AC3E}">
        <p14:creationId xmlns:p14="http://schemas.microsoft.com/office/powerpoint/2010/main" val="186800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82754591-DE72-4F25-BCAA-57042AF28105}" type="slidenum">
              <a:rPr lang="en-US"/>
              <a:pPr/>
              <a:t>24</a:t>
            </a:fld>
            <a:endParaRPr lang="en-US"/>
          </a:p>
        </p:txBody>
      </p:sp>
      <p:sp>
        <p:nvSpPr>
          <p:cNvPr id="13314" name="Rectangle 2"/>
          <p:cNvSpPr>
            <a:spLocks noGrp="1" noChangeArrowheads="1"/>
          </p:cNvSpPr>
          <p:nvPr>
            <p:ph type="title"/>
          </p:nvPr>
        </p:nvSpPr>
        <p:spPr>
          <a:xfrm>
            <a:off x="0" y="0"/>
            <a:ext cx="9144000" cy="1143000"/>
          </a:xfrm>
        </p:spPr>
        <p:txBody>
          <a:bodyPr/>
          <a:lstStyle/>
          <a:p>
            <a:r>
              <a:rPr lang="en-US" dirty="0">
                <a:solidFill>
                  <a:srgbClr val="33CC33"/>
                </a:solidFill>
              </a:rPr>
              <a:t>Examples</a:t>
            </a:r>
            <a:r>
              <a:rPr lang="en-US" dirty="0"/>
              <a:t> of Euclidean Distances</a:t>
            </a:r>
          </a:p>
        </p:txBody>
      </p:sp>
      <p:sp>
        <p:nvSpPr>
          <p:cNvPr id="13315" name="AutoShape 3"/>
          <p:cNvSpPr>
            <a:spLocks noChangeArrowheads="1"/>
          </p:cNvSpPr>
          <p:nvPr/>
        </p:nvSpPr>
        <p:spPr bwMode="auto">
          <a:xfrm flipH="1">
            <a:off x="2667000" y="2286000"/>
            <a:ext cx="2746375" cy="2284413"/>
          </a:xfrm>
          <a:prstGeom prst="rtTriangl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Text Box 4"/>
          <p:cNvSpPr txBox="1">
            <a:spLocks noChangeArrowheads="1"/>
          </p:cNvSpPr>
          <p:nvPr/>
        </p:nvSpPr>
        <p:spPr bwMode="auto">
          <a:xfrm>
            <a:off x="1812925" y="4605338"/>
            <a:ext cx="1417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a = (5,5)</a:t>
            </a:r>
          </a:p>
        </p:txBody>
      </p:sp>
      <p:sp>
        <p:nvSpPr>
          <p:cNvPr id="13317" name="Text Box 5"/>
          <p:cNvSpPr txBox="1">
            <a:spLocks noChangeArrowheads="1"/>
          </p:cNvSpPr>
          <p:nvPr/>
        </p:nvSpPr>
        <p:spPr bwMode="auto">
          <a:xfrm>
            <a:off x="5241925" y="1709738"/>
            <a:ext cx="142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b = (9,8)</a:t>
            </a:r>
          </a:p>
        </p:txBody>
      </p:sp>
      <p:sp>
        <p:nvSpPr>
          <p:cNvPr id="13318" name="Text Box 6"/>
          <p:cNvSpPr txBox="1">
            <a:spLocks noChangeArrowheads="1"/>
          </p:cNvSpPr>
          <p:nvPr/>
        </p:nvSpPr>
        <p:spPr bwMode="auto">
          <a:xfrm>
            <a:off x="2414587" y="1952625"/>
            <a:ext cx="144982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rgbClr val="CC3300"/>
                </a:solidFill>
              </a:rPr>
              <a:t>L</a:t>
            </a:r>
            <a:r>
              <a:rPr lang="en-US" sz="2400" baseline="-25000" dirty="0">
                <a:solidFill>
                  <a:srgbClr val="CC3300"/>
                </a:solidFill>
              </a:rPr>
              <a:t>2</a:t>
            </a:r>
            <a:r>
              <a:rPr lang="en-US" sz="2400" dirty="0">
                <a:solidFill>
                  <a:srgbClr val="CC3300"/>
                </a:solidFill>
              </a:rPr>
              <a:t>-norm</a:t>
            </a:r>
            <a:r>
              <a:rPr lang="en-US" sz="2400" dirty="0"/>
              <a:t>:</a:t>
            </a:r>
          </a:p>
          <a:p>
            <a:r>
              <a:rPr lang="en-US" sz="2400" dirty="0" err="1" smtClean="0"/>
              <a:t>dist</a:t>
            </a:r>
            <a:r>
              <a:rPr lang="en-US" sz="2400" dirty="0" smtClean="0"/>
              <a:t>(</a:t>
            </a:r>
            <a:r>
              <a:rPr lang="en-US" sz="2400" dirty="0" err="1" smtClean="0"/>
              <a:t>a,b</a:t>
            </a:r>
            <a:r>
              <a:rPr lang="en-US" sz="2400" dirty="0" smtClean="0"/>
              <a:t>) </a:t>
            </a:r>
            <a:r>
              <a:rPr lang="en-US" sz="2400" dirty="0"/>
              <a:t>=</a:t>
            </a:r>
          </a:p>
          <a:p>
            <a:r>
              <a:rPr lang="en-US" sz="2400" dirty="0">
                <a:sym typeface="Symbol" pitchFamily="18" charset="2"/>
              </a:rPr>
              <a:t></a:t>
            </a:r>
            <a:r>
              <a:rPr lang="en-US" sz="2400" dirty="0"/>
              <a:t>(4</a:t>
            </a:r>
            <a:r>
              <a:rPr lang="en-US" sz="2400" baseline="30000" dirty="0"/>
              <a:t>2</a:t>
            </a:r>
            <a:r>
              <a:rPr lang="en-US" sz="2400" dirty="0"/>
              <a:t>+3</a:t>
            </a:r>
            <a:r>
              <a:rPr lang="en-US" sz="2400" baseline="30000" dirty="0"/>
              <a:t>2</a:t>
            </a:r>
            <a:r>
              <a:rPr lang="en-US" sz="2400" dirty="0"/>
              <a:t>)</a:t>
            </a:r>
          </a:p>
          <a:p>
            <a:r>
              <a:rPr lang="en-US" sz="2400" dirty="0"/>
              <a:t>= 5</a:t>
            </a:r>
          </a:p>
        </p:txBody>
      </p:sp>
      <p:sp>
        <p:nvSpPr>
          <p:cNvPr id="13319" name="Line 7"/>
          <p:cNvSpPr>
            <a:spLocks noChangeShapeType="1"/>
          </p:cNvSpPr>
          <p:nvPr/>
        </p:nvSpPr>
        <p:spPr bwMode="auto">
          <a:xfrm flipV="1">
            <a:off x="2590800" y="2209800"/>
            <a:ext cx="2667000" cy="2209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3320" name="AutoShape 8"/>
          <p:cNvCxnSpPr>
            <a:cxnSpLocks noChangeShapeType="1"/>
          </p:cNvCxnSpPr>
          <p:nvPr/>
        </p:nvCxnSpPr>
        <p:spPr bwMode="auto">
          <a:xfrm flipV="1">
            <a:off x="2895600" y="2362200"/>
            <a:ext cx="2590800" cy="2286000"/>
          </a:xfrm>
          <a:prstGeom prst="bentConnector3">
            <a:avLst>
              <a:gd name="adj1" fmla="val 10030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21" name="Text Box 9"/>
          <p:cNvSpPr txBox="1">
            <a:spLocks noChangeArrowheads="1"/>
          </p:cNvSpPr>
          <p:nvPr/>
        </p:nvSpPr>
        <p:spPr bwMode="auto">
          <a:xfrm>
            <a:off x="5775325" y="4240213"/>
            <a:ext cx="144982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rgbClr val="CC3300"/>
                </a:solidFill>
              </a:rPr>
              <a:t>L</a:t>
            </a:r>
            <a:r>
              <a:rPr lang="en-US" sz="2400" baseline="-25000" dirty="0">
                <a:solidFill>
                  <a:srgbClr val="CC3300"/>
                </a:solidFill>
              </a:rPr>
              <a:t>1</a:t>
            </a:r>
            <a:r>
              <a:rPr lang="en-US" sz="2400" dirty="0">
                <a:solidFill>
                  <a:srgbClr val="CC3300"/>
                </a:solidFill>
              </a:rPr>
              <a:t>-norm</a:t>
            </a:r>
            <a:r>
              <a:rPr lang="en-US" sz="2400" dirty="0"/>
              <a:t>:</a:t>
            </a:r>
          </a:p>
          <a:p>
            <a:r>
              <a:rPr lang="en-US" sz="2400" dirty="0" err="1" smtClean="0"/>
              <a:t>dist</a:t>
            </a:r>
            <a:r>
              <a:rPr lang="en-US" sz="2400" dirty="0" smtClean="0"/>
              <a:t>(</a:t>
            </a:r>
            <a:r>
              <a:rPr lang="en-US" sz="2400" dirty="0" err="1" smtClean="0"/>
              <a:t>a,b</a:t>
            </a:r>
            <a:r>
              <a:rPr lang="en-US" sz="2400" dirty="0" smtClean="0"/>
              <a:t>) </a:t>
            </a:r>
            <a:r>
              <a:rPr lang="en-US" sz="2400" dirty="0"/>
              <a:t>=</a:t>
            </a:r>
          </a:p>
          <a:p>
            <a:r>
              <a:rPr lang="en-US" sz="2400" dirty="0"/>
              <a:t>4+3 = 7</a:t>
            </a:r>
          </a:p>
        </p:txBody>
      </p:sp>
      <p:sp>
        <p:nvSpPr>
          <p:cNvPr id="13322" name="Text Box 10"/>
          <p:cNvSpPr txBox="1">
            <a:spLocks noChangeArrowheads="1"/>
          </p:cNvSpPr>
          <p:nvPr/>
        </p:nvSpPr>
        <p:spPr bwMode="auto">
          <a:xfrm>
            <a:off x="4022725" y="41481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4</a:t>
            </a:r>
          </a:p>
        </p:txBody>
      </p:sp>
      <p:sp>
        <p:nvSpPr>
          <p:cNvPr id="13323" name="Text Box 11"/>
          <p:cNvSpPr txBox="1">
            <a:spLocks noChangeArrowheads="1"/>
          </p:cNvSpPr>
          <p:nvPr/>
        </p:nvSpPr>
        <p:spPr bwMode="auto">
          <a:xfrm>
            <a:off x="5089525" y="33861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3</a:t>
            </a:r>
          </a:p>
        </p:txBody>
      </p:sp>
      <p:sp>
        <p:nvSpPr>
          <p:cNvPr id="13324" name="Text Box 12"/>
          <p:cNvSpPr txBox="1">
            <a:spLocks noChangeArrowheads="1"/>
          </p:cNvSpPr>
          <p:nvPr/>
        </p:nvSpPr>
        <p:spPr bwMode="auto">
          <a:xfrm>
            <a:off x="3946525" y="33861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5</a:t>
            </a:r>
          </a:p>
        </p:txBody>
      </p:sp>
      <p:sp>
        <p:nvSpPr>
          <p:cNvPr id="13325" name="Line 13"/>
          <p:cNvSpPr>
            <a:spLocks noChangeShapeType="1"/>
          </p:cNvSpPr>
          <p:nvPr/>
        </p:nvSpPr>
        <p:spPr bwMode="auto">
          <a:xfrm>
            <a:off x="2667000" y="2737455"/>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2566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P spid="13321" grpId="0"/>
      <p:bldP spid="133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Question For Thought</a:t>
            </a:r>
            <a:endParaRPr lang="en-US" dirty="0">
              <a:solidFill>
                <a:srgbClr val="92D050"/>
              </a:solidFill>
            </a:endParaRPr>
          </a:p>
        </p:txBody>
      </p:sp>
      <p:sp>
        <p:nvSpPr>
          <p:cNvPr id="3" name="Content Placeholder 2"/>
          <p:cNvSpPr>
            <a:spLocks noGrp="1"/>
          </p:cNvSpPr>
          <p:nvPr>
            <p:ph idx="1"/>
          </p:nvPr>
        </p:nvSpPr>
        <p:spPr/>
        <p:txBody>
          <a:bodyPr/>
          <a:lstStyle/>
          <a:p>
            <a:r>
              <a:rPr lang="en-US" dirty="0" smtClean="0"/>
              <a:t>People have defined </a:t>
            </a:r>
            <a:r>
              <a:rPr lang="en-US" dirty="0" err="1" smtClean="0"/>
              <a:t>L</a:t>
            </a:r>
            <a:r>
              <a:rPr lang="en-US" baseline="-25000" dirty="0" err="1" smtClean="0"/>
              <a:t>r</a:t>
            </a:r>
            <a:r>
              <a:rPr lang="en-US" dirty="0" smtClean="0"/>
              <a:t> norms for any r, even fractional r.</a:t>
            </a:r>
          </a:p>
          <a:p>
            <a:r>
              <a:rPr lang="en-US" dirty="0" smtClean="0"/>
              <a:t>What do these norms look like as r gets larger?</a:t>
            </a:r>
          </a:p>
          <a:p>
            <a:r>
              <a:rPr lang="en-US" dirty="0" smtClean="0"/>
              <a:t>What if r approaches 0?</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25</a:t>
            </a:fld>
            <a:endParaRPr lang="en-US" dirty="0"/>
          </a:p>
        </p:txBody>
      </p:sp>
    </p:spTree>
    <p:extLst>
      <p:ext uri="{BB962C8B-B14F-4D97-AF65-F5344CB8AC3E}">
        <p14:creationId xmlns:p14="http://schemas.microsoft.com/office/powerpoint/2010/main" val="1718843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3FC81C-6BCB-42B2-AE66-79E15994AB33}" type="slidenum">
              <a:rPr lang="en-US"/>
              <a:pPr/>
              <a:t>26</a:t>
            </a:fld>
            <a:endParaRPr lang="en-US"/>
          </a:p>
        </p:txBody>
      </p:sp>
      <p:sp>
        <p:nvSpPr>
          <p:cNvPr id="15362" name="Rectangle 2"/>
          <p:cNvSpPr>
            <a:spLocks noGrp="1" noChangeArrowheads="1"/>
          </p:cNvSpPr>
          <p:nvPr>
            <p:ph type="title"/>
          </p:nvPr>
        </p:nvSpPr>
        <p:spPr/>
        <p:txBody>
          <a:bodyPr/>
          <a:lstStyle/>
          <a:p>
            <a:r>
              <a:rPr lang="en-US" dirty="0" smtClean="0"/>
              <a:t>Some Non-Euclidean </a:t>
            </a:r>
            <a:r>
              <a:rPr lang="en-US" dirty="0"/>
              <a:t>Distances</a:t>
            </a:r>
          </a:p>
        </p:txBody>
      </p:sp>
      <p:sp>
        <p:nvSpPr>
          <p:cNvPr id="15363" name="Rectangle 3"/>
          <p:cNvSpPr>
            <a:spLocks noGrp="1" noChangeArrowheads="1"/>
          </p:cNvSpPr>
          <p:nvPr>
            <p:ph type="body" idx="1"/>
          </p:nvPr>
        </p:nvSpPr>
        <p:spPr>
          <a:xfrm>
            <a:off x="457200" y="1371600"/>
            <a:ext cx="8458200" cy="4419600"/>
          </a:xfrm>
        </p:spPr>
        <p:txBody>
          <a:bodyPr>
            <a:normAutofit/>
          </a:bodyPr>
          <a:lstStyle/>
          <a:p>
            <a:r>
              <a:rPr lang="en-US" i="1" dirty="0" err="1">
                <a:solidFill>
                  <a:srgbClr val="FF0066"/>
                </a:solidFill>
              </a:rPr>
              <a:t>Jaccard</a:t>
            </a:r>
            <a:r>
              <a:rPr lang="en-US" i="1" dirty="0">
                <a:solidFill>
                  <a:srgbClr val="FF0066"/>
                </a:solidFill>
              </a:rPr>
              <a:t> distance</a:t>
            </a:r>
            <a:r>
              <a:rPr lang="en-US" dirty="0"/>
              <a:t> </a:t>
            </a:r>
            <a:r>
              <a:rPr lang="en-US" dirty="0" smtClean="0"/>
              <a:t>for </a:t>
            </a:r>
            <a:r>
              <a:rPr lang="en-US" dirty="0"/>
              <a:t>sets = 1 minus </a:t>
            </a:r>
            <a:r>
              <a:rPr lang="en-US" dirty="0" err="1"/>
              <a:t>Jaccard</a:t>
            </a:r>
            <a:r>
              <a:rPr lang="en-US" dirty="0"/>
              <a:t> similarity.</a:t>
            </a:r>
          </a:p>
          <a:p>
            <a:r>
              <a:rPr lang="en-US" i="1" dirty="0">
                <a:solidFill>
                  <a:srgbClr val="FF0066"/>
                </a:solidFill>
              </a:rPr>
              <a:t>Cosine distance</a:t>
            </a:r>
            <a:r>
              <a:rPr lang="en-US" dirty="0"/>
              <a:t> </a:t>
            </a:r>
            <a:r>
              <a:rPr lang="en-US" dirty="0" smtClean="0"/>
              <a:t>for vectors = angle between the vectors.</a:t>
            </a:r>
            <a:endParaRPr lang="en-US" dirty="0"/>
          </a:p>
          <a:p>
            <a:r>
              <a:rPr lang="en-US" i="1" dirty="0">
                <a:solidFill>
                  <a:srgbClr val="FF0066"/>
                </a:solidFill>
              </a:rPr>
              <a:t>Edit distance</a:t>
            </a:r>
            <a:r>
              <a:rPr lang="en-US" dirty="0"/>
              <a:t> </a:t>
            </a:r>
            <a:r>
              <a:rPr lang="en-US" dirty="0" smtClean="0"/>
              <a:t>for strings = </a:t>
            </a:r>
            <a:r>
              <a:rPr lang="en-US" dirty="0"/>
              <a:t>number of inserts and deletes to change one string into another</a:t>
            </a:r>
            <a:r>
              <a:rPr lang="en-US" dirty="0" smtClean="0"/>
              <a:t>.</a:t>
            </a:r>
            <a:endParaRPr lang="en-US" dirty="0"/>
          </a:p>
        </p:txBody>
      </p:sp>
    </p:spTree>
    <p:extLst>
      <p:ext uri="{BB962C8B-B14F-4D97-AF65-F5344CB8AC3E}">
        <p14:creationId xmlns:p14="http://schemas.microsoft.com/office/powerpoint/2010/main" val="272931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B6B4EF-CC03-4FFC-A6C7-8F8BEBB7E487}" type="slidenum">
              <a:rPr lang="en-US"/>
              <a:pPr/>
              <a:t>27</a:t>
            </a:fld>
            <a:endParaRPr lang="en-US"/>
          </a:p>
        </p:txBody>
      </p:sp>
      <p:sp>
        <p:nvSpPr>
          <p:cNvPr id="16386" name="Rectangle 2"/>
          <p:cNvSpPr>
            <a:spLocks noGrp="1" noChangeArrowheads="1"/>
          </p:cNvSpPr>
          <p:nvPr>
            <p:ph type="title"/>
          </p:nvPr>
        </p:nvSpPr>
        <p:spPr>
          <a:xfrm>
            <a:off x="838200" y="0"/>
            <a:ext cx="7467600" cy="1143000"/>
          </a:xfrm>
        </p:spPr>
        <p:txBody>
          <a:bodyPr/>
          <a:lstStyle/>
          <a:p>
            <a:r>
              <a:rPr lang="en-US" dirty="0" smtClean="0">
                <a:solidFill>
                  <a:srgbClr val="92D050"/>
                </a:solidFill>
              </a:rPr>
              <a:t>Example</a:t>
            </a:r>
            <a:r>
              <a:rPr lang="en-US" dirty="0" smtClean="0"/>
              <a:t>: </a:t>
            </a:r>
            <a:r>
              <a:rPr lang="en-US" dirty="0" err="1" smtClean="0"/>
              <a:t>Jaccard</a:t>
            </a:r>
            <a:r>
              <a:rPr lang="en-US" dirty="0" smtClean="0"/>
              <a:t> Distance</a:t>
            </a:r>
            <a:endParaRPr lang="en-US" dirty="0"/>
          </a:p>
        </p:txBody>
      </p:sp>
      <p:sp>
        <p:nvSpPr>
          <p:cNvPr id="16387" name="Rectangle 3"/>
          <p:cNvSpPr>
            <a:spLocks noGrp="1" noChangeArrowheads="1"/>
          </p:cNvSpPr>
          <p:nvPr>
            <p:ph type="body" idx="1"/>
          </p:nvPr>
        </p:nvSpPr>
        <p:spPr>
          <a:xfrm>
            <a:off x="533400" y="1371600"/>
            <a:ext cx="7772400" cy="3657600"/>
          </a:xfrm>
        </p:spPr>
        <p:txBody>
          <a:bodyPr/>
          <a:lstStyle/>
          <a:p>
            <a:r>
              <a:rPr lang="en-US" dirty="0" smtClean="0"/>
              <a:t>Consider x = {1,2,3,4} and y = {1,3,5}</a:t>
            </a:r>
            <a:endParaRPr lang="en-US" dirty="0"/>
          </a:p>
          <a:p>
            <a:r>
              <a:rPr lang="en-US" dirty="0"/>
              <a:t>Size of intersection = </a:t>
            </a:r>
            <a:r>
              <a:rPr lang="en-US" dirty="0" smtClean="0"/>
              <a:t>2; </a:t>
            </a:r>
            <a:r>
              <a:rPr lang="en-US" dirty="0"/>
              <a:t>size of union = </a:t>
            </a:r>
            <a:r>
              <a:rPr lang="en-US" dirty="0" smtClean="0"/>
              <a:t>5, </a:t>
            </a:r>
            <a:r>
              <a:rPr lang="en-US" dirty="0" err="1"/>
              <a:t>Jaccard</a:t>
            </a:r>
            <a:r>
              <a:rPr lang="en-US" dirty="0"/>
              <a:t> similarity (not distance) = </a:t>
            </a:r>
            <a:r>
              <a:rPr lang="en-US" dirty="0" smtClean="0"/>
              <a:t>2/5.</a:t>
            </a:r>
            <a:endParaRPr lang="en-US" dirty="0"/>
          </a:p>
          <a:p>
            <a:r>
              <a:rPr lang="en-US" dirty="0"/>
              <a:t>d(</a:t>
            </a:r>
            <a:r>
              <a:rPr lang="en-US" dirty="0" err="1"/>
              <a:t>x,y</a:t>
            </a:r>
            <a:r>
              <a:rPr lang="en-US" dirty="0"/>
              <a:t>) = 1 – (</a:t>
            </a:r>
            <a:r>
              <a:rPr lang="en-US" dirty="0" err="1"/>
              <a:t>Jaccard</a:t>
            </a:r>
            <a:r>
              <a:rPr lang="en-US" dirty="0"/>
              <a:t> similarity) = </a:t>
            </a:r>
            <a:r>
              <a:rPr lang="en-US" dirty="0" smtClean="0"/>
              <a:t>3/5.</a:t>
            </a:r>
            <a:endParaRPr lang="en-US" dirty="0"/>
          </a:p>
        </p:txBody>
      </p:sp>
    </p:spTree>
    <p:extLst>
      <p:ext uri="{BB962C8B-B14F-4D97-AF65-F5344CB8AC3E}">
        <p14:creationId xmlns:p14="http://schemas.microsoft.com/office/powerpoint/2010/main" val="5705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894501-775A-411D-9DA5-D218B4713033}" type="slidenum">
              <a:rPr lang="en-US"/>
              <a:pPr/>
              <a:t>28</a:t>
            </a:fld>
            <a:endParaRPr lang="en-US"/>
          </a:p>
        </p:txBody>
      </p:sp>
      <p:sp>
        <p:nvSpPr>
          <p:cNvPr id="17410" name="Rectangle 2"/>
          <p:cNvSpPr>
            <a:spLocks noGrp="1" noChangeArrowheads="1"/>
          </p:cNvSpPr>
          <p:nvPr>
            <p:ph type="title"/>
          </p:nvPr>
        </p:nvSpPr>
        <p:spPr>
          <a:xfrm>
            <a:off x="-35490" y="-29227"/>
            <a:ext cx="9144000" cy="1143000"/>
          </a:xfrm>
        </p:spPr>
        <p:txBody>
          <a:bodyPr/>
          <a:lstStyle/>
          <a:p>
            <a:r>
              <a:rPr lang="en-US" dirty="0"/>
              <a:t>Why J.D. Is a Distance Measure</a:t>
            </a:r>
          </a:p>
        </p:txBody>
      </p:sp>
      <p:sp>
        <p:nvSpPr>
          <p:cNvPr id="17411" name="Rectangle 3"/>
          <p:cNvSpPr>
            <a:spLocks noGrp="1" noChangeArrowheads="1"/>
          </p:cNvSpPr>
          <p:nvPr>
            <p:ph type="body" idx="1"/>
          </p:nvPr>
        </p:nvSpPr>
        <p:spPr/>
        <p:txBody>
          <a:bodyPr/>
          <a:lstStyle/>
          <a:p>
            <a:r>
              <a:rPr lang="en-US" dirty="0">
                <a:sym typeface="Symbol" pitchFamily="18" charset="2"/>
              </a:rPr>
              <a:t>d(</a:t>
            </a:r>
            <a:r>
              <a:rPr lang="en-US" dirty="0" err="1">
                <a:sym typeface="Symbol" pitchFamily="18" charset="2"/>
              </a:rPr>
              <a:t>x,y</a:t>
            </a:r>
            <a:r>
              <a:rPr lang="en-US" dirty="0">
                <a:sym typeface="Symbol" pitchFamily="18" charset="2"/>
              </a:rPr>
              <a:t>) </a:t>
            </a:r>
            <a:r>
              <a:rPr lang="en-US" u="sng" dirty="0">
                <a:sym typeface="Symbol" pitchFamily="18" charset="2"/>
              </a:rPr>
              <a:t>&gt;</a:t>
            </a:r>
            <a:r>
              <a:rPr lang="en-US" dirty="0">
                <a:sym typeface="Symbol" pitchFamily="18" charset="2"/>
              </a:rPr>
              <a:t> 0 because |</a:t>
            </a:r>
            <a:r>
              <a:rPr lang="en-US" dirty="0" err="1"/>
              <a:t>x</a:t>
            </a:r>
            <a:r>
              <a:rPr lang="en-US" dirty="0" err="1">
                <a:sym typeface="Symbol" pitchFamily="18" charset="2"/>
              </a:rPr>
              <a:t>y</a:t>
            </a:r>
            <a:r>
              <a:rPr lang="en-US" dirty="0">
                <a:sym typeface="Symbol" pitchFamily="18" charset="2"/>
              </a:rPr>
              <a:t>| </a:t>
            </a:r>
            <a:r>
              <a:rPr lang="en-US" u="sng" dirty="0">
                <a:sym typeface="Symbol" pitchFamily="18" charset="2"/>
              </a:rPr>
              <a:t>&lt;</a:t>
            </a:r>
            <a:r>
              <a:rPr lang="en-US" dirty="0">
                <a:sym typeface="Symbol" pitchFamily="18" charset="2"/>
              </a:rPr>
              <a:t> |</a:t>
            </a:r>
            <a:r>
              <a:rPr lang="en-US" dirty="0" err="1">
                <a:sym typeface="Symbol" pitchFamily="18" charset="2"/>
              </a:rPr>
              <a:t>xy</a:t>
            </a:r>
            <a:r>
              <a:rPr lang="en-US" dirty="0" smtClean="0">
                <a:sym typeface="Symbol" pitchFamily="18" charset="2"/>
              </a:rPr>
              <a:t>|.</a:t>
            </a:r>
          </a:p>
          <a:p>
            <a:pPr lvl="1"/>
            <a:r>
              <a:rPr lang="en-US" dirty="0" smtClean="0">
                <a:sym typeface="Symbol" pitchFamily="18" charset="2"/>
              </a:rPr>
              <a:t>Thus, similarity </a:t>
            </a:r>
            <a:r>
              <a:rPr lang="en-US" u="sng" dirty="0" smtClean="0">
                <a:sym typeface="Symbol" pitchFamily="18" charset="2"/>
              </a:rPr>
              <a:t>&lt;</a:t>
            </a:r>
            <a:r>
              <a:rPr lang="en-US" dirty="0" smtClean="0">
                <a:sym typeface="Symbol" pitchFamily="18" charset="2"/>
              </a:rPr>
              <a:t> 1 and distance = 1 – similarity </a:t>
            </a:r>
            <a:r>
              <a:rPr lang="en-US" u="sng" dirty="0" smtClean="0">
                <a:sym typeface="Symbol" pitchFamily="18" charset="2"/>
              </a:rPr>
              <a:t>&gt;</a:t>
            </a:r>
            <a:r>
              <a:rPr lang="en-US" dirty="0" smtClean="0">
                <a:sym typeface="Symbol" pitchFamily="18" charset="2"/>
              </a:rPr>
              <a:t> 0.</a:t>
            </a:r>
            <a:endParaRPr lang="en-US" dirty="0">
              <a:sym typeface="Symbol" pitchFamily="18" charset="2"/>
            </a:endParaRPr>
          </a:p>
          <a:p>
            <a:r>
              <a:rPr lang="en-US" dirty="0" smtClean="0"/>
              <a:t>d(</a:t>
            </a:r>
            <a:r>
              <a:rPr lang="en-US" dirty="0" err="1" smtClean="0"/>
              <a:t>x,x</a:t>
            </a:r>
            <a:r>
              <a:rPr lang="en-US" dirty="0"/>
              <a:t>) = 0 because </a:t>
            </a:r>
            <a:r>
              <a:rPr lang="en-US" dirty="0" err="1"/>
              <a:t>x</a:t>
            </a:r>
            <a:r>
              <a:rPr lang="en-US" dirty="0" err="1">
                <a:sym typeface="Symbol" pitchFamily="18" charset="2"/>
              </a:rPr>
              <a:t>x</a:t>
            </a:r>
            <a:r>
              <a:rPr lang="en-US" dirty="0">
                <a:sym typeface="Symbol" pitchFamily="18" charset="2"/>
              </a:rPr>
              <a:t> = </a:t>
            </a:r>
            <a:r>
              <a:rPr lang="en-US" dirty="0" err="1">
                <a:sym typeface="Symbol" pitchFamily="18" charset="2"/>
              </a:rPr>
              <a:t>xx</a:t>
            </a:r>
            <a:r>
              <a:rPr lang="en-US" dirty="0" smtClean="0">
                <a:sym typeface="Symbol" pitchFamily="18" charset="2"/>
              </a:rPr>
              <a:t>.</a:t>
            </a:r>
          </a:p>
          <a:p>
            <a:r>
              <a:rPr lang="en-US" dirty="0" smtClean="0">
                <a:sym typeface="Symbol" pitchFamily="18" charset="2"/>
              </a:rPr>
              <a:t>And if x </a:t>
            </a:r>
            <a:r>
              <a:rPr lang="en-US" dirty="0" smtClean="0">
                <a:sym typeface="Symbol"/>
              </a:rPr>
              <a:t></a:t>
            </a:r>
            <a:r>
              <a:rPr lang="en-US" dirty="0" smtClean="0">
                <a:sym typeface="Symbol" pitchFamily="18" charset="2"/>
              </a:rPr>
              <a:t> y, then |</a:t>
            </a:r>
            <a:r>
              <a:rPr lang="en-US" dirty="0" err="1" smtClean="0"/>
              <a:t>x</a:t>
            </a:r>
            <a:r>
              <a:rPr lang="en-US" dirty="0" err="1" smtClean="0">
                <a:sym typeface="Symbol" pitchFamily="18" charset="2"/>
              </a:rPr>
              <a:t>y</a:t>
            </a:r>
            <a:r>
              <a:rPr lang="en-US" dirty="0">
                <a:sym typeface="Symbol" pitchFamily="18" charset="2"/>
              </a:rPr>
              <a:t>|</a:t>
            </a:r>
            <a:r>
              <a:rPr lang="en-US" dirty="0" smtClean="0">
                <a:sym typeface="Symbol" pitchFamily="18" charset="2"/>
              </a:rPr>
              <a:t> is strictly less than |</a:t>
            </a:r>
            <a:r>
              <a:rPr lang="en-US" dirty="0" err="1" smtClean="0">
                <a:sym typeface="Symbol" pitchFamily="18" charset="2"/>
              </a:rPr>
              <a:t>xy</a:t>
            </a:r>
            <a:r>
              <a:rPr lang="en-US" dirty="0" smtClean="0">
                <a:sym typeface="Symbol" pitchFamily="18" charset="2"/>
              </a:rPr>
              <a:t>|, so sim(</a:t>
            </a:r>
            <a:r>
              <a:rPr lang="en-US" dirty="0" err="1" smtClean="0">
                <a:sym typeface="Symbol" pitchFamily="18" charset="2"/>
              </a:rPr>
              <a:t>x,y</a:t>
            </a:r>
            <a:r>
              <a:rPr lang="en-US" dirty="0" smtClean="0">
                <a:sym typeface="Symbol" pitchFamily="18" charset="2"/>
              </a:rPr>
              <a:t>) &lt; 1; thus d(</a:t>
            </a:r>
            <a:r>
              <a:rPr lang="en-US" dirty="0" err="1" smtClean="0">
                <a:sym typeface="Symbol" pitchFamily="18" charset="2"/>
              </a:rPr>
              <a:t>x,y</a:t>
            </a:r>
            <a:r>
              <a:rPr lang="en-US" dirty="0" smtClean="0">
                <a:sym typeface="Symbol" pitchFamily="18" charset="2"/>
              </a:rPr>
              <a:t>) &gt; 0. </a:t>
            </a:r>
          </a:p>
          <a:p>
            <a:r>
              <a:rPr lang="en-US" dirty="0" smtClean="0">
                <a:sym typeface="Symbol" pitchFamily="18" charset="2"/>
              </a:rPr>
              <a:t>d(</a:t>
            </a:r>
            <a:r>
              <a:rPr lang="en-US" dirty="0" err="1" smtClean="0">
                <a:sym typeface="Symbol" pitchFamily="18" charset="2"/>
              </a:rPr>
              <a:t>x,y</a:t>
            </a:r>
            <a:r>
              <a:rPr lang="en-US" dirty="0">
                <a:sym typeface="Symbol" pitchFamily="18" charset="2"/>
              </a:rPr>
              <a:t>) = d(</a:t>
            </a:r>
            <a:r>
              <a:rPr lang="en-US" dirty="0" err="1">
                <a:sym typeface="Symbol" pitchFamily="18" charset="2"/>
              </a:rPr>
              <a:t>y,x</a:t>
            </a:r>
            <a:r>
              <a:rPr lang="en-US" dirty="0">
                <a:sym typeface="Symbol" pitchFamily="18" charset="2"/>
              </a:rPr>
              <a:t>) because union and intersection are symmetric.</a:t>
            </a:r>
          </a:p>
          <a:p>
            <a:r>
              <a:rPr lang="en-US" dirty="0" smtClean="0">
                <a:sym typeface="Symbol" pitchFamily="18" charset="2"/>
              </a:rPr>
              <a:t>d(</a:t>
            </a:r>
            <a:r>
              <a:rPr lang="en-US" dirty="0" err="1" smtClean="0">
                <a:sym typeface="Symbol" pitchFamily="18" charset="2"/>
              </a:rPr>
              <a:t>x,y</a:t>
            </a:r>
            <a:r>
              <a:rPr lang="en-US" dirty="0">
                <a:sym typeface="Symbol" pitchFamily="18" charset="2"/>
              </a:rPr>
              <a:t>) </a:t>
            </a:r>
            <a:r>
              <a:rPr lang="en-US" u="sng" dirty="0">
                <a:sym typeface="Symbol" pitchFamily="18" charset="2"/>
              </a:rPr>
              <a:t>&lt;</a:t>
            </a:r>
            <a:r>
              <a:rPr lang="en-US" dirty="0">
                <a:sym typeface="Symbol" pitchFamily="18" charset="2"/>
              </a:rPr>
              <a:t> d(</a:t>
            </a:r>
            <a:r>
              <a:rPr lang="en-US" dirty="0" err="1">
                <a:sym typeface="Symbol" pitchFamily="18" charset="2"/>
              </a:rPr>
              <a:t>x,z</a:t>
            </a:r>
            <a:r>
              <a:rPr lang="en-US" dirty="0">
                <a:sym typeface="Symbol" pitchFamily="18" charset="2"/>
              </a:rPr>
              <a:t>) + d(</a:t>
            </a:r>
            <a:r>
              <a:rPr lang="en-US" dirty="0" err="1">
                <a:sym typeface="Symbol" pitchFamily="18" charset="2"/>
              </a:rPr>
              <a:t>z,y</a:t>
            </a:r>
            <a:r>
              <a:rPr lang="en-US" dirty="0">
                <a:sym typeface="Symbol" pitchFamily="18" charset="2"/>
              </a:rPr>
              <a:t>) trickier – next slide.</a:t>
            </a:r>
          </a:p>
        </p:txBody>
      </p:sp>
    </p:spTree>
    <p:extLst>
      <p:ext uri="{BB962C8B-B14F-4D97-AF65-F5344CB8AC3E}">
        <p14:creationId xmlns:p14="http://schemas.microsoft.com/office/powerpoint/2010/main" val="322513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24A303B-CE3C-41E7-BB52-A127F2B8D855}" type="slidenum">
              <a:rPr lang="en-US"/>
              <a:pPr/>
              <a:t>29</a:t>
            </a:fld>
            <a:endParaRPr lang="en-US"/>
          </a:p>
        </p:txBody>
      </p:sp>
      <p:sp>
        <p:nvSpPr>
          <p:cNvPr id="18434" name="Rectangle 2"/>
          <p:cNvSpPr>
            <a:spLocks noGrp="1" noChangeArrowheads="1"/>
          </p:cNvSpPr>
          <p:nvPr>
            <p:ph type="title"/>
          </p:nvPr>
        </p:nvSpPr>
        <p:spPr/>
        <p:txBody>
          <a:bodyPr/>
          <a:lstStyle/>
          <a:p>
            <a:r>
              <a:rPr lang="en-US"/>
              <a:t>Triangle Inequality for J.D.</a:t>
            </a:r>
          </a:p>
        </p:txBody>
      </p:sp>
      <p:sp>
        <p:nvSpPr>
          <p:cNvPr id="18435" name="Rectangle 3"/>
          <p:cNvSpPr>
            <a:spLocks noGrp="1" noChangeArrowheads="1"/>
          </p:cNvSpPr>
          <p:nvPr>
            <p:ph type="body" idx="1"/>
          </p:nvPr>
        </p:nvSpPr>
        <p:spPr>
          <a:xfrm>
            <a:off x="685800" y="1981200"/>
            <a:ext cx="8458200" cy="4800600"/>
          </a:xfrm>
        </p:spPr>
        <p:txBody>
          <a:bodyPr>
            <a:normAutofit/>
          </a:bodyPr>
          <a:lstStyle/>
          <a:p>
            <a:pPr>
              <a:buFont typeface="Monotype Sorts" pitchFamily="2" charset="2"/>
              <a:buNone/>
            </a:pPr>
            <a:r>
              <a:rPr lang="en-US" dirty="0"/>
              <a:t>1 - |x </a:t>
            </a:r>
            <a:r>
              <a:rPr lang="en-US" dirty="0">
                <a:sym typeface="Symbol" pitchFamily="18" charset="2"/>
              </a:rPr>
              <a:t>z| + 1 - |y z| </a:t>
            </a:r>
            <a:r>
              <a:rPr lang="en-US" u="sng" dirty="0">
                <a:sym typeface="Symbol" pitchFamily="18" charset="2"/>
              </a:rPr>
              <a:t>&gt;</a:t>
            </a:r>
            <a:r>
              <a:rPr lang="en-US" dirty="0">
                <a:sym typeface="Symbol" pitchFamily="18" charset="2"/>
              </a:rPr>
              <a:t> 1  </a:t>
            </a:r>
            <a:r>
              <a:rPr lang="en-US" dirty="0" smtClean="0">
                <a:sym typeface="Symbol" pitchFamily="18" charset="2"/>
              </a:rPr>
              <a:t>-|</a:t>
            </a:r>
            <a:r>
              <a:rPr lang="en-US" dirty="0">
                <a:sym typeface="Symbol" pitchFamily="18" charset="2"/>
              </a:rPr>
              <a:t>x y|</a:t>
            </a:r>
          </a:p>
          <a:p>
            <a:pPr>
              <a:buFont typeface="Monotype Sorts" pitchFamily="2" charset="2"/>
              <a:buNone/>
            </a:pPr>
            <a:r>
              <a:rPr lang="en-US" dirty="0">
                <a:sym typeface="Symbol" pitchFamily="18" charset="2"/>
              </a:rPr>
              <a:t>  </a:t>
            </a:r>
            <a:r>
              <a:rPr lang="en-US" dirty="0" smtClean="0">
                <a:sym typeface="Symbol" pitchFamily="18" charset="2"/>
              </a:rPr>
              <a:t>    </a:t>
            </a:r>
            <a:r>
              <a:rPr lang="en-US" dirty="0">
                <a:sym typeface="Symbol" pitchFamily="18" charset="2"/>
              </a:rPr>
              <a:t>|x z|        </a:t>
            </a:r>
            <a:r>
              <a:rPr lang="en-US" dirty="0" smtClean="0">
                <a:sym typeface="Symbol" pitchFamily="18" charset="2"/>
              </a:rPr>
              <a:t> |</a:t>
            </a:r>
            <a:r>
              <a:rPr lang="en-US" dirty="0">
                <a:sym typeface="Symbol" pitchFamily="18" charset="2"/>
              </a:rPr>
              <a:t>y z|    </a:t>
            </a:r>
            <a:r>
              <a:rPr lang="en-US" dirty="0" smtClean="0">
                <a:sym typeface="Symbol" pitchFamily="18" charset="2"/>
              </a:rPr>
              <a:t>      |</a:t>
            </a:r>
            <a:r>
              <a:rPr lang="en-US" dirty="0">
                <a:sym typeface="Symbol" pitchFamily="18" charset="2"/>
              </a:rPr>
              <a:t>x y|</a:t>
            </a:r>
          </a:p>
          <a:p>
            <a:r>
              <a:rPr lang="en-US" dirty="0">
                <a:solidFill>
                  <a:schemeClr val="accent2"/>
                </a:solidFill>
              </a:rPr>
              <a:t>Remember</a:t>
            </a:r>
            <a:r>
              <a:rPr lang="en-US" dirty="0"/>
              <a:t>: </a:t>
            </a:r>
            <a:r>
              <a:rPr lang="en-US" dirty="0">
                <a:sym typeface="Symbol" pitchFamily="18" charset="2"/>
              </a:rPr>
              <a:t>|a b|/|a b| = probability that </a:t>
            </a:r>
            <a:r>
              <a:rPr lang="en-US" dirty="0" err="1">
                <a:sym typeface="Symbol" pitchFamily="18" charset="2"/>
              </a:rPr>
              <a:t>minhash</a:t>
            </a:r>
            <a:r>
              <a:rPr lang="en-US" dirty="0">
                <a:sym typeface="Symbol" pitchFamily="18" charset="2"/>
              </a:rPr>
              <a:t>(a) = </a:t>
            </a:r>
            <a:r>
              <a:rPr lang="en-US" dirty="0" err="1">
                <a:sym typeface="Symbol" pitchFamily="18" charset="2"/>
              </a:rPr>
              <a:t>minhash</a:t>
            </a:r>
            <a:r>
              <a:rPr lang="en-US" dirty="0">
                <a:sym typeface="Symbol" pitchFamily="18" charset="2"/>
              </a:rPr>
              <a:t>(b).</a:t>
            </a:r>
          </a:p>
          <a:p>
            <a:r>
              <a:rPr lang="en-US" dirty="0">
                <a:sym typeface="Symbol" pitchFamily="18" charset="2"/>
              </a:rPr>
              <a:t>Thus, 1 - |a b|/|a b| = probability that </a:t>
            </a:r>
            <a:r>
              <a:rPr lang="en-US" dirty="0" err="1">
                <a:sym typeface="Symbol" pitchFamily="18" charset="2"/>
              </a:rPr>
              <a:t>minhash</a:t>
            </a:r>
            <a:r>
              <a:rPr lang="en-US" dirty="0">
                <a:sym typeface="Symbol" pitchFamily="18" charset="2"/>
              </a:rPr>
              <a:t>(a)  </a:t>
            </a:r>
            <a:r>
              <a:rPr lang="en-US" dirty="0" err="1">
                <a:sym typeface="Symbol" pitchFamily="18" charset="2"/>
              </a:rPr>
              <a:t>minhash</a:t>
            </a:r>
            <a:r>
              <a:rPr lang="en-US" dirty="0">
                <a:sym typeface="Symbol" pitchFamily="18" charset="2"/>
              </a:rPr>
              <a:t>(b</a:t>
            </a:r>
            <a:r>
              <a:rPr lang="en-US" dirty="0" smtClean="0">
                <a:sym typeface="Symbol" pitchFamily="18" charset="2"/>
              </a:rPr>
              <a:t>).</a:t>
            </a:r>
          </a:p>
          <a:p>
            <a:r>
              <a:rPr lang="en-US" dirty="0" smtClean="0">
                <a:solidFill>
                  <a:srgbClr val="0070C0"/>
                </a:solidFill>
                <a:sym typeface="Symbol" pitchFamily="18" charset="2"/>
              </a:rPr>
              <a:t>Need to show</a:t>
            </a:r>
            <a:r>
              <a:rPr lang="en-US" dirty="0" smtClean="0">
                <a:sym typeface="Symbol" pitchFamily="18" charset="2"/>
              </a:rPr>
              <a:t>: </a:t>
            </a:r>
            <a:r>
              <a:rPr lang="en-US" dirty="0" err="1">
                <a:sym typeface="Symbol" pitchFamily="18" charset="2"/>
              </a:rPr>
              <a:t>prob</a:t>
            </a:r>
            <a:r>
              <a:rPr lang="en-US" dirty="0">
                <a:sym typeface="Symbol" pitchFamily="18" charset="2"/>
              </a:rPr>
              <a:t>[</a:t>
            </a:r>
            <a:r>
              <a:rPr lang="en-US" dirty="0" err="1">
                <a:sym typeface="Symbol" pitchFamily="18" charset="2"/>
              </a:rPr>
              <a:t>minhash</a:t>
            </a:r>
            <a:r>
              <a:rPr lang="en-US" dirty="0">
                <a:sym typeface="Symbol" pitchFamily="18" charset="2"/>
              </a:rPr>
              <a:t>(x)  </a:t>
            </a:r>
            <a:r>
              <a:rPr lang="en-US" dirty="0" err="1">
                <a:sym typeface="Symbol" pitchFamily="18" charset="2"/>
              </a:rPr>
              <a:t>minhash</a:t>
            </a:r>
            <a:r>
              <a:rPr lang="en-US" dirty="0">
                <a:sym typeface="Symbol" pitchFamily="18" charset="2"/>
              </a:rPr>
              <a:t>(y)] </a:t>
            </a:r>
            <a:r>
              <a:rPr lang="en-US" u="sng" dirty="0">
                <a:sym typeface="Symbol" pitchFamily="18" charset="2"/>
              </a:rPr>
              <a:t>&lt;</a:t>
            </a:r>
            <a:r>
              <a:rPr lang="en-US" dirty="0">
                <a:sym typeface="Symbol" pitchFamily="18" charset="2"/>
              </a:rPr>
              <a:t> </a:t>
            </a:r>
            <a:r>
              <a:rPr lang="en-US" dirty="0" err="1">
                <a:sym typeface="Symbol" pitchFamily="18" charset="2"/>
              </a:rPr>
              <a:t>prob</a:t>
            </a:r>
            <a:r>
              <a:rPr lang="en-US" dirty="0">
                <a:sym typeface="Symbol" pitchFamily="18" charset="2"/>
              </a:rPr>
              <a:t>[</a:t>
            </a:r>
            <a:r>
              <a:rPr lang="en-US" dirty="0" err="1">
                <a:sym typeface="Symbol" pitchFamily="18" charset="2"/>
              </a:rPr>
              <a:t>minhash</a:t>
            </a:r>
            <a:r>
              <a:rPr lang="en-US" dirty="0">
                <a:sym typeface="Symbol" pitchFamily="18" charset="2"/>
              </a:rPr>
              <a:t>(x)  </a:t>
            </a:r>
            <a:r>
              <a:rPr lang="en-US" dirty="0" err="1">
                <a:sym typeface="Symbol" pitchFamily="18" charset="2"/>
              </a:rPr>
              <a:t>minhash</a:t>
            </a:r>
            <a:r>
              <a:rPr lang="en-US" dirty="0">
                <a:sym typeface="Symbol" pitchFamily="18" charset="2"/>
              </a:rPr>
              <a:t>(z)] + </a:t>
            </a:r>
            <a:r>
              <a:rPr lang="en-US" dirty="0" err="1">
                <a:sym typeface="Symbol" pitchFamily="18" charset="2"/>
              </a:rPr>
              <a:t>prob</a:t>
            </a:r>
            <a:r>
              <a:rPr lang="en-US" dirty="0">
                <a:sym typeface="Symbol" pitchFamily="18" charset="2"/>
              </a:rPr>
              <a:t>[</a:t>
            </a:r>
            <a:r>
              <a:rPr lang="en-US" dirty="0" err="1">
                <a:sym typeface="Symbol" pitchFamily="18" charset="2"/>
              </a:rPr>
              <a:t>minhash</a:t>
            </a:r>
            <a:r>
              <a:rPr lang="en-US" dirty="0">
                <a:sym typeface="Symbol" pitchFamily="18" charset="2"/>
              </a:rPr>
              <a:t>(z)  </a:t>
            </a:r>
            <a:r>
              <a:rPr lang="en-US" dirty="0" err="1">
                <a:sym typeface="Symbol" pitchFamily="18" charset="2"/>
              </a:rPr>
              <a:t>minhash</a:t>
            </a:r>
            <a:r>
              <a:rPr lang="en-US" dirty="0">
                <a:sym typeface="Symbol" pitchFamily="18" charset="2"/>
              </a:rPr>
              <a:t>(y</a:t>
            </a:r>
            <a:r>
              <a:rPr lang="en-US" dirty="0" smtClean="0">
                <a:sym typeface="Symbol" pitchFamily="18" charset="2"/>
              </a:rPr>
              <a:t>)]</a:t>
            </a:r>
            <a:endParaRPr lang="en-US" dirty="0"/>
          </a:p>
        </p:txBody>
      </p:sp>
      <p:sp>
        <p:nvSpPr>
          <p:cNvPr id="18436" name="Line 4"/>
          <p:cNvSpPr>
            <a:spLocks noChangeShapeType="1"/>
          </p:cNvSpPr>
          <p:nvPr/>
        </p:nvSpPr>
        <p:spPr bwMode="auto">
          <a:xfrm>
            <a:off x="1371600" y="25908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Line 5"/>
          <p:cNvSpPr>
            <a:spLocks noChangeShapeType="1"/>
          </p:cNvSpPr>
          <p:nvPr/>
        </p:nvSpPr>
        <p:spPr bwMode="auto">
          <a:xfrm>
            <a:off x="5410200" y="2613764"/>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8" name="Line 6"/>
          <p:cNvSpPr>
            <a:spLocks noChangeShapeType="1"/>
          </p:cNvSpPr>
          <p:nvPr/>
        </p:nvSpPr>
        <p:spPr bwMode="auto">
          <a:xfrm>
            <a:off x="3352800" y="2613764"/>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 name="Group 5"/>
          <p:cNvGrpSpPr/>
          <p:nvPr/>
        </p:nvGrpSpPr>
        <p:grpSpPr>
          <a:xfrm>
            <a:off x="838200" y="1135692"/>
            <a:ext cx="2122996" cy="2064708"/>
            <a:chOff x="838200" y="1135692"/>
            <a:chExt cx="2122996" cy="2064708"/>
          </a:xfrm>
        </p:grpSpPr>
        <p:sp>
          <p:nvSpPr>
            <p:cNvPr id="2" name="Oval 1"/>
            <p:cNvSpPr/>
            <p:nvPr/>
          </p:nvSpPr>
          <p:spPr>
            <a:xfrm>
              <a:off x="838200" y="1828800"/>
              <a:ext cx="1752600" cy="1371600"/>
            </a:xfrm>
            <a:prstGeom prst="ellipse">
              <a:avLst/>
            </a:prstGeom>
            <a:noFill/>
            <a:ln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68003" y="1135692"/>
              <a:ext cx="893193" cy="461665"/>
            </a:xfrm>
            <a:prstGeom prst="rect">
              <a:avLst/>
            </a:prstGeom>
            <a:noFill/>
          </p:spPr>
          <p:txBody>
            <a:bodyPr wrap="none" rtlCol="0">
              <a:spAutoFit/>
            </a:bodyPr>
            <a:lstStyle/>
            <a:p>
              <a:r>
                <a:rPr lang="en-US" sz="2400" dirty="0" smtClean="0"/>
                <a:t>d(</a:t>
              </a:r>
              <a:r>
                <a:rPr lang="en-US" sz="2400" dirty="0" err="1" smtClean="0"/>
                <a:t>x,z</a:t>
              </a:r>
              <a:r>
                <a:rPr lang="en-US" sz="2400" dirty="0" smtClean="0"/>
                <a:t>)</a:t>
              </a:r>
              <a:endParaRPr lang="en-US" sz="2400" dirty="0"/>
            </a:p>
          </p:txBody>
        </p:sp>
        <p:cxnSp>
          <p:nvCxnSpPr>
            <p:cNvPr id="5" name="Straight Arrow Connector 4"/>
            <p:cNvCxnSpPr>
              <a:stCxn id="3" idx="1"/>
              <a:endCxn id="2" idx="0"/>
            </p:cNvCxnSpPr>
            <p:nvPr/>
          </p:nvCxnSpPr>
          <p:spPr>
            <a:xfrm flipH="1">
              <a:off x="1714500" y="1366525"/>
              <a:ext cx="353503" cy="46227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1" name="Group 10"/>
          <p:cNvGrpSpPr/>
          <p:nvPr/>
        </p:nvGrpSpPr>
        <p:grpSpPr>
          <a:xfrm>
            <a:off x="4896111" y="1155075"/>
            <a:ext cx="2124204" cy="2045325"/>
            <a:chOff x="4896111" y="1155075"/>
            <a:chExt cx="2124204" cy="2045325"/>
          </a:xfrm>
        </p:grpSpPr>
        <p:sp>
          <p:nvSpPr>
            <p:cNvPr id="10" name="Oval 9"/>
            <p:cNvSpPr/>
            <p:nvPr/>
          </p:nvSpPr>
          <p:spPr>
            <a:xfrm>
              <a:off x="4896111" y="1828800"/>
              <a:ext cx="1752600" cy="1371600"/>
            </a:xfrm>
            <a:prstGeom prst="ellipse">
              <a:avLst/>
            </a:prstGeom>
            <a:noFill/>
            <a:ln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127122" y="1155075"/>
              <a:ext cx="893193" cy="461665"/>
            </a:xfrm>
            <a:prstGeom prst="rect">
              <a:avLst/>
            </a:prstGeom>
            <a:noFill/>
          </p:spPr>
          <p:txBody>
            <a:bodyPr wrap="none" rtlCol="0">
              <a:spAutoFit/>
            </a:bodyPr>
            <a:lstStyle/>
            <a:p>
              <a:r>
                <a:rPr lang="en-US" sz="2400" dirty="0" smtClean="0"/>
                <a:t>d(</a:t>
              </a:r>
              <a:r>
                <a:rPr lang="en-US" sz="2400" dirty="0" err="1" smtClean="0"/>
                <a:t>x,y</a:t>
              </a:r>
              <a:r>
                <a:rPr lang="en-US" sz="2400" dirty="0" smtClean="0"/>
                <a:t>)</a:t>
              </a:r>
              <a:endParaRPr lang="en-US" sz="2400" dirty="0"/>
            </a:p>
          </p:txBody>
        </p:sp>
        <p:cxnSp>
          <p:nvCxnSpPr>
            <p:cNvPr id="16" name="Straight Arrow Connector 15"/>
            <p:cNvCxnSpPr/>
            <p:nvPr/>
          </p:nvCxnSpPr>
          <p:spPr>
            <a:xfrm flipH="1">
              <a:off x="5773619" y="1366525"/>
              <a:ext cx="353503" cy="46227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8" name="Group 7"/>
          <p:cNvGrpSpPr/>
          <p:nvPr/>
        </p:nvGrpSpPr>
        <p:grpSpPr>
          <a:xfrm>
            <a:off x="2819400" y="1135693"/>
            <a:ext cx="2142417" cy="2081408"/>
            <a:chOff x="2819400" y="1135693"/>
            <a:chExt cx="2142417" cy="2081408"/>
          </a:xfrm>
        </p:grpSpPr>
        <p:sp>
          <p:nvSpPr>
            <p:cNvPr id="9" name="Oval 8"/>
            <p:cNvSpPr/>
            <p:nvPr/>
          </p:nvSpPr>
          <p:spPr>
            <a:xfrm>
              <a:off x="2819400" y="1845501"/>
              <a:ext cx="1752600" cy="1371600"/>
            </a:xfrm>
            <a:prstGeom prst="ellipse">
              <a:avLst/>
            </a:prstGeom>
            <a:noFill/>
            <a:ln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71124" y="1135693"/>
              <a:ext cx="890693" cy="461665"/>
            </a:xfrm>
            <a:prstGeom prst="rect">
              <a:avLst/>
            </a:prstGeom>
            <a:noFill/>
          </p:spPr>
          <p:txBody>
            <a:bodyPr wrap="none" rtlCol="0">
              <a:spAutoFit/>
            </a:bodyPr>
            <a:lstStyle/>
            <a:p>
              <a:r>
                <a:rPr lang="en-US" sz="2400" dirty="0" smtClean="0"/>
                <a:t>d(</a:t>
              </a:r>
              <a:r>
                <a:rPr lang="en-US" sz="2400" dirty="0" err="1" smtClean="0"/>
                <a:t>z,y</a:t>
              </a:r>
              <a:r>
                <a:rPr lang="en-US" sz="2400" dirty="0" smtClean="0"/>
                <a:t>)</a:t>
              </a:r>
              <a:endParaRPr lang="en-US" sz="2400" dirty="0"/>
            </a:p>
          </p:txBody>
        </p:sp>
        <p:cxnSp>
          <p:nvCxnSpPr>
            <p:cNvPr id="17" name="Straight Arrow Connector 16"/>
            <p:cNvCxnSpPr/>
            <p:nvPr/>
          </p:nvCxnSpPr>
          <p:spPr>
            <a:xfrm flipH="1">
              <a:off x="3695700" y="1366525"/>
              <a:ext cx="353503" cy="46227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52355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129D5F7-EBAF-41C6-BD87-F2E5347C2778}" type="slidenum">
              <a:rPr lang="en-US"/>
              <a:pPr/>
              <a:t>3</a:t>
            </a:fld>
            <a:endParaRPr lang="en-US"/>
          </a:p>
        </p:txBody>
      </p:sp>
      <p:sp>
        <p:nvSpPr>
          <p:cNvPr id="119810" name="Rectangle 2"/>
          <p:cNvSpPr>
            <a:spLocks noGrp="1" noChangeArrowheads="1"/>
          </p:cNvSpPr>
          <p:nvPr>
            <p:ph type="title"/>
          </p:nvPr>
        </p:nvSpPr>
        <p:spPr/>
        <p:txBody>
          <a:bodyPr/>
          <a:lstStyle/>
          <a:p>
            <a:r>
              <a:rPr lang="en-US"/>
              <a:t>Entity Resolution</a:t>
            </a:r>
          </a:p>
        </p:txBody>
      </p:sp>
      <p:sp>
        <p:nvSpPr>
          <p:cNvPr id="119811" name="Rectangle 3"/>
          <p:cNvSpPr>
            <a:spLocks noGrp="1" noChangeArrowheads="1"/>
          </p:cNvSpPr>
          <p:nvPr>
            <p:ph type="body" idx="1"/>
          </p:nvPr>
        </p:nvSpPr>
        <p:spPr/>
        <p:txBody>
          <a:bodyPr/>
          <a:lstStyle/>
          <a:p>
            <a:r>
              <a:rPr lang="en-US" dirty="0"/>
              <a:t>The </a:t>
            </a:r>
            <a:r>
              <a:rPr lang="en-US" i="1" dirty="0">
                <a:solidFill>
                  <a:srgbClr val="FF0066"/>
                </a:solidFill>
              </a:rPr>
              <a:t>entity-resolution</a:t>
            </a:r>
            <a:r>
              <a:rPr lang="en-US" dirty="0"/>
              <a:t> </a:t>
            </a:r>
            <a:r>
              <a:rPr lang="en-US" dirty="0" smtClean="0"/>
              <a:t>problem </a:t>
            </a:r>
            <a:r>
              <a:rPr lang="en-US" dirty="0"/>
              <a:t>is to examine a collection of records and determine which refer to the same entity.</a:t>
            </a:r>
          </a:p>
          <a:p>
            <a:pPr lvl="1"/>
            <a:r>
              <a:rPr lang="en-US" i="1" dirty="0" smtClean="0">
                <a:solidFill>
                  <a:srgbClr val="FF0066"/>
                </a:solidFill>
              </a:rPr>
              <a:t>Entities</a:t>
            </a:r>
            <a:r>
              <a:rPr lang="en-US" dirty="0" smtClean="0"/>
              <a:t> </a:t>
            </a:r>
            <a:r>
              <a:rPr lang="en-US" dirty="0"/>
              <a:t>could be people, events, etc.</a:t>
            </a:r>
          </a:p>
          <a:p>
            <a:r>
              <a:rPr lang="en-US" dirty="0"/>
              <a:t>Typically, we want to merge records if their values in corresponding fields are similar.</a:t>
            </a:r>
          </a:p>
        </p:txBody>
      </p:sp>
    </p:spTree>
    <p:extLst>
      <p:ext uri="{BB962C8B-B14F-4D97-AF65-F5344CB8AC3E}">
        <p14:creationId xmlns:p14="http://schemas.microsoft.com/office/powerpoint/2010/main" val="39189975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420C6C3-00D7-4401-8471-49ADED1B0E86}" type="slidenum">
              <a:rPr lang="en-US"/>
              <a:pPr/>
              <a:t>30</a:t>
            </a:fld>
            <a:endParaRPr lang="en-US"/>
          </a:p>
        </p:txBody>
      </p:sp>
      <p:sp>
        <p:nvSpPr>
          <p:cNvPr id="19458" name="Rectangle 2"/>
          <p:cNvSpPr>
            <a:spLocks noGrp="1" noChangeArrowheads="1"/>
          </p:cNvSpPr>
          <p:nvPr>
            <p:ph type="title"/>
          </p:nvPr>
        </p:nvSpPr>
        <p:spPr/>
        <p:txBody>
          <a:bodyPr/>
          <a:lstStyle/>
          <a:p>
            <a:r>
              <a:rPr lang="en-US" dirty="0" smtClean="0">
                <a:solidFill>
                  <a:srgbClr val="0070C0"/>
                </a:solidFill>
              </a:rPr>
              <a:t>Proof</a:t>
            </a:r>
            <a:endParaRPr lang="en-US" dirty="0">
              <a:solidFill>
                <a:srgbClr val="0070C0"/>
              </a:solidFill>
            </a:endParaRPr>
          </a:p>
        </p:txBody>
      </p:sp>
      <p:sp>
        <p:nvSpPr>
          <p:cNvPr id="19459" name="Rectangle 3"/>
          <p:cNvSpPr>
            <a:spLocks noGrp="1" noChangeArrowheads="1"/>
          </p:cNvSpPr>
          <p:nvPr>
            <p:ph type="body" idx="1"/>
          </p:nvPr>
        </p:nvSpPr>
        <p:spPr>
          <a:xfrm>
            <a:off x="304800" y="1371600"/>
            <a:ext cx="8839200" cy="4114800"/>
          </a:xfrm>
        </p:spPr>
        <p:txBody>
          <a:bodyPr/>
          <a:lstStyle/>
          <a:p>
            <a:r>
              <a:rPr lang="en-US" dirty="0">
                <a:solidFill>
                  <a:srgbClr val="CC3300"/>
                </a:solidFill>
              </a:rPr>
              <a:t>W</a:t>
            </a:r>
            <a:r>
              <a:rPr lang="en-US" dirty="0" smtClean="0"/>
              <a:t>henever </a:t>
            </a:r>
            <a:r>
              <a:rPr lang="en-US" dirty="0" err="1">
                <a:sym typeface="Symbol" pitchFamily="18" charset="2"/>
              </a:rPr>
              <a:t>minhash</a:t>
            </a:r>
            <a:r>
              <a:rPr lang="en-US" dirty="0">
                <a:sym typeface="Symbol" pitchFamily="18" charset="2"/>
              </a:rPr>
              <a:t>(x)  </a:t>
            </a:r>
            <a:r>
              <a:rPr lang="en-US" dirty="0" err="1">
                <a:sym typeface="Symbol" pitchFamily="18" charset="2"/>
              </a:rPr>
              <a:t>minhash</a:t>
            </a:r>
            <a:r>
              <a:rPr lang="en-US" dirty="0">
                <a:sym typeface="Symbol" pitchFamily="18" charset="2"/>
              </a:rPr>
              <a:t>(y), at least one of </a:t>
            </a:r>
            <a:r>
              <a:rPr lang="en-US" dirty="0" err="1">
                <a:sym typeface="Symbol" pitchFamily="18" charset="2"/>
              </a:rPr>
              <a:t>minhash</a:t>
            </a:r>
            <a:r>
              <a:rPr lang="en-US" dirty="0">
                <a:sym typeface="Symbol" pitchFamily="18" charset="2"/>
              </a:rPr>
              <a:t>(x)  </a:t>
            </a:r>
            <a:r>
              <a:rPr lang="en-US" dirty="0" err="1">
                <a:sym typeface="Symbol" pitchFamily="18" charset="2"/>
              </a:rPr>
              <a:t>minhash</a:t>
            </a:r>
            <a:r>
              <a:rPr lang="en-US" dirty="0">
                <a:sym typeface="Symbol" pitchFamily="18" charset="2"/>
              </a:rPr>
              <a:t>(z) </a:t>
            </a:r>
            <a:r>
              <a:rPr lang="en-US" dirty="0" smtClean="0">
                <a:sym typeface="Symbol" pitchFamily="18" charset="2"/>
              </a:rPr>
              <a:t>and </a:t>
            </a:r>
            <a:r>
              <a:rPr lang="en-US" dirty="0" err="1">
                <a:sym typeface="Symbol" pitchFamily="18" charset="2"/>
              </a:rPr>
              <a:t>minhash</a:t>
            </a:r>
            <a:r>
              <a:rPr lang="en-US" dirty="0">
                <a:sym typeface="Symbol" pitchFamily="18" charset="2"/>
              </a:rPr>
              <a:t>(z)  </a:t>
            </a:r>
            <a:r>
              <a:rPr lang="en-US" dirty="0" err="1">
                <a:sym typeface="Symbol" pitchFamily="18" charset="2"/>
              </a:rPr>
              <a:t>minhash</a:t>
            </a:r>
            <a:r>
              <a:rPr lang="en-US" dirty="0">
                <a:sym typeface="Symbol" pitchFamily="18" charset="2"/>
              </a:rPr>
              <a:t>(y) must be true.</a:t>
            </a:r>
          </a:p>
        </p:txBody>
      </p:sp>
      <p:grpSp>
        <p:nvGrpSpPr>
          <p:cNvPr id="9" name="Group 8"/>
          <p:cNvGrpSpPr/>
          <p:nvPr/>
        </p:nvGrpSpPr>
        <p:grpSpPr>
          <a:xfrm>
            <a:off x="1322043" y="3124200"/>
            <a:ext cx="3623762" cy="3154170"/>
            <a:chOff x="685800" y="4495800"/>
            <a:chExt cx="3623762" cy="2118128"/>
          </a:xfrm>
        </p:grpSpPr>
        <p:sp>
          <p:nvSpPr>
            <p:cNvPr id="2" name="Oval 1"/>
            <p:cNvSpPr/>
            <p:nvPr/>
          </p:nvSpPr>
          <p:spPr>
            <a:xfrm>
              <a:off x="1242113" y="4495800"/>
              <a:ext cx="3067449" cy="1600200"/>
            </a:xfrm>
            <a:prstGeom prst="ellipse">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 name="TextBox 4"/>
            <p:cNvSpPr txBox="1"/>
            <p:nvPr/>
          </p:nvSpPr>
          <p:spPr>
            <a:xfrm>
              <a:off x="685800" y="6244596"/>
              <a:ext cx="2526654" cy="369332"/>
            </a:xfrm>
            <a:prstGeom prst="rect">
              <a:avLst/>
            </a:prstGeom>
            <a:noFill/>
          </p:spPr>
          <p:txBody>
            <a:bodyPr wrap="none" rtlCol="0">
              <a:spAutoFit/>
            </a:bodyPr>
            <a:lstStyle/>
            <a:p>
              <a:r>
                <a:rPr lang="en-US" dirty="0" err="1" smtClean="0"/>
                <a:t>minhash</a:t>
              </a:r>
              <a:r>
                <a:rPr lang="en-US" dirty="0"/>
                <a:t>(x) </a:t>
              </a:r>
              <a:r>
                <a:rPr lang="en-US" dirty="0">
                  <a:sym typeface="Symbol" pitchFamily="18" charset="2"/>
                </a:rPr>
                <a:t></a:t>
              </a:r>
              <a:r>
                <a:rPr lang="en-US" dirty="0" smtClean="0"/>
                <a:t> </a:t>
              </a:r>
              <a:r>
                <a:rPr lang="en-US" dirty="0" err="1" smtClean="0"/>
                <a:t>minhash</a:t>
              </a:r>
              <a:r>
                <a:rPr lang="en-US" dirty="0" smtClean="0"/>
                <a:t>(z)</a:t>
              </a:r>
              <a:endParaRPr lang="en-US" dirty="0"/>
            </a:p>
          </p:txBody>
        </p:sp>
      </p:grpSp>
      <p:grpSp>
        <p:nvGrpSpPr>
          <p:cNvPr id="11" name="Group 10"/>
          <p:cNvGrpSpPr/>
          <p:nvPr/>
        </p:nvGrpSpPr>
        <p:grpSpPr>
          <a:xfrm>
            <a:off x="3513837" y="3551995"/>
            <a:ext cx="3432417" cy="2584376"/>
            <a:chOff x="2943828" y="4683452"/>
            <a:chExt cx="3432417" cy="2324662"/>
          </a:xfrm>
        </p:grpSpPr>
        <p:sp>
          <p:nvSpPr>
            <p:cNvPr id="6" name="Oval 5"/>
            <p:cNvSpPr/>
            <p:nvPr/>
          </p:nvSpPr>
          <p:spPr>
            <a:xfrm>
              <a:off x="2943828" y="4683452"/>
              <a:ext cx="2863938" cy="1800728"/>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TextBox 9"/>
            <p:cNvSpPr txBox="1"/>
            <p:nvPr/>
          </p:nvSpPr>
          <p:spPr>
            <a:xfrm>
              <a:off x="3849591" y="6638782"/>
              <a:ext cx="2526654" cy="369332"/>
            </a:xfrm>
            <a:prstGeom prst="rect">
              <a:avLst/>
            </a:prstGeom>
            <a:noFill/>
          </p:spPr>
          <p:txBody>
            <a:bodyPr wrap="none" rtlCol="0">
              <a:spAutoFit/>
            </a:bodyPr>
            <a:lstStyle/>
            <a:p>
              <a:r>
                <a:rPr lang="en-US" dirty="0" err="1" smtClean="0"/>
                <a:t>minhash</a:t>
              </a:r>
              <a:r>
                <a:rPr lang="en-US" dirty="0" smtClean="0"/>
                <a:t>(z) </a:t>
              </a:r>
              <a:r>
                <a:rPr lang="en-US" dirty="0">
                  <a:sym typeface="Symbol" pitchFamily="18" charset="2"/>
                </a:rPr>
                <a:t></a:t>
              </a:r>
              <a:r>
                <a:rPr lang="en-US" dirty="0" smtClean="0"/>
                <a:t> </a:t>
              </a:r>
              <a:r>
                <a:rPr lang="en-US" dirty="0" err="1" smtClean="0"/>
                <a:t>minhash</a:t>
              </a:r>
              <a:r>
                <a:rPr lang="en-US" dirty="0" smtClean="0"/>
                <a:t>(y)</a:t>
              </a:r>
              <a:endParaRPr lang="en-US" dirty="0"/>
            </a:p>
          </p:txBody>
        </p:sp>
      </p:grpSp>
      <p:sp>
        <p:nvSpPr>
          <p:cNvPr id="8" name="Oval 7"/>
          <p:cNvSpPr/>
          <p:nvPr/>
        </p:nvSpPr>
        <p:spPr>
          <a:xfrm>
            <a:off x="2720286" y="3810000"/>
            <a:ext cx="3124200" cy="1371600"/>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err="1" smtClean="0"/>
              <a:t>minhash</a:t>
            </a:r>
            <a:r>
              <a:rPr lang="en-US" dirty="0" smtClean="0"/>
              <a:t>(x) </a:t>
            </a:r>
            <a:r>
              <a:rPr lang="en-US" dirty="0">
                <a:sym typeface="Symbol" pitchFamily="18" charset="2"/>
              </a:rPr>
              <a:t></a:t>
            </a:r>
            <a:r>
              <a:rPr lang="en-US" dirty="0"/>
              <a:t> </a:t>
            </a:r>
            <a:r>
              <a:rPr lang="en-US" dirty="0" err="1"/>
              <a:t>minhash</a:t>
            </a:r>
            <a:r>
              <a:rPr lang="en-US" dirty="0"/>
              <a:t>(y</a:t>
            </a:r>
            <a:endParaRPr lang="en-US" dirty="0">
              <a:noFill/>
            </a:endParaRPr>
          </a:p>
        </p:txBody>
      </p:sp>
    </p:spTree>
    <p:extLst>
      <p:ext uri="{BB962C8B-B14F-4D97-AF65-F5344CB8AC3E}">
        <p14:creationId xmlns:p14="http://schemas.microsoft.com/office/powerpoint/2010/main" val="1601937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99DA35D-E3C2-44A2-88D3-381D0FCD81EE}" type="slidenum">
              <a:rPr lang="en-US"/>
              <a:pPr/>
              <a:t>31</a:t>
            </a:fld>
            <a:endParaRPr lang="en-US"/>
          </a:p>
        </p:txBody>
      </p:sp>
      <p:sp>
        <p:nvSpPr>
          <p:cNvPr id="20482" name="Rectangle 2"/>
          <p:cNvSpPr>
            <a:spLocks noGrp="1" noChangeArrowheads="1"/>
          </p:cNvSpPr>
          <p:nvPr>
            <p:ph type="title"/>
          </p:nvPr>
        </p:nvSpPr>
        <p:spPr/>
        <p:txBody>
          <a:bodyPr/>
          <a:lstStyle/>
          <a:p>
            <a:r>
              <a:rPr lang="en-US"/>
              <a:t>Cosine Distance</a:t>
            </a:r>
          </a:p>
        </p:txBody>
      </p:sp>
      <p:sp>
        <p:nvSpPr>
          <p:cNvPr id="20483" name="Rectangle 3"/>
          <p:cNvSpPr>
            <a:spLocks noGrp="1" noChangeArrowheads="1"/>
          </p:cNvSpPr>
          <p:nvPr>
            <p:ph type="body" idx="1"/>
          </p:nvPr>
        </p:nvSpPr>
        <p:spPr>
          <a:xfrm>
            <a:off x="381000" y="1371600"/>
            <a:ext cx="7772400" cy="4343400"/>
          </a:xfrm>
        </p:spPr>
        <p:txBody>
          <a:bodyPr/>
          <a:lstStyle/>
          <a:p>
            <a:r>
              <a:rPr lang="en-US" dirty="0"/>
              <a:t>Think of a point as a vector from the origin </a:t>
            </a:r>
            <a:r>
              <a:rPr lang="en-US" dirty="0" smtClean="0"/>
              <a:t>[0,0</a:t>
            </a:r>
            <a:r>
              <a:rPr lang="en-US" dirty="0"/>
              <a:t>,…,</a:t>
            </a:r>
            <a:r>
              <a:rPr lang="en-US" dirty="0" smtClean="0"/>
              <a:t>0] </a:t>
            </a:r>
            <a:r>
              <a:rPr lang="en-US" dirty="0"/>
              <a:t>to its location.</a:t>
            </a:r>
          </a:p>
          <a:p>
            <a:r>
              <a:rPr lang="en-US" dirty="0"/>
              <a:t>Two points’ vectors make an angle, whose cosine is the normalized dot-product of the vectors: p</a:t>
            </a:r>
            <a:r>
              <a:rPr lang="en-US" baseline="-25000" dirty="0"/>
              <a:t>1</a:t>
            </a:r>
            <a:r>
              <a:rPr lang="en-US" dirty="0"/>
              <a:t>.p</a:t>
            </a:r>
            <a:r>
              <a:rPr lang="en-US" baseline="-25000" dirty="0"/>
              <a:t>2</a:t>
            </a:r>
            <a:r>
              <a:rPr lang="en-US" dirty="0"/>
              <a:t>/|p</a:t>
            </a:r>
            <a:r>
              <a:rPr lang="en-US" baseline="-25000" dirty="0"/>
              <a:t>2</a:t>
            </a:r>
            <a:r>
              <a:rPr lang="en-US" dirty="0"/>
              <a:t>||p</a:t>
            </a:r>
            <a:r>
              <a:rPr lang="en-US" baseline="-25000" dirty="0"/>
              <a:t>1</a:t>
            </a:r>
            <a:r>
              <a:rPr lang="en-US" dirty="0"/>
              <a:t>|.</a:t>
            </a:r>
          </a:p>
          <a:p>
            <a:pPr lvl="1"/>
            <a:r>
              <a:rPr lang="en-US" dirty="0">
                <a:solidFill>
                  <a:srgbClr val="33CC33"/>
                </a:solidFill>
              </a:rPr>
              <a:t>Example</a:t>
            </a:r>
            <a:r>
              <a:rPr lang="en-US" dirty="0"/>
              <a:t>: p</a:t>
            </a:r>
            <a:r>
              <a:rPr lang="en-US" baseline="-25000" dirty="0"/>
              <a:t>1</a:t>
            </a:r>
            <a:r>
              <a:rPr lang="en-US" dirty="0"/>
              <a:t> = </a:t>
            </a:r>
            <a:r>
              <a:rPr lang="en-US" dirty="0" smtClean="0"/>
              <a:t>[1,0,2,-2,0]; </a:t>
            </a:r>
            <a:r>
              <a:rPr lang="en-US" dirty="0"/>
              <a:t>p</a:t>
            </a:r>
            <a:r>
              <a:rPr lang="en-US" baseline="-25000" dirty="0"/>
              <a:t>2</a:t>
            </a:r>
            <a:r>
              <a:rPr lang="en-US" dirty="0"/>
              <a:t> = </a:t>
            </a:r>
            <a:r>
              <a:rPr lang="en-US" dirty="0" smtClean="0"/>
              <a:t>[0,0,3,0,0].</a:t>
            </a:r>
            <a:endParaRPr lang="en-US" dirty="0"/>
          </a:p>
          <a:p>
            <a:pPr lvl="1"/>
            <a:r>
              <a:rPr lang="en-US" dirty="0"/>
              <a:t>p</a:t>
            </a:r>
            <a:r>
              <a:rPr lang="en-US" baseline="-25000" dirty="0"/>
              <a:t>1</a:t>
            </a:r>
            <a:r>
              <a:rPr lang="en-US" dirty="0"/>
              <a:t>.p</a:t>
            </a:r>
            <a:r>
              <a:rPr lang="en-US" baseline="-25000" dirty="0"/>
              <a:t>2</a:t>
            </a:r>
            <a:r>
              <a:rPr lang="en-US" dirty="0"/>
              <a:t> = </a:t>
            </a:r>
            <a:r>
              <a:rPr lang="en-US" dirty="0" smtClean="0"/>
              <a:t>6; </a:t>
            </a:r>
            <a:r>
              <a:rPr lang="en-US" dirty="0"/>
              <a:t>|p</a:t>
            </a:r>
            <a:r>
              <a:rPr lang="en-US" baseline="-25000" dirty="0"/>
              <a:t>1</a:t>
            </a:r>
            <a:r>
              <a:rPr lang="en-US" dirty="0"/>
              <a:t>| = |p</a:t>
            </a:r>
            <a:r>
              <a:rPr lang="en-US" baseline="-25000" dirty="0"/>
              <a:t>2</a:t>
            </a:r>
            <a:r>
              <a:rPr lang="en-US" dirty="0"/>
              <a:t>| = </a:t>
            </a:r>
            <a:r>
              <a:rPr lang="en-US" dirty="0" smtClean="0">
                <a:sym typeface="Symbol" pitchFamily="18" charset="2"/>
              </a:rPr>
              <a:t></a:t>
            </a:r>
            <a:r>
              <a:rPr lang="en-US" dirty="0" smtClean="0"/>
              <a:t>9 = 3.</a:t>
            </a:r>
            <a:endParaRPr lang="en-US" dirty="0"/>
          </a:p>
          <a:p>
            <a:pPr lvl="1"/>
            <a:r>
              <a:rPr lang="en-US" dirty="0"/>
              <a:t>cos(</a:t>
            </a:r>
            <a:r>
              <a:rPr lang="en-US" dirty="0">
                <a:latin typeface="WP Greek Century" pitchFamily="2" charset="2"/>
                <a:sym typeface="Symbol" pitchFamily="18" charset="2"/>
              </a:rPr>
              <a:t></a:t>
            </a:r>
            <a:r>
              <a:rPr lang="en-US" dirty="0"/>
              <a:t>) = </a:t>
            </a:r>
            <a:r>
              <a:rPr lang="en-US" dirty="0" smtClean="0"/>
              <a:t>6/9; </a:t>
            </a:r>
            <a:r>
              <a:rPr lang="en-US" dirty="0">
                <a:latin typeface="WP Greek Century" pitchFamily="2" charset="2"/>
                <a:sym typeface="Symbol" pitchFamily="18" charset="2"/>
              </a:rPr>
              <a:t></a:t>
            </a:r>
            <a:r>
              <a:rPr lang="en-US" dirty="0"/>
              <a:t> is about 48 degrees.</a:t>
            </a:r>
          </a:p>
        </p:txBody>
      </p:sp>
      <p:sp>
        <p:nvSpPr>
          <p:cNvPr id="20484" name="Line 4"/>
          <p:cNvSpPr>
            <a:spLocks noChangeShapeType="1"/>
          </p:cNvSpPr>
          <p:nvPr/>
        </p:nvSpPr>
        <p:spPr bwMode="auto">
          <a:xfrm>
            <a:off x="4686300" y="4495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9462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41004D-8ADA-4272-A339-94F3A1566EE3}" type="slidenum">
              <a:rPr lang="en-US"/>
              <a:pPr/>
              <a:t>32</a:t>
            </a:fld>
            <a:endParaRPr lang="en-US"/>
          </a:p>
        </p:txBody>
      </p:sp>
      <p:sp>
        <p:nvSpPr>
          <p:cNvPr id="23554" name="Rectangle 2"/>
          <p:cNvSpPr>
            <a:spLocks noGrp="1" noChangeArrowheads="1"/>
          </p:cNvSpPr>
          <p:nvPr>
            <p:ph type="title"/>
          </p:nvPr>
        </p:nvSpPr>
        <p:spPr>
          <a:xfrm>
            <a:off x="609600" y="16701"/>
            <a:ext cx="7772400" cy="1143000"/>
          </a:xfrm>
        </p:spPr>
        <p:txBody>
          <a:bodyPr/>
          <a:lstStyle/>
          <a:p>
            <a:r>
              <a:rPr lang="en-US" dirty="0"/>
              <a:t>Edit Distance</a:t>
            </a:r>
          </a:p>
        </p:txBody>
      </p:sp>
      <p:sp>
        <p:nvSpPr>
          <p:cNvPr id="23555" name="Rectangle 3"/>
          <p:cNvSpPr>
            <a:spLocks noGrp="1" noChangeArrowheads="1"/>
          </p:cNvSpPr>
          <p:nvPr>
            <p:ph type="body" idx="1"/>
          </p:nvPr>
        </p:nvSpPr>
        <p:spPr>
          <a:xfrm>
            <a:off x="381000" y="1295400"/>
            <a:ext cx="8458200" cy="4572000"/>
          </a:xfrm>
        </p:spPr>
        <p:txBody>
          <a:bodyPr/>
          <a:lstStyle/>
          <a:p>
            <a:r>
              <a:rPr lang="en-US" dirty="0"/>
              <a:t>The </a:t>
            </a:r>
            <a:r>
              <a:rPr lang="en-US" i="1" dirty="0">
                <a:solidFill>
                  <a:srgbClr val="FF0066"/>
                </a:solidFill>
              </a:rPr>
              <a:t>edit </a:t>
            </a:r>
            <a:r>
              <a:rPr lang="en-US" i="1" dirty="0" smtClean="0">
                <a:solidFill>
                  <a:srgbClr val="FF0066"/>
                </a:solidFill>
              </a:rPr>
              <a:t>distance</a:t>
            </a:r>
            <a:r>
              <a:rPr lang="en-US" dirty="0" smtClean="0"/>
              <a:t> </a:t>
            </a:r>
            <a:r>
              <a:rPr lang="en-US" dirty="0"/>
              <a:t>of two strings is the number of inserts and deletes of characters needed to turn one into the </a:t>
            </a:r>
            <a:r>
              <a:rPr lang="en-US" dirty="0" smtClean="0"/>
              <a:t>other.</a:t>
            </a:r>
          </a:p>
          <a:p>
            <a:r>
              <a:rPr lang="en-US" dirty="0" smtClean="0"/>
              <a:t>An equivalent definition: d(</a:t>
            </a:r>
            <a:r>
              <a:rPr lang="en-US" dirty="0" err="1" smtClean="0"/>
              <a:t>x,y</a:t>
            </a:r>
            <a:r>
              <a:rPr lang="en-US" dirty="0"/>
              <a:t>) = |x| + |y| - 2|LCS(</a:t>
            </a:r>
            <a:r>
              <a:rPr lang="en-US" dirty="0" err="1"/>
              <a:t>x,y</a:t>
            </a:r>
            <a:r>
              <a:rPr lang="en-US" dirty="0"/>
              <a:t>)|.</a:t>
            </a:r>
          </a:p>
          <a:p>
            <a:pPr lvl="1"/>
            <a:r>
              <a:rPr lang="en-US" dirty="0"/>
              <a:t>LCS = </a:t>
            </a:r>
            <a:r>
              <a:rPr lang="en-US" i="1" dirty="0">
                <a:solidFill>
                  <a:srgbClr val="FF0066"/>
                </a:solidFill>
              </a:rPr>
              <a:t>longest common subsequence</a:t>
            </a:r>
            <a:r>
              <a:rPr lang="en-US" dirty="0"/>
              <a:t> = any longest string obtained both by deleting from </a:t>
            </a:r>
            <a:r>
              <a:rPr lang="en-US" i="1" dirty="0" smtClean="0"/>
              <a:t>x</a:t>
            </a:r>
            <a:r>
              <a:rPr lang="en-US" dirty="0" smtClean="0"/>
              <a:t> </a:t>
            </a:r>
            <a:r>
              <a:rPr lang="en-US" dirty="0"/>
              <a:t>and deleting from </a:t>
            </a:r>
            <a:r>
              <a:rPr lang="en-US" i="1" dirty="0"/>
              <a:t>y</a:t>
            </a:r>
            <a:r>
              <a:rPr lang="en-US" dirty="0"/>
              <a:t>.</a:t>
            </a:r>
          </a:p>
        </p:txBody>
      </p:sp>
    </p:spTree>
    <p:extLst>
      <p:ext uri="{BB962C8B-B14F-4D97-AF65-F5344CB8AC3E}">
        <p14:creationId xmlns:p14="http://schemas.microsoft.com/office/powerpoint/2010/main" val="223181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7FD6B0-5655-443B-BDB4-B1AF28F0D712}" type="slidenum">
              <a:rPr lang="en-US"/>
              <a:pPr/>
              <a:t>33</a:t>
            </a:fld>
            <a:endParaRPr lang="en-US"/>
          </a:p>
        </p:txBody>
      </p:sp>
      <p:sp>
        <p:nvSpPr>
          <p:cNvPr id="24578" name="Rectangle 2"/>
          <p:cNvSpPr>
            <a:spLocks noGrp="1" noChangeArrowheads="1"/>
          </p:cNvSpPr>
          <p:nvPr>
            <p:ph type="title"/>
          </p:nvPr>
        </p:nvSpPr>
        <p:spPr/>
        <p:txBody>
          <a:bodyPr/>
          <a:lstStyle/>
          <a:p>
            <a:r>
              <a:rPr lang="en-US" dirty="0" smtClean="0">
                <a:solidFill>
                  <a:srgbClr val="92D050"/>
                </a:solidFill>
              </a:rPr>
              <a:t>Example</a:t>
            </a:r>
            <a:r>
              <a:rPr lang="en-US" dirty="0" smtClean="0">
                <a:solidFill>
                  <a:schemeClr val="accent1">
                    <a:lumMod val="60000"/>
                    <a:lumOff val="40000"/>
                  </a:schemeClr>
                </a:solidFill>
              </a:rPr>
              <a:t>: Edit Distance</a:t>
            </a:r>
            <a:endParaRPr lang="en-US" dirty="0">
              <a:solidFill>
                <a:schemeClr val="accent1">
                  <a:lumMod val="60000"/>
                  <a:lumOff val="40000"/>
                </a:schemeClr>
              </a:solidFill>
            </a:endParaRPr>
          </a:p>
        </p:txBody>
      </p:sp>
      <p:sp>
        <p:nvSpPr>
          <p:cNvPr id="24579" name="Rectangle 3"/>
          <p:cNvSpPr>
            <a:spLocks noGrp="1" noChangeArrowheads="1"/>
          </p:cNvSpPr>
          <p:nvPr>
            <p:ph type="body" idx="1"/>
          </p:nvPr>
        </p:nvSpPr>
        <p:spPr>
          <a:xfrm>
            <a:off x="381000" y="1143000"/>
            <a:ext cx="8534400" cy="5715000"/>
          </a:xfrm>
        </p:spPr>
        <p:txBody>
          <a:bodyPr>
            <a:normAutofit/>
          </a:bodyPr>
          <a:lstStyle/>
          <a:p>
            <a:r>
              <a:rPr lang="en-US" i="1" dirty="0"/>
              <a:t>x</a:t>
            </a:r>
            <a:r>
              <a:rPr lang="en-US" dirty="0"/>
              <a:t> = </a:t>
            </a:r>
            <a:r>
              <a:rPr lang="en-US" i="1" dirty="0" err="1">
                <a:solidFill>
                  <a:srgbClr val="FF0066"/>
                </a:solidFill>
              </a:rPr>
              <a:t>abcde</a:t>
            </a:r>
            <a:r>
              <a:rPr lang="en-US" i="1" dirty="0"/>
              <a:t> </a:t>
            </a:r>
            <a:r>
              <a:rPr lang="en-US" dirty="0"/>
              <a:t>; </a:t>
            </a:r>
            <a:r>
              <a:rPr lang="en-US" i="1" dirty="0"/>
              <a:t>y</a:t>
            </a:r>
            <a:r>
              <a:rPr lang="en-US" dirty="0"/>
              <a:t> = </a:t>
            </a:r>
            <a:r>
              <a:rPr lang="en-US" i="1" dirty="0" err="1">
                <a:solidFill>
                  <a:srgbClr val="FF0066"/>
                </a:solidFill>
              </a:rPr>
              <a:t>bcduve</a:t>
            </a:r>
            <a:r>
              <a:rPr lang="en-US" dirty="0"/>
              <a:t>.</a:t>
            </a:r>
          </a:p>
          <a:p>
            <a:r>
              <a:rPr lang="en-US" dirty="0"/>
              <a:t>Turn </a:t>
            </a:r>
            <a:r>
              <a:rPr lang="en-US" i="1" dirty="0" smtClean="0"/>
              <a:t>x</a:t>
            </a:r>
            <a:r>
              <a:rPr lang="en-US" dirty="0" smtClean="0"/>
              <a:t> </a:t>
            </a:r>
            <a:r>
              <a:rPr lang="en-US" dirty="0"/>
              <a:t>into </a:t>
            </a:r>
            <a:r>
              <a:rPr lang="en-US" i="1" dirty="0"/>
              <a:t>y</a:t>
            </a:r>
            <a:r>
              <a:rPr lang="en-US" dirty="0"/>
              <a:t> </a:t>
            </a:r>
            <a:r>
              <a:rPr lang="en-US" dirty="0" smtClean="0"/>
              <a:t>by </a:t>
            </a:r>
            <a:r>
              <a:rPr lang="en-US" dirty="0"/>
              <a:t>deleting </a:t>
            </a:r>
            <a:r>
              <a:rPr lang="en-US" i="1" dirty="0">
                <a:solidFill>
                  <a:srgbClr val="FF0066"/>
                </a:solidFill>
              </a:rPr>
              <a:t>a</a:t>
            </a:r>
            <a:r>
              <a:rPr lang="en-US" dirty="0"/>
              <a:t>, then inserting </a:t>
            </a:r>
            <a:r>
              <a:rPr lang="en-US" i="1" dirty="0" smtClean="0">
                <a:solidFill>
                  <a:srgbClr val="FF0066"/>
                </a:solidFill>
              </a:rPr>
              <a:t>u</a:t>
            </a:r>
            <a:r>
              <a:rPr lang="en-US" dirty="0"/>
              <a:t> </a:t>
            </a:r>
            <a:r>
              <a:rPr lang="en-US" dirty="0" smtClean="0"/>
              <a:t>and </a:t>
            </a:r>
            <a:r>
              <a:rPr lang="en-US" i="1" dirty="0">
                <a:solidFill>
                  <a:srgbClr val="FF0066"/>
                </a:solidFill>
              </a:rPr>
              <a:t>v</a:t>
            </a:r>
            <a:r>
              <a:rPr lang="en-US" dirty="0"/>
              <a:t> </a:t>
            </a:r>
            <a:r>
              <a:rPr lang="en-US" dirty="0" smtClean="0"/>
              <a:t>after </a:t>
            </a:r>
            <a:r>
              <a:rPr lang="en-US" i="1" dirty="0">
                <a:solidFill>
                  <a:srgbClr val="FF0066"/>
                </a:solidFill>
              </a:rPr>
              <a:t>d</a:t>
            </a:r>
            <a:r>
              <a:rPr lang="en-US" dirty="0"/>
              <a:t>.</a:t>
            </a:r>
          </a:p>
          <a:p>
            <a:pPr lvl="1"/>
            <a:r>
              <a:rPr lang="en-US" dirty="0"/>
              <a:t>Edit distance = 3.</a:t>
            </a:r>
          </a:p>
          <a:p>
            <a:r>
              <a:rPr lang="en-US" dirty="0"/>
              <a:t>Or</a:t>
            </a:r>
            <a:r>
              <a:rPr lang="en-US" dirty="0" smtClean="0"/>
              <a:t>, computing edit distance through the LCS, note that </a:t>
            </a:r>
            <a:r>
              <a:rPr lang="en-US" dirty="0"/>
              <a:t>LCS(</a:t>
            </a:r>
            <a:r>
              <a:rPr lang="en-US" dirty="0" err="1"/>
              <a:t>x,y</a:t>
            </a:r>
            <a:r>
              <a:rPr lang="en-US" dirty="0"/>
              <a:t>) = </a:t>
            </a:r>
            <a:r>
              <a:rPr lang="en-US" i="1" dirty="0" err="1">
                <a:solidFill>
                  <a:srgbClr val="FF0066"/>
                </a:solidFill>
              </a:rPr>
              <a:t>bcde</a:t>
            </a:r>
            <a:r>
              <a:rPr lang="en-US" dirty="0"/>
              <a:t>.</a:t>
            </a:r>
          </a:p>
          <a:p>
            <a:r>
              <a:rPr lang="en-US" dirty="0" smtClean="0">
                <a:solidFill>
                  <a:srgbClr val="00B050"/>
                </a:solidFill>
              </a:rPr>
              <a:t>Then</a:t>
            </a:r>
            <a:r>
              <a:rPr lang="en-US" dirty="0" smtClean="0">
                <a:solidFill>
                  <a:schemeClr val="accent2"/>
                </a:solidFill>
              </a:rPr>
              <a:t>:</a:t>
            </a:r>
            <a:r>
              <a:rPr lang="en-US" dirty="0" smtClean="0"/>
              <a:t>|x</a:t>
            </a:r>
            <a:r>
              <a:rPr lang="en-US" dirty="0"/>
              <a:t>| + |y| - 2|LCS(</a:t>
            </a:r>
            <a:r>
              <a:rPr lang="en-US" dirty="0" err="1"/>
              <a:t>x,y</a:t>
            </a:r>
            <a:r>
              <a:rPr lang="en-US" dirty="0"/>
              <a:t>)| </a:t>
            </a:r>
            <a:r>
              <a:rPr lang="en-US" dirty="0" smtClean="0"/>
              <a:t>= </a:t>
            </a:r>
            <a:r>
              <a:rPr lang="en-US" dirty="0"/>
              <a:t>5 + 6 –2*4 = 3 = edit distance</a:t>
            </a:r>
            <a:r>
              <a:rPr lang="en-US" dirty="0" smtClean="0"/>
              <a:t>.</a:t>
            </a:r>
          </a:p>
          <a:p>
            <a:r>
              <a:rPr lang="en-US" dirty="0" smtClean="0">
                <a:solidFill>
                  <a:srgbClr val="00B050"/>
                </a:solidFill>
              </a:rPr>
              <a:t>Question for thought</a:t>
            </a:r>
            <a:r>
              <a:rPr lang="en-US" dirty="0" smtClean="0"/>
              <a:t>: An example of two strings with two different LCS’s?</a:t>
            </a:r>
          </a:p>
          <a:p>
            <a:pPr lvl="1"/>
            <a:r>
              <a:rPr lang="en-US" dirty="0" smtClean="0"/>
              <a:t>Hint: let one string be ab.</a:t>
            </a:r>
            <a:endParaRPr lang="en-US" dirty="0"/>
          </a:p>
        </p:txBody>
      </p:sp>
    </p:spTree>
    <p:extLst>
      <p:ext uri="{BB962C8B-B14F-4D97-AF65-F5344CB8AC3E}">
        <p14:creationId xmlns:p14="http://schemas.microsoft.com/office/powerpoint/2010/main" val="290897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762000"/>
            <a:ext cx="83058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a:solidFill>
                  <a:srgbClr val="CC0000"/>
                </a:solidFill>
              </a:rPr>
              <a:t>LSH Families of Hash Functions</a:t>
            </a: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a:solidFill>
                  <a:srgbClr val="FF9900"/>
                </a:solidFill>
              </a:rPr>
              <a:t>Definition</a:t>
            </a:r>
            <a:br>
              <a:rPr lang="en-US" sz="3600" dirty="0">
                <a:solidFill>
                  <a:srgbClr val="FF9900"/>
                </a:solidFill>
              </a:rPr>
            </a:br>
            <a:r>
              <a:rPr lang="en-US" sz="3600" dirty="0">
                <a:solidFill>
                  <a:srgbClr val="FF9900"/>
                </a:solidFill>
              </a:rPr>
              <a:t>Combining hash functions</a:t>
            </a:r>
            <a:br>
              <a:rPr lang="en-US" sz="3600" dirty="0">
                <a:solidFill>
                  <a:srgbClr val="FF9900"/>
                </a:solidFill>
              </a:rPr>
            </a:br>
            <a:r>
              <a:rPr lang="en-US" sz="3600" dirty="0">
                <a:solidFill>
                  <a:srgbClr val="FF9900"/>
                </a:solidFill>
              </a:rPr>
              <a:t>Making steep S-Curves</a:t>
            </a:r>
          </a:p>
        </p:txBody>
      </p:sp>
    </p:spTree>
    <p:extLst>
      <p:ext uri="{BB962C8B-B14F-4D97-AF65-F5344CB8AC3E}">
        <p14:creationId xmlns:p14="http://schemas.microsoft.com/office/powerpoint/2010/main" val="93263334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Functions Decide Equality</a:t>
            </a:r>
            <a:endParaRPr lang="en-US" dirty="0"/>
          </a:p>
        </p:txBody>
      </p:sp>
      <p:sp>
        <p:nvSpPr>
          <p:cNvPr id="3" name="Content Placeholder 2"/>
          <p:cNvSpPr>
            <a:spLocks noGrp="1"/>
          </p:cNvSpPr>
          <p:nvPr>
            <p:ph idx="1"/>
          </p:nvPr>
        </p:nvSpPr>
        <p:spPr/>
        <p:txBody>
          <a:bodyPr/>
          <a:lstStyle/>
          <a:p>
            <a:r>
              <a:rPr lang="en-US" dirty="0" smtClean="0"/>
              <a:t>There is a subtlety about what a “hash function” is, in the context of LSH families.</a:t>
            </a:r>
          </a:p>
          <a:p>
            <a:r>
              <a:rPr lang="en-US" dirty="0" smtClean="0"/>
              <a:t>A hash function h really takes two elements x and y, and returns a decision whether x and y are candidates for comparison.</a:t>
            </a:r>
          </a:p>
          <a:p>
            <a:r>
              <a:rPr lang="en-US" dirty="0" smtClean="0">
                <a:solidFill>
                  <a:srgbClr val="00B050"/>
                </a:solidFill>
              </a:rPr>
              <a:t>Example</a:t>
            </a:r>
            <a:r>
              <a:rPr lang="en-US" dirty="0" smtClean="0"/>
              <a:t>: the family of </a:t>
            </a:r>
            <a:r>
              <a:rPr lang="en-US" dirty="0" err="1" smtClean="0"/>
              <a:t>minhash</a:t>
            </a:r>
            <a:r>
              <a:rPr lang="en-US" dirty="0" smtClean="0"/>
              <a:t> functions computes </a:t>
            </a:r>
            <a:r>
              <a:rPr lang="en-US" dirty="0" err="1" smtClean="0"/>
              <a:t>minhash</a:t>
            </a:r>
            <a:r>
              <a:rPr lang="en-US" dirty="0" smtClean="0"/>
              <a:t> values and says “yes” </a:t>
            </a:r>
            <a:r>
              <a:rPr lang="en-US" dirty="0" err="1" smtClean="0"/>
              <a:t>iff</a:t>
            </a:r>
            <a:r>
              <a:rPr lang="en-US" dirty="0" smtClean="0"/>
              <a:t> they are the same.</a:t>
            </a:r>
          </a:p>
          <a:p>
            <a:r>
              <a:rPr lang="en-US" dirty="0" smtClean="0">
                <a:solidFill>
                  <a:srgbClr val="0000FF"/>
                </a:solidFill>
              </a:rPr>
              <a:t>Shorthand</a:t>
            </a:r>
            <a:r>
              <a:rPr lang="en-US" dirty="0" smtClean="0"/>
              <a:t>: “h(x) = h(y)” means h says “yes” for pair of elements x and 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35</a:t>
            </a:fld>
            <a:endParaRPr lang="en-US">
              <a:solidFill>
                <a:prstClr val="black">
                  <a:tint val="95000"/>
                </a:prstClr>
              </a:solidFill>
            </a:endParaRPr>
          </a:p>
        </p:txBody>
      </p:sp>
    </p:spTree>
    <p:extLst>
      <p:ext uri="{BB962C8B-B14F-4D97-AF65-F5344CB8AC3E}">
        <p14:creationId xmlns:p14="http://schemas.microsoft.com/office/powerpoint/2010/main" val="210004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F22DE9-CE71-4D0A-997B-09CD9830E336}" type="slidenum">
              <a:rPr lang="en-US"/>
              <a:pPr/>
              <a:t>36</a:t>
            </a:fld>
            <a:endParaRPr lang="en-US"/>
          </a:p>
        </p:txBody>
      </p:sp>
      <p:sp>
        <p:nvSpPr>
          <p:cNvPr id="29698" name="Rectangle 2"/>
          <p:cNvSpPr>
            <a:spLocks noGrp="1" noChangeArrowheads="1"/>
          </p:cNvSpPr>
          <p:nvPr>
            <p:ph type="title"/>
          </p:nvPr>
        </p:nvSpPr>
        <p:spPr>
          <a:xfrm>
            <a:off x="533400" y="0"/>
            <a:ext cx="8610600" cy="1143000"/>
          </a:xfrm>
        </p:spPr>
        <p:txBody>
          <a:bodyPr/>
          <a:lstStyle/>
          <a:p>
            <a:r>
              <a:rPr lang="en-US" dirty="0" smtClean="0"/>
              <a:t>LSH </a:t>
            </a:r>
            <a:r>
              <a:rPr lang="en-US" dirty="0"/>
              <a:t>Families </a:t>
            </a:r>
            <a:r>
              <a:rPr lang="en-US" dirty="0" smtClean="0"/>
              <a:t>Defined</a:t>
            </a:r>
            <a:endParaRPr lang="en-US" dirty="0"/>
          </a:p>
        </p:txBody>
      </p:sp>
      <p:sp>
        <p:nvSpPr>
          <p:cNvPr id="29699" name="Rectangle 3"/>
          <p:cNvSpPr>
            <a:spLocks noGrp="1" noChangeArrowheads="1"/>
          </p:cNvSpPr>
          <p:nvPr>
            <p:ph type="body" idx="1"/>
          </p:nvPr>
        </p:nvSpPr>
        <p:spPr>
          <a:xfrm>
            <a:off x="457200" y="1295400"/>
            <a:ext cx="8458200" cy="4724400"/>
          </a:xfrm>
        </p:spPr>
        <p:txBody>
          <a:bodyPr/>
          <a:lstStyle/>
          <a:p>
            <a:pPr marL="609600" indent="-609600"/>
            <a:r>
              <a:rPr lang="en-US" dirty="0"/>
              <a:t>Suppose we have a space </a:t>
            </a:r>
            <a:r>
              <a:rPr lang="en-US" i="1" dirty="0" smtClean="0"/>
              <a:t>S</a:t>
            </a:r>
            <a:r>
              <a:rPr lang="en-US" dirty="0" smtClean="0"/>
              <a:t> </a:t>
            </a:r>
            <a:r>
              <a:rPr lang="en-US" dirty="0"/>
              <a:t>of points with a distance measure </a:t>
            </a:r>
            <a:r>
              <a:rPr lang="en-US" i="1" dirty="0"/>
              <a:t>d</a:t>
            </a:r>
            <a:r>
              <a:rPr lang="en-US" dirty="0"/>
              <a:t>.</a:t>
            </a:r>
          </a:p>
          <a:p>
            <a:pPr marL="609600" indent="-609600"/>
            <a:r>
              <a:rPr lang="en-US" dirty="0"/>
              <a:t>A family </a:t>
            </a:r>
            <a:r>
              <a:rPr lang="en-US" b="1" dirty="0"/>
              <a:t>H</a:t>
            </a:r>
            <a:r>
              <a:rPr lang="en-US" dirty="0"/>
              <a:t> of hash functions is said to be </a:t>
            </a:r>
            <a:r>
              <a:rPr lang="en-US" dirty="0">
                <a:solidFill>
                  <a:srgbClr val="FF0066"/>
                </a:solidFill>
              </a:rPr>
              <a:t>(</a:t>
            </a:r>
            <a:r>
              <a:rPr lang="en-US" i="1" dirty="0">
                <a:solidFill>
                  <a:srgbClr val="FF0066"/>
                </a:solidFill>
              </a:rPr>
              <a:t>d</a:t>
            </a:r>
            <a:r>
              <a:rPr lang="en-US" baseline="-25000" dirty="0">
                <a:solidFill>
                  <a:srgbClr val="FF0066"/>
                </a:solidFill>
              </a:rPr>
              <a:t>1</a:t>
            </a:r>
            <a:r>
              <a:rPr lang="en-US" dirty="0">
                <a:solidFill>
                  <a:srgbClr val="FF0066"/>
                </a:solidFill>
              </a:rPr>
              <a:t>,</a:t>
            </a:r>
            <a:r>
              <a:rPr lang="en-US" i="1" dirty="0">
                <a:solidFill>
                  <a:srgbClr val="FF0066"/>
                </a:solidFill>
              </a:rPr>
              <a:t>d</a:t>
            </a:r>
            <a:r>
              <a:rPr lang="en-US" baseline="-25000" dirty="0">
                <a:solidFill>
                  <a:srgbClr val="FF0066"/>
                </a:solidFill>
              </a:rPr>
              <a:t>2</a:t>
            </a:r>
            <a:r>
              <a:rPr lang="en-US" dirty="0">
                <a:solidFill>
                  <a:srgbClr val="FF0066"/>
                </a:solidFill>
              </a:rPr>
              <a:t>,</a:t>
            </a:r>
            <a:r>
              <a:rPr lang="en-US" i="1" dirty="0">
                <a:solidFill>
                  <a:srgbClr val="FF0066"/>
                </a:solidFill>
              </a:rPr>
              <a:t>p</a:t>
            </a:r>
            <a:r>
              <a:rPr lang="en-US" baseline="-25000" dirty="0">
                <a:solidFill>
                  <a:srgbClr val="FF0066"/>
                </a:solidFill>
              </a:rPr>
              <a:t>1</a:t>
            </a:r>
            <a:r>
              <a:rPr lang="en-US" dirty="0">
                <a:solidFill>
                  <a:srgbClr val="FF0066"/>
                </a:solidFill>
              </a:rPr>
              <a:t>,</a:t>
            </a:r>
            <a:r>
              <a:rPr lang="en-US" i="1" dirty="0">
                <a:solidFill>
                  <a:srgbClr val="FF0066"/>
                </a:solidFill>
              </a:rPr>
              <a:t>p</a:t>
            </a:r>
            <a:r>
              <a:rPr lang="en-US" baseline="-25000" dirty="0">
                <a:solidFill>
                  <a:srgbClr val="FF0066"/>
                </a:solidFill>
              </a:rPr>
              <a:t>2</a:t>
            </a:r>
            <a:r>
              <a:rPr lang="en-US" dirty="0">
                <a:solidFill>
                  <a:srgbClr val="FF0066"/>
                </a:solidFill>
              </a:rPr>
              <a:t>)-</a:t>
            </a:r>
            <a:r>
              <a:rPr lang="en-US" i="1" dirty="0" smtClean="0">
                <a:solidFill>
                  <a:srgbClr val="FF0066"/>
                </a:solidFill>
              </a:rPr>
              <a:t>sensitive</a:t>
            </a:r>
            <a:r>
              <a:rPr lang="en-US" dirty="0"/>
              <a:t> </a:t>
            </a:r>
            <a:r>
              <a:rPr lang="en-US" dirty="0" smtClean="0"/>
              <a:t>if </a:t>
            </a:r>
            <a:r>
              <a:rPr lang="en-US" dirty="0"/>
              <a:t>for any </a:t>
            </a:r>
            <a:r>
              <a:rPr lang="en-US" i="1" dirty="0" smtClean="0"/>
              <a:t>x</a:t>
            </a:r>
            <a:r>
              <a:rPr lang="en-US" dirty="0" smtClean="0"/>
              <a:t> </a:t>
            </a:r>
            <a:r>
              <a:rPr lang="en-US" dirty="0"/>
              <a:t>and </a:t>
            </a:r>
            <a:r>
              <a:rPr lang="en-US" i="1" dirty="0" smtClean="0"/>
              <a:t>y</a:t>
            </a:r>
            <a:r>
              <a:rPr lang="en-US" dirty="0" smtClean="0"/>
              <a:t> </a:t>
            </a:r>
            <a:r>
              <a:rPr lang="en-US" dirty="0"/>
              <a:t>in </a:t>
            </a:r>
            <a:r>
              <a:rPr lang="en-US" i="1" dirty="0" smtClean="0"/>
              <a:t>S</a:t>
            </a:r>
            <a:r>
              <a:rPr lang="en-US" dirty="0" smtClean="0"/>
              <a:t>:</a:t>
            </a:r>
            <a:endParaRPr lang="en-US" dirty="0"/>
          </a:p>
          <a:p>
            <a:pPr marL="990600" lvl="1" indent="-533400">
              <a:buFont typeface="Monotype Sorts" pitchFamily="2" charset="2"/>
              <a:buAutoNum type="arabicPeriod"/>
            </a:pPr>
            <a:r>
              <a:rPr lang="en-US" dirty="0"/>
              <a:t>If d(</a:t>
            </a:r>
            <a:r>
              <a:rPr lang="en-US" dirty="0" err="1"/>
              <a:t>x,y</a:t>
            </a:r>
            <a:r>
              <a:rPr lang="en-US" dirty="0"/>
              <a:t>) </a:t>
            </a:r>
            <a:r>
              <a:rPr lang="en-US" u="sng" dirty="0"/>
              <a:t>&lt;</a:t>
            </a:r>
            <a:r>
              <a:rPr lang="en-US" dirty="0"/>
              <a:t> d</a:t>
            </a:r>
            <a:r>
              <a:rPr lang="en-US" baseline="-25000" dirty="0"/>
              <a:t>1</a:t>
            </a:r>
            <a:r>
              <a:rPr lang="en-US" dirty="0"/>
              <a:t>, then </a:t>
            </a:r>
            <a:r>
              <a:rPr lang="en-US" dirty="0" smtClean="0"/>
              <a:t>the probability </a:t>
            </a:r>
            <a:r>
              <a:rPr lang="en-US" dirty="0"/>
              <a:t>over all </a:t>
            </a:r>
            <a:r>
              <a:rPr lang="en-US" i="1" dirty="0" smtClean="0"/>
              <a:t>h</a:t>
            </a:r>
            <a:r>
              <a:rPr lang="en-US" dirty="0" smtClean="0"/>
              <a:t> </a:t>
            </a:r>
            <a:r>
              <a:rPr lang="en-US" dirty="0"/>
              <a:t>in </a:t>
            </a:r>
            <a:r>
              <a:rPr lang="en-US" b="1" dirty="0"/>
              <a:t>H</a:t>
            </a:r>
            <a:r>
              <a:rPr lang="en-US" dirty="0"/>
              <a:t>, that h(x) = h(y) is at least p</a:t>
            </a:r>
            <a:r>
              <a:rPr lang="en-US" baseline="-25000" dirty="0"/>
              <a:t>1</a:t>
            </a:r>
            <a:r>
              <a:rPr lang="en-US" dirty="0"/>
              <a:t>.</a:t>
            </a:r>
          </a:p>
          <a:p>
            <a:pPr marL="990600" lvl="1" indent="-533400">
              <a:buFont typeface="Monotype Sorts" pitchFamily="2" charset="2"/>
              <a:buAutoNum type="arabicPeriod"/>
            </a:pPr>
            <a:r>
              <a:rPr lang="en-US" dirty="0"/>
              <a:t>If d(</a:t>
            </a:r>
            <a:r>
              <a:rPr lang="en-US" dirty="0" err="1"/>
              <a:t>x,y</a:t>
            </a:r>
            <a:r>
              <a:rPr lang="en-US" dirty="0"/>
              <a:t>) </a:t>
            </a:r>
            <a:r>
              <a:rPr lang="en-US" u="sng" dirty="0"/>
              <a:t>&gt;</a:t>
            </a:r>
            <a:r>
              <a:rPr lang="en-US" dirty="0"/>
              <a:t> d</a:t>
            </a:r>
            <a:r>
              <a:rPr lang="en-US" baseline="-25000" dirty="0"/>
              <a:t>2</a:t>
            </a:r>
            <a:r>
              <a:rPr lang="en-US" dirty="0"/>
              <a:t>, then </a:t>
            </a:r>
            <a:r>
              <a:rPr lang="en-US" dirty="0" smtClean="0"/>
              <a:t>the probability </a:t>
            </a:r>
            <a:r>
              <a:rPr lang="en-US" dirty="0"/>
              <a:t>over all </a:t>
            </a:r>
            <a:r>
              <a:rPr lang="en-US" i="1" dirty="0"/>
              <a:t>h</a:t>
            </a:r>
            <a:r>
              <a:rPr lang="en-US" dirty="0"/>
              <a:t> </a:t>
            </a:r>
            <a:r>
              <a:rPr lang="en-US" dirty="0" smtClean="0"/>
              <a:t>in </a:t>
            </a:r>
            <a:r>
              <a:rPr lang="en-US" b="1" dirty="0"/>
              <a:t>H</a:t>
            </a:r>
            <a:r>
              <a:rPr lang="en-US" dirty="0"/>
              <a:t>, that h(x) = h(y) is at most p</a:t>
            </a:r>
            <a:r>
              <a:rPr lang="en-US" baseline="-25000" dirty="0"/>
              <a:t>2</a:t>
            </a:r>
            <a:r>
              <a:rPr lang="en-US" dirty="0"/>
              <a:t>.</a:t>
            </a:r>
          </a:p>
        </p:txBody>
      </p:sp>
    </p:spTree>
    <p:extLst>
      <p:ext uri="{BB962C8B-B14F-4D97-AF65-F5344CB8AC3E}">
        <p14:creationId xmlns:p14="http://schemas.microsoft.com/office/powerpoint/2010/main" val="91115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4CEB17BA-0189-4A90-A218-52186A2275DA}" type="slidenum">
              <a:rPr lang="en-US"/>
              <a:pPr/>
              <a:t>37</a:t>
            </a:fld>
            <a:endParaRPr lang="en-US"/>
          </a:p>
        </p:txBody>
      </p:sp>
      <p:sp>
        <p:nvSpPr>
          <p:cNvPr id="56322" name="Rectangle 2"/>
          <p:cNvSpPr>
            <a:spLocks noGrp="1" noChangeArrowheads="1"/>
          </p:cNvSpPr>
          <p:nvPr>
            <p:ph type="title"/>
          </p:nvPr>
        </p:nvSpPr>
        <p:spPr/>
        <p:txBody>
          <a:bodyPr/>
          <a:lstStyle/>
          <a:p>
            <a:r>
              <a:rPr lang="en-US" dirty="0"/>
              <a:t>LS Families: </a:t>
            </a:r>
            <a:r>
              <a:rPr lang="en-US" dirty="0">
                <a:solidFill>
                  <a:srgbClr val="00B0F0"/>
                </a:solidFill>
              </a:rPr>
              <a:t>Illustration</a:t>
            </a:r>
            <a:r>
              <a:rPr lang="en-US" dirty="0"/>
              <a:t> </a:t>
            </a:r>
          </a:p>
        </p:txBody>
      </p:sp>
      <p:sp>
        <p:nvSpPr>
          <p:cNvPr id="56323" name="Line 3"/>
          <p:cNvSpPr>
            <a:spLocks noChangeShapeType="1"/>
          </p:cNvSpPr>
          <p:nvPr/>
        </p:nvSpPr>
        <p:spPr bwMode="auto">
          <a:xfrm>
            <a:off x="1371600" y="4800600"/>
            <a:ext cx="594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4" name="Line 4"/>
          <p:cNvSpPr>
            <a:spLocks noChangeShapeType="1"/>
          </p:cNvSpPr>
          <p:nvPr/>
        </p:nvSpPr>
        <p:spPr bwMode="auto">
          <a:xfrm flipH="1">
            <a:off x="3200400" y="1295400"/>
            <a:ext cx="37358" cy="3733800"/>
          </a:xfrm>
          <a:prstGeom prst="line">
            <a:avLst/>
          </a:prstGeom>
          <a:noFill/>
          <a:ln w="9525">
            <a:solidFill>
              <a:schemeClr val="tx1"/>
            </a:solidFill>
            <a:prstDash val="sys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5" name="Line 5"/>
          <p:cNvSpPr>
            <a:spLocks noChangeShapeType="1"/>
          </p:cNvSpPr>
          <p:nvPr/>
        </p:nvSpPr>
        <p:spPr bwMode="auto">
          <a:xfrm flipH="1">
            <a:off x="4724400" y="1295400"/>
            <a:ext cx="10438" cy="3733800"/>
          </a:xfrm>
          <a:prstGeom prst="line">
            <a:avLst/>
          </a:prstGeom>
          <a:noFill/>
          <a:ln w="952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6" name="Text Box 6"/>
          <p:cNvSpPr txBox="1">
            <a:spLocks noChangeArrowheads="1"/>
          </p:cNvSpPr>
          <p:nvPr/>
        </p:nvSpPr>
        <p:spPr bwMode="auto">
          <a:xfrm>
            <a:off x="2955925" y="5035550"/>
            <a:ext cx="414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d</a:t>
            </a:r>
            <a:r>
              <a:rPr lang="en-US" baseline="-25000"/>
              <a:t>1</a:t>
            </a:r>
          </a:p>
        </p:txBody>
      </p:sp>
      <p:sp>
        <p:nvSpPr>
          <p:cNvPr id="56327" name="Text Box 7"/>
          <p:cNvSpPr txBox="1">
            <a:spLocks noChangeArrowheads="1"/>
          </p:cNvSpPr>
          <p:nvPr/>
        </p:nvSpPr>
        <p:spPr bwMode="auto">
          <a:xfrm>
            <a:off x="4495800" y="5029200"/>
            <a:ext cx="414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d</a:t>
            </a:r>
            <a:r>
              <a:rPr lang="en-US" baseline="-25000"/>
              <a:t>2</a:t>
            </a:r>
          </a:p>
        </p:txBody>
      </p:sp>
      <p:sp>
        <p:nvSpPr>
          <p:cNvPr id="56328" name="Text Box 8"/>
          <p:cNvSpPr txBox="1">
            <a:spLocks noChangeArrowheads="1"/>
          </p:cNvSpPr>
          <p:nvPr/>
        </p:nvSpPr>
        <p:spPr bwMode="auto">
          <a:xfrm>
            <a:off x="1584325" y="2901950"/>
            <a:ext cx="14462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High</a:t>
            </a:r>
          </a:p>
          <a:p>
            <a:r>
              <a:rPr lang="en-US"/>
              <a:t>probability;</a:t>
            </a:r>
          </a:p>
          <a:p>
            <a:r>
              <a:rPr lang="en-US"/>
              <a:t>at least </a:t>
            </a:r>
            <a:r>
              <a:rPr lang="en-US" i="1"/>
              <a:t>p</a:t>
            </a:r>
            <a:r>
              <a:rPr lang="en-US" baseline="-25000"/>
              <a:t>1</a:t>
            </a:r>
          </a:p>
        </p:txBody>
      </p:sp>
      <p:sp>
        <p:nvSpPr>
          <p:cNvPr id="56329" name="Text Box 9"/>
          <p:cNvSpPr txBox="1">
            <a:spLocks noChangeArrowheads="1"/>
          </p:cNvSpPr>
          <p:nvPr/>
        </p:nvSpPr>
        <p:spPr bwMode="auto">
          <a:xfrm>
            <a:off x="5029200" y="2971800"/>
            <a:ext cx="14462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Low</a:t>
            </a:r>
          </a:p>
          <a:p>
            <a:r>
              <a:rPr lang="en-US" dirty="0"/>
              <a:t>probability;</a:t>
            </a:r>
          </a:p>
          <a:p>
            <a:r>
              <a:rPr lang="en-US" dirty="0"/>
              <a:t>at most </a:t>
            </a:r>
            <a:r>
              <a:rPr lang="en-US" i="1" dirty="0"/>
              <a:t>p</a:t>
            </a:r>
            <a:r>
              <a:rPr lang="en-US" baseline="-25000" dirty="0"/>
              <a:t>2</a:t>
            </a:r>
          </a:p>
        </p:txBody>
      </p:sp>
      <p:sp>
        <p:nvSpPr>
          <p:cNvPr id="56330" name="Text Box 10"/>
          <p:cNvSpPr txBox="1">
            <a:spLocks noChangeArrowheads="1"/>
          </p:cNvSpPr>
          <p:nvPr/>
        </p:nvSpPr>
        <p:spPr bwMode="auto">
          <a:xfrm>
            <a:off x="3565525" y="3130550"/>
            <a:ext cx="546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p:txBody>
      </p:sp>
      <p:sp>
        <p:nvSpPr>
          <p:cNvPr id="2" name="Freeform 1"/>
          <p:cNvSpPr/>
          <p:nvPr/>
        </p:nvSpPr>
        <p:spPr>
          <a:xfrm rot="302850">
            <a:off x="1427967" y="1220826"/>
            <a:ext cx="1791222" cy="501041"/>
          </a:xfrm>
          <a:custGeom>
            <a:avLst/>
            <a:gdLst>
              <a:gd name="connsiteX0" fmla="*/ 0 w 1791222"/>
              <a:gd name="connsiteY0" fmla="*/ 0 h 501041"/>
              <a:gd name="connsiteX1" fmla="*/ 576197 w 1791222"/>
              <a:gd name="connsiteY1" fmla="*/ 250521 h 501041"/>
              <a:gd name="connsiteX2" fmla="*/ 576197 w 1791222"/>
              <a:gd name="connsiteY2" fmla="*/ 250521 h 501041"/>
              <a:gd name="connsiteX3" fmla="*/ 1265129 w 1791222"/>
              <a:gd name="connsiteY3" fmla="*/ 313151 h 501041"/>
              <a:gd name="connsiteX4" fmla="*/ 1791222 w 1791222"/>
              <a:gd name="connsiteY4" fmla="*/ 501041 h 5010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1222" h="501041">
                <a:moveTo>
                  <a:pt x="0" y="0"/>
                </a:moveTo>
                <a:lnTo>
                  <a:pt x="576197" y="250521"/>
                </a:lnTo>
                <a:lnTo>
                  <a:pt x="576197" y="250521"/>
                </a:lnTo>
                <a:cubicBezTo>
                  <a:pt x="691019" y="260959"/>
                  <a:pt x="1062625" y="271398"/>
                  <a:pt x="1265129" y="313151"/>
                </a:cubicBezTo>
                <a:cubicBezTo>
                  <a:pt x="1467633" y="354904"/>
                  <a:pt x="1629427" y="427972"/>
                  <a:pt x="1791222" y="501041"/>
                </a:cubicBezTo>
              </a:path>
            </a:pathLst>
          </a:custGeom>
          <a:ln w="38100"/>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3" name="Freeform 2"/>
          <p:cNvSpPr/>
          <p:nvPr/>
        </p:nvSpPr>
        <p:spPr>
          <a:xfrm>
            <a:off x="4734838" y="4008329"/>
            <a:ext cx="2580362" cy="801666"/>
          </a:xfrm>
          <a:custGeom>
            <a:avLst/>
            <a:gdLst>
              <a:gd name="connsiteX0" fmla="*/ 0 w 2580362"/>
              <a:gd name="connsiteY0" fmla="*/ 0 h 801666"/>
              <a:gd name="connsiteX1" fmla="*/ 814192 w 2580362"/>
              <a:gd name="connsiteY1" fmla="*/ 263046 h 801666"/>
              <a:gd name="connsiteX2" fmla="*/ 814192 w 2580362"/>
              <a:gd name="connsiteY2" fmla="*/ 263046 h 801666"/>
              <a:gd name="connsiteX3" fmla="*/ 1365337 w 2580362"/>
              <a:gd name="connsiteY3" fmla="*/ 288098 h 801666"/>
              <a:gd name="connsiteX4" fmla="*/ 2229633 w 2580362"/>
              <a:gd name="connsiteY4" fmla="*/ 363255 h 801666"/>
              <a:gd name="connsiteX5" fmla="*/ 2580362 w 2580362"/>
              <a:gd name="connsiteY5" fmla="*/ 801666 h 801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0362" h="801666">
                <a:moveTo>
                  <a:pt x="0" y="0"/>
                </a:moveTo>
                <a:lnTo>
                  <a:pt x="814192" y="263046"/>
                </a:lnTo>
                <a:lnTo>
                  <a:pt x="814192" y="263046"/>
                </a:lnTo>
                <a:cubicBezTo>
                  <a:pt x="906050" y="267221"/>
                  <a:pt x="1129430" y="271397"/>
                  <a:pt x="1365337" y="288098"/>
                </a:cubicBezTo>
                <a:cubicBezTo>
                  <a:pt x="1601244" y="304799"/>
                  <a:pt x="2027129" y="277660"/>
                  <a:pt x="2229633" y="363255"/>
                </a:cubicBezTo>
                <a:cubicBezTo>
                  <a:pt x="2432137" y="448850"/>
                  <a:pt x="2506249" y="625258"/>
                  <a:pt x="2580362" y="801666"/>
                </a:cubicBezTo>
              </a:path>
            </a:pathLst>
          </a:custGeom>
          <a:ln w="38100"/>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cxnSp>
        <p:nvCxnSpPr>
          <p:cNvPr id="5" name="Straight Connector 4"/>
          <p:cNvCxnSpPr>
            <a:stCxn id="2" idx="4"/>
          </p:cNvCxnSpPr>
          <p:nvPr/>
        </p:nvCxnSpPr>
        <p:spPr>
          <a:xfrm flipH="1">
            <a:off x="1371599" y="1799693"/>
            <a:ext cx="1822076" cy="0"/>
          </a:xfrm>
          <a:prstGeom prst="line">
            <a:avLst/>
          </a:prstGeom>
          <a:ln w="28575" cmpd="sng">
            <a:prstDash val="sysDot"/>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862030" y="1613004"/>
            <a:ext cx="375424" cy="369332"/>
          </a:xfrm>
          <a:prstGeom prst="rect">
            <a:avLst/>
          </a:prstGeom>
          <a:noFill/>
        </p:spPr>
        <p:txBody>
          <a:bodyPr wrap="none" rtlCol="0">
            <a:spAutoFit/>
          </a:bodyPr>
          <a:lstStyle/>
          <a:p>
            <a:r>
              <a:rPr lang="en-US" dirty="0" smtClean="0"/>
              <a:t>p</a:t>
            </a:r>
            <a:r>
              <a:rPr lang="en-US" baseline="-25000" dirty="0" smtClean="0"/>
              <a:t>1</a:t>
            </a:r>
            <a:endParaRPr lang="en-US" baseline="-25000" dirty="0"/>
          </a:p>
        </p:txBody>
      </p:sp>
      <p:cxnSp>
        <p:nvCxnSpPr>
          <p:cNvPr id="9" name="Straight Connector 8"/>
          <p:cNvCxnSpPr>
            <a:stCxn id="3" idx="0"/>
          </p:cNvCxnSpPr>
          <p:nvPr/>
        </p:nvCxnSpPr>
        <p:spPr>
          <a:xfrm flipH="1">
            <a:off x="1409398" y="4008329"/>
            <a:ext cx="3325440" cy="0"/>
          </a:xfrm>
          <a:prstGeom prst="line">
            <a:avLst/>
          </a:prstGeom>
          <a:ln w="28575" cmpd="sng">
            <a:prstDash val="sysDot"/>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862030" y="3730979"/>
            <a:ext cx="385042" cy="369332"/>
          </a:xfrm>
          <a:prstGeom prst="rect">
            <a:avLst/>
          </a:prstGeom>
          <a:noFill/>
        </p:spPr>
        <p:txBody>
          <a:bodyPr wrap="none" rtlCol="0">
            <a:spAutoFit/>
          </a:bodyPr>
          <a:lstStyle/>
          <a:p>
            <a:r>
              <a:rPr lang="en-US" dirty="0" smtClean="0"/>
              <a:t>p</a:t>
            </a:r>
            <a:r>
              <a:rPr lang="en-US" baseline="-25000" dirty="0" smtClean="0"/>
              <a:t>2</a:t>
            </a:r>
            <a:endParaRPr lang="en-US" baseline="-25000" dirty="0"/>
          </a:p>
        </p:txBody>
      </p:sp>
    </p:spTree>
    <p:extLst>
      <p:ext uri="{BB962C8B-B14F-4D97-AF65-F5344CB8AC3E}">
        <p14:creationId xmlns:p14="http://schemas.microsoft.com/office/powerpoint/2010/main" val="18817825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091310-C6E6-4F57-A5D0-FDB06A29B895}" type="slidenum">
              <a:rPr lang="en-US"/>
              <a:pPr/>
              <a:t>38</a:t>
            </a:fld>
            <a:endParaRPr lang="en-US"/>
          </a:p>
        </p:txBody>
      </p:sp>
      <p:sp>
        <p:nvSpPr>
          <p:cNvPr id="30722" name="Rectangle 2"/>
          <p:cNvSpPr>
            <a:spLocks noGrp="1" noChangeArrowheads="1"/>
          </p:cNvSpPr>
          <p:nvPr>
            <p:ph type="title"/>
          </p:nvPr>
        </p:nvSpPr>
        <p:spPr/>
        <p:txBody>
          <a:bodyPr/>
          <a:lstStyle/>
          <a:p>
            <a:r>
              <a:rPr lang="en-US">
                <a:solidFill>
                  <a:srgbClr val="33CC33"/>
                </a:solidFill>
              </a:rPr>
              <a:t>Example</a:t>
            </a:r>
            <a:r>
              <a:rPr lang="en-US"/>
              <a:t>: LS Family</a:t>
            </a:r>
          </a:p>
        </p:txBody>
      </p:sp>
      <p:sp>
        <p:nvSpPr>
          <p:cNvPr id="30723" name="Rectangle 3"/>
          <p:cNvSpPr>
            <a:spLocks noGrp="1" noChangeArrowheads="1"/>
          </p:cNvSpPr>
          <p:nvPr>
            <p:ph type="body" idx="1"/>
          </p:nvPr>
        </p:nvSpPr>
        <p:spPr/>
        <p:txBody>
          <a:bodyPr/>
          <a:lstStyle/>
          <a:p>
            <a:r>
              <a:rPr lang="en-US" dirty="0" smtClean="0"/>
              <a:t>Let:</a:t>
            </a:r>
          </a:p>
          <a:p>
            <a:pPr lvl="1"/>
            <a:r>
              <a:rPr lang="en-US" i="1" dirty="0" smtClean="0"/>
              <a:t>S</a:t>
            </a:r>
            <a:r>
              <a:rPr lang="en-US" dirty="0" smtClean="0"/>
              <a:t> </a:t>
            </a:r>
            <a:r>
              <a:rPr lang="en-US" dirty="0"/>
              <a:t>= </a:t>
            </a:r>
            <a:r>
              <a:rPr lang="en-US" dirty="0" smtClean="0"/>
              <a:t>subsets of some universal set,</a:t>
            </a:r>
          </a:p>
          <a:p>
            <a:pPr lvl="1"/>
            <a:r>
              <a:rPr lang="en-US" i="1" dirty="0" smtClean="0"/>
              <a:t>d</a:t>
            </a:r>
            <a:r>
              <a:rPr lang="en-US" dirty="0" smtClean="0"/>
              <a:t> </a:t>
            </a:r>
            <a:r>
              <a:rPr lang="en-US" dirty="0"/>
              <a:t>= </a:t>
            </a:r>
            <a:r>
              <a:rPr lang="en-US" dirty="0" err="1"/>
              <a:t>Jaccard</a:t>
            </a:r>
            <a:r>
              <a:rPr lang="en-US" dirty="0"/>
              <a:t> </a:t>
            </a:r>
            <a:r>
              <a:rPr lang="en-US" dirty="0" smtClean="0"/>
              <a:t>distance,</a:t>
            </a:r>
          </a:p>
          <a:p>
            <a:pPr lvl="1"/>
            <a:r>
              <a:rPr lang="en-US" b="1" dirty="0" smtClean="0"/>
              <a:t>H</a:t>
            </a:r>
            <a:r>
              <a:rPr lang="en-US" dirty="0" smtClean="0"/>
              <a:t> </a:t>
            </a:r>
            <a:r>
              <a:rPr lang="en-US" dirty="0"/>
              <a:t>formed from the </a:t>
            </a:r>
            <a:r>
              <a:rPr lang="en-US" dirty="0" err="1"/>
              <a:t>minhash</a:t>
            </a:r>
            <a:r>
              <a:rPr lang="en-US" dirty="0"/>
              <a:t> functions for all </a:t>
            </a:r>
            <a:r>
              <a:rPr lang="en-US" dirty="0" smtClean="0"/>
              <a:t>permutations of the universal set.</a:t>
            </a:r>
            <a:endParaRPr lang="en-US" dirty="0"/>
          </a:p>
          <a:p>
            <a:r>
              <a:rPr lang="en-US" dirty="0"/>
              <a:t>Then </a:t>
            </a:r>
            <a:r>
              <a:rPr lang="en-US" dirty="0" err="1"/>
              <a:t>Prob</a:t>
            </a:r>
            <a:r>
              <a:rPr lang="en-US" dirty="0"/>
              <a:t>[h(x)=h(y)] = 1-d(</a:t>
            </a:r>
            <a:r>
              <a:rPr lang="en-US" dirty="0" err="1"/>
              <a:t>x,y</a:t>
            </a:r>
            <a:r>
              <a:rPr lang="en-US" dirty="0"/>
              <a:t>).</a:t>
            </a:r>
          </a:p>
          <a:p>
            <a:pPr lvl="1"/>
            <a:r>
              <a:rPr lang="en-US" dirty="0"/>
              <a:t>Restates theorem about </a:t>
            </a:r>
            <a:r>
              <a:rPr lang="en-US" dirty="0" err="1"/>
              <a:t>Jaccard</a:t>
            </a:r>
            <a:r>
              <a:rPr lang="en-US" dirty="0"/>
              <a:t> similarity and </a:t>
            </a:r>
            <a:r>
              <a:rPr lang="en-US" dirty="0" err="1"/>
              <a:t>minhashing</a:t>
            </a:r>
            <a:r>
              <a:rPr lang="en-US" dirty="0"/>
              <a:t> in terms of </a:t>
            </a:r>
            <a:r>
              <a:rPr lang="en-US" dirty="0" err="1"/>
              <a:t>Jaccard</a:t>
            </a:r>
            <a:r>
              <a:rPr lang="en-US" dirty="0"/>
              <a:t> distance.</a:t>
            </a:r>
          </a:p>
        </p:txBody>
      </p:sp>
    </p:spTree>
    <p:extLst>
      <p:ext uri="{BB962C8B-B14F-4D97-AF65-F5344CB8AC3E}">
        <p14:creationId xmlns:p14="http://schemas.microsoft.com/office/powerpoint/2010/main" val="37198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7020CF1A-B7D3-462F-9AB0-EA73DED57C71}" type="slidenum">
              <a:rPr lang="en-US"/>
              <a:pPr/>
              <a:t>39</a:t>
            </a:fld>
            <a:endParaRPr lang="en-US"/>
          </a:p>
        </p:txBody>
      </p:sp>
      <p:sp>
        <p:nvSpPr>
          <p:cNvPr id="58370" name="Rectangle 2"/>
          <p:cNvSpPr>
            <a:spLocks noGrp="1" noChangeArrowheads="1"/>
          </p:cNvSpPr>
          <p:nvPr>
            <p:ph type="title"/>
          </p:nvPr>
        </p:nvSpPr>
        <p:spPr/>
        <p:txBody>
          <a:bodyPr/>
          <a:lstStyle/>
          <a:p>
            <a:r>
              <a:rPr lang="en-US">
                <a:solidFill>
                  <a:srgbClr val="33CC33"/>
                </a:solidFill>
              </a:rPr>
              <a:t>Example</a:t>
            </a:r>
            <a:r>
              <a:rPr lang="en-US"/>
              <a:t>: LS Family – (2)</a:t>
            </a:r>
          </a:p>
        </p:txBody>
      </p:sp>
      <p:sp>
        <p:nvSpPr>
          <p:cNvPr id="58371" name="Rectangle 3"/>
          <p:cNvSpPr>
            <a:spLocks noGrp="1" noChangeArrowheads="1"/>
          </p:cNvSpPr>
          <p:nvPr>
            <p:ph type="body" idx="1"/>
          </p:nvPr>
        </p:nvSpPr>
        <p:spPr/>
        <p:txBody>
          <a:bodyPr/>
          <a:lstStyle/>
          <a:p>
            <a:r>
              <a:rPr lang="en-US" dirty="0">
                <a:solidFill>
                  <a:schemeClr val="accent2"/>
                </a:solidFill>
              </a:rPr>
              <a:t>Claim</a:t>
            </a:r>
            <a:r>
              <a:rPr lang="en-US" dirty="0"/>
              <a:t>: </a:t>
            </a:r>
            <a:r>
              <a:rPr lang="en-US" b="1" dirty="0"/>
              <a:t>H</a:t>
            </a:r>
            <a:r>
              <a:rPr lang="en-US" dirty="0"/>
              <a:t> is a (1/3, </a:t>
            </a:r>
            <a:r>
              <a:rPr lang="en-US" dirty="0" smtClean="0"/>
              <a:t>3/4, </a:t>
            </a:r>
            <a:r>
              <a:rPr lang="en-US" dirty="0"/>
              <a:t>2/3, </a:t>
            </a:r>
            <a:r>
              <a:rPr lang="en-US" dirty="0" smtClean="0"/>
              <a:t>1/4)-</a:t>
            </a:r>
            <a:r>
              <a:rPr lang="en-US" dirty="0"/>
              <a:t>sensitive family for </a:t>
            </a:r>
            <a:r>
              <a:rPr lang="en-US" i="1" dirty="0" smtClean="0"/>
              <a:t>S</a:t>
            </a:r>
            <a:r>
              <a:rPr lang="en-US" dirty="0" smtClean="0"/>
              <a:t> </a:t>
            </a:r>
            <a:r>
              <a:rPr lang="en-US" dirty="0"/>
              <a:t>and </a:t>
            </a:r>
            <a:r>
              <a:rPr lang="en-US" i="1" dirty="0"/>
              <a:t>d</a:t>
            </a:r>
            <a:r>
              <a:rPr lang="en-US" dirty="0"/>
              <a:t>.</a:t>
            </a:r>
          </a:p>
        </p:txBody>
      </p:sp>
      <p:grpSp>
        <p:nvGrpSpPr>
          <p:cNvPr id="58378" name="Group 10"/>
          <p:cNvGrpSpPr>
            <a:grpSpLocks/>
          </p:cNvGrpSpPr>
          <p:nvPr/>
        </p:nvGrpSpPr>
        <p:grpSpPr bwMode="auto">
          <a:xfrm>
            <a:off x="1066800" y="1439863"/>
            <a:ext cx="2873375" cy="3192463"/>
            <a:chOff x="672" y="907"/>
            <a:chExt cx="1810" cy="2011"/>
          </a:xfrm>
        </p:grpSpPr>
        <p:sp>
          <p:nvSpPr>
            <p:cNvPr id="58372" name="Text Box 4"/>
            <p:cNvSpPr txBox="1">
              <a:spLocks noChangeArrowheads="1"/>
            </p:cNvSpPr>
            <p:nvPr/>
          </p:nvSpPr>
          <p:spPr bwMode="auto">
            <a:xfrm>
              <a:off x="672" y="2400"/>
              <a:ext cx="181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If distance </a:t>
              </a:r>
              <a:r>
                <a:rPr lang="en-US" sz="2400" u="sng"/>
                <a:t>&lt;</a:t>
              </a:r>
              <a:r>
                <a:rPr lang="en-US" sz="2400"/>
                <a:t> 1/3</a:t>
              </a:r>
            </a:p>
            <a:p>
              <a:r>
                <a:rPr lang="en-US" sz="2400"/>
                <a:t>(so similarity </a:t>
              </a:r>
              <a:r>
                <a:rPr lang="en-US" sz="2400" u="sng"/>
                <a:t>&gt;</a:t>
              </a:r>
              <a:r>
                <a:rPr lang="en-US" sz="2400"/>
                <a:t> 2/3)</a:t>
              </a:r>
            </a:p>
          </p:txBody>
        </p:sp>
        <p:sp>
          <p:nvSpPr>
            <p:cNvPr id="58373" name="Rectangle 5"/>
            <p:cNvSpPr>
              <a:spLocks noChangeArrowheads="1"/>
            </p:cNvSpPr>
            <p:nvPr/>
          </p:nvSpPr>
          <p:spPr bwMode="auto">
            <a:xfrm>
              <a:off x="2002" y="907"/>
              <a:ext cx="384"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6" name="Line 8"/>
            <p:cNvSpPr>
              <a:spLocks noChangeShapeType="1"/>
            </p:cNvSpPr>
            <p:nvPr/>
          </p:nvSpPr>
          <p:spPr bwMode="auto">
            <a:xfrm flipV="1">
              <a:off x="1632" y="1248"/>
              <a:ext cx="562"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8379" name="Group 11"/>
          <p:cNvGrpSpPr>
            <a:grpSpLocks/>
          </p:cNvGrpSpPr>
          <p:nvPr/>
        </p:nvGrpSpPr>
        <p:grpSpPr bwMode="auto">
          <a:xfrm>
            <a:off x="4648200" y="1439863"/>
            <a:ext cx="3482975" cy="3362326"/>
            <a:chOff x="2928" y="907"/>
            <a:chExt cx="2194" cy="2118"/>
          </a:xfrm>
        </p:grpSpPr>
        <p:sp>
          <p:nvSpPr>
            <p:cNvPr id="58374" name="Rectangle 6"/>
            <p:cNvSpPr>
              <a:spLocks noChangeArrowheads="1"/>
            </p:cNvSpPr>
            <p:nvPr/>
          </p:nvSpPr>
          <p:spPr bwMode="auto">
            <a:xfrm>
              <a:off x="2928" y="907"/>
              <a:ext cx="432"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5" name="Text Box 7"/>
            <p:cNvSpPr txBox="1">
              <a:spLocks noChangeArrowheads="1"/>
            </p:cNvSpPr>
            <p:nvPr/>
          </p:nvSpPr>
          <p:spPr bwMode="auto">
            <a:xfrm>
              <a:off x="3302" y="2277"/>
              <a:ext cx="182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Then probability</a:t>
              </a:r>
            </a:p>
            <a:p>
              <a:r>
                <a:rPr lang="en-US" sz="2400" dirty="0"/>
                <a:t>that </a:t>
              </a:r>
              <a:r>
                <a:rPr lang="en-US" sz="2400" dirty="0" err="1"/>
                <a:t>minhash</a:t>
              </a:r>
              <a:r>
                <a:rPr lang="en-US" sz="2400" dirty="0"/>
                <a:t> values</a:t>
              </a:r>
            </a:p>
            <a:p>
              <a:r>
                <a:rPr lang="en-US" sz="2400" dirty="0"/>
                <a:t>agree is </a:t>
              </a:r>
              <a:r>
                <a:rPr lang="en-US" sz="2400" u="sng" dirty="0"/>
                <a:t>&gt;</a:t>
              </a:r>
              <a:r>
                <a:rPr lang="en-US" sz="2400" dirty="0"/>
                <a:t> 2/3</a:t>
              </a:r>
            </a:p>
          </p:txBody>
        </p:sp>
        <p:sp>
          <p:nvSpPr>
            <p:cNvPr id="58377" name="Line 9"/>
            <p:cNvSpPr>
              <a:spLocks noChangeShapeType="1"/>
            </p:cNvSpPr>
            <p:nvPr/>
          </p:nvSpPr>
          <p:spPr bwMode="auto">
            <a:xfrm flipH="1" flipV="1">
              <a:off x="3144" y="1243"/>
              <a:ext cx="792" cy="10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TextBox 1"/>
          <p:cNvSpPr txBox="1"/>
          <p:nvPr/>
        </p:nvSpPr>
        <p:spPr>
          <a:xfrm>
            <a:off x="1066800" y="5189951"/>
            <a:ext cx="6383863" cy="1107996"/>
          </a:xfrm>
          <a:prstGeom prst="rect">
            <a:avLst/>
          </a:prstGeom>
          <a:noFill/>
        </p:spPr>
        <p:txBody>
          <a:bodyPr wrap="none" rtlCol="0">
            <a:spAutoFit/>
          </a:bodyPr>
          <a:lstStyle/>
          <a:p>
            <a:r>
              <a:rPr lang="en-US" sz="2400" dirty="0"/>
              <a:t>For </a:t>
            </a:r>
            <a:r>
              <a:rPr lang="en-US" sz="2400" dirty="0" err="1"/>
              <a:t>Jaccard</a:t>
            </a:r>
            <a:r>
              <a:rPr lang="en-US" sz="2400" dirty="0"/>
              <a:t> similarity, </a:t>
            </a:r>
            <a:r>
              <a:rPr lang="en-US" sz="2400" dirty="0" err="1"/>
              <a:t>minhashing</a:t>
            </a:r>
            <a:r>
              <a:rPr lang="en-US" sz="2400" dirty="0"/>
              <a:t> gives us a </a:t>
            </a:r>
            <a:endParaRPr lang="en-US" sz="2400" dirty="0" smtClean="0"/>
          </a:p>
          <a:p>
            <a:r>
              <a:rPr lang="en-US" sz="2400" dirty="0" smtClean="0"/>
              <a:t>(</a:t>
            </a:r>
            <a:r>
              <a:rPr lang="en-US" sz="2400" dirty="0"/>
              <a:t>d</a:t>
            </a:r>
            <a:r>
              <a:rPr lang="en-US" sz="2400" baseline="-25000" dirty="0"/>
              <a:t>1</a:t>
            </a:r>
            <a:r>
              <a:rPr lang="en-US" sz="2400" dirty="0"/>
              <a:t>,d</a:t>
            </a:r>
            <a:r>
              <a:rPr lang="en-US" sz="2400" baseline="-25000" dirty="0"/>
              <a:t>2</a:t>
            </a:r>
            <a:r>
              <a:rPr lang="en-US" sz="2400" dirty="0"/>
              <a:t>,(1-d</a:t>
            </a:r>
            <a:r>
              <a:rPr lang="en-US" sz="2400" baseline="-25000" dirty="0"/>
              <a:t>1</a:t>
            </a:r>
            <a:r>
              <a:rPr lang="en-US" sz="2400" dirty="0"/>
              <a:t>),(1-d</a:t>
            </a:r>
            <a:r>
              <a:rPr lang="en-US" sz="2400" baseline="-25000" dirty="0"/>
              <a:t>2</a:t>
            </a:r>
            <a:r>
              <a:rPr lang="en-US" sz="2400" dirty="0"/>
              <a:t>))-sensitive family </a:t>
            </a:r>
            <a:r>
              <a:rPr lang="en-US" sz="2400" dirty="0" smtClean="0"/>
              <a:t>for any </a:t>
            </a:r>
            <a:r>
              <a:rPr lang="en-US" sz="2400" i="1" dirty="0"/>
              <a:t>d</a:t>
            </a:r>
            <a:r>
              <a:rPr lang="en-US" sz="2400" baseline="-25000" dirty="0"/>
              <a:t>1 </a:t>
            </a:r>
            <a:r>
              <a:rPr lang="en-US" sz="2400" dirty="0"/>
              <a:t>&lt; </a:t>
            </a:r>
            <a:r>
              <a:rPr lang="en-US" sz="2400" i="1" dirty="0"/>
              <a:t>d</a:t>
            </a:r>
            <a:r>
              <a:rPr lang="en-US" sz="2400" baseline="-25000" dirty="0"/>
              <a:t>2</a:t>
            </a:r>
            <a:r>
              <a:rPr lang="en-US" sz="2400" dirty="0"/>
              <a:t>.</a:t>
            </a:r>
          </a:p>
          <a:p>
            <a:endParaRPr lang="en-US" dirty="0"/>
          </a:p>
        </p:txBody>
      </p:sp>
      <p:grpSp>
        <p:nvGrpSpPr>
          <p:cNvPr id="14" name="Group 10"/>
          <p:cNvGrpSpPr>
            <a:grpSpLocks/>
          </p:cNvGrpSpPr>
          <p:nvPr/>
        </p:nvGrpSpPr>
        <p:grpSpPr bwMode="auto">
          <a:xfrm>
            <a:off x="3068637" y="1439863"/>
            <a:ext cx="2557463" cy="1981201"/>
            <a:chOff x="1508" y="907"/>
            <a:chExt cx="1611" cy="1248"/>
          </a:xfrm>
        </p:grpSpPr>
        <p:sp>
          <p:nvSpPr>
            <p:cNvPr id="15" name="Text Box 4"/>
            <p:cNvSpPr txBox="1">
              <a:spLocks noChangeArrowheads="1"/>
            </p:cNvSpPr>
            <p:nvPr/>
          </p:nvSpPr>
          <p:spPr bwMode="auto">
            <a:xfrm>
              <a:off x="1508" y="1632"/>
              <a:ext cx="1611"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If distance </a:t>
              </a:r>
              <a:r>
                <a:rPr lang="en-US" sz="2400" u="sng" dirty="0" smtClean="0"/>
                <a:t>&gt;</a:t>
              </a:r>
              <a:r>
                <a:rPr lang="en-US" sz="2400" dirty="0" smtClean="0"/>
                <a:t> 3/4</a:t>
              </a:r>
              <a:endParaRPr lang="en-US" sz="2400" dirty="0"/>
            </a:p>
            <a:p>
              <a:r>
                <a:rPr lang="en-US" sz="2400" dirty="0"/>
                <a:t>(so similarity </a:t>
              </a:r>
              <a:r>
                <a:rPr lang="en-US" sz="2400" u="sng" dirty="0" smtClean="0"/>
                <a:t>&lt;</a:t>
              </a:r>
              <a:r>
                <a:rPr lang="en-US" sz="2400" dirty="0" smtClean="0"/>
                <a:t> 1/4)</a:t>
              </a:r>
              <a:endParaRPr lang="en-US" sz="2400" dirty="0"/>
            </a:p>
          </p:txBody>
        </p:sp>
        <p:sp>
          <p:nvSpPr>
            <p:cNvPr id="16" name="Rectangle 5"/>
            <p:cNvSpPr>
              <a:spLocks noChangeArrowheads="1"/>
            </p:cNvSpPr>
            <p:nvPr/>
          </p:nvSpPr>
          <p:spPr bwMode="auto">
            <a:xfrm>
              <a:off x="2002" y="907"/>
              <a:ext cx="384"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8"/>
            <p:cNvSpPr>
              <a:spLocks noChangeShapeType="1"/>
            </p:cNvSpPr>
            <p:nvPr/>
          </p:nvSpPr>
          <p:spPr bwMode="auto">
            <a:xfrm flipH="1" flipV="1">
              <a:off x="2194" y="1248"/>
              <a:ext cx="6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 name="Group 11"/>
          <p:cNvGrpSpPr>
            <a:grpSpLocks/>
          </p:cNvGrpSpPr>
          <p:nvPr/>
        </p:nvGrpSpPr>
        <p:grpSpPr bwMode="auto">
          <a:xfrm>
            <a:off x="5661026" y="482949"/>
            <a:ext cx="3284538" cy="2951163"/>
            <a:chOff x="2928" y="907"/>
            <a:chExt cx="2069" cy="1859"/>
          </a:xfrm>
        </p:grpSpPr>
        <p:sp>
          <p:nvSpPr>
            <p:cNvPr id="19" name="Rectangle 6"/>
            <p:cNvSpPr>
              <a:spLocks noChangeArrowheads="1"/>
            </p:cNvSpPr>
            <p:nvPr/>
          </p:nvSpPr>
          <p:spPr bwMode="auto">
            <a:xfrm>
              <a:off x="2928" y="907"/>
              <a:ext cx="432"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Text Box 7"/>
            <p:cNvSpPr txBox="1">
              <a:spLocks noChangeArrowheads="1"/>
            </p:cNvSpPr>
            <p:nvPr/>
          </p:nvSpPr>
          <p:spPr bwMode="auto">
            <a:xfrm>
              <a:off x="3277" y="2010"/>
              <a:ext cx="1720"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Then probability</a:t>
              </a:r>
            </a:p>
            <a:p>
              <a:r>
                <a:rPr lang="en-US" sz="2400" dirty="0"/>
                <a:t>that </a:t>
              </a:r>
              <a:r>
                <a:rPr lang="en-US" sz="2400" dirty="0" err="1"/>
                <a:t>minhash</a:t>
              </a:r>
              <a:r>
                <a:rPr lang="en-US" sz="2400" dirty="0"/>
                <a:t> values</a:t>
              </a:r>
            </a:p>
            <a:p>
              <a:r>
                <a:rPr lang="en-US" sz="2400" dirty="0"/>
                <a:t>agree is </a:t>
              </a:r>
              <a:r>
                <a:rPr lang="en-US" sz="2400" u="sng" dirty="0" smtClean="0"/>
                <a:t>&lt;</a:t>
              </a:r>
              <a:r>
                <a:rPr lang="en-US" sz="2400" dirty="0" smtClean="0"/>
                <a:t> 1/4</a:t>
              </a:r>
              <a:endParaRPr lang="en-US" sz="2400" dirty="0"/>
            </a:p>
          </p:txBody>
        </p:sp>
        <p:sp>
          <p:nvSpPr>
            <p:cNvPr id="21" name="Line 9"/>
            <p:cNvSpPr>
              <a:spLocks noChangeShapeType="1"/>
            </p:cNvSpPr>
            <p:nvPr/>
          </p:nvSpPr>
          <p:spPr bwMode="auto">
            <a:xfrm flipH="1" flipV="1">
              <a:off x="3058" y="1749"/>
              <a:ext cx="439" cy="29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411186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83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83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2B5B2D-E7D0-486C-935C-C031C1902609}" type="slidenum">
              <a:rPr lang="en-US"/>
              <a:pPr/>
              <a:t>4</a:t>
            </a:fld>
            <a:endParaRPr lang="en-US"/>
          </a:p>
        </p:txBody>
      </p:sp>
      <p:sp>
        <p:nvSpPr>
          <p:cNvPr id="120834" name="Rectangle 2"/>
          <p:cNvSpPr>
            <a:spLocks noGrp="1" noChangeArrowheads="1"/>
          </p:cNvSpPr>
          <p:nvPr>
            <p:ph type="title"/>
          </p:nvPr>
        </p:nvSpPr>
        <p:spPr/>
        <p:txBody>
          <a:bodyPr/>
          <a:lstStyle/>
          <a:p>
            <a:r>
              <a:rPr lang="en-US"/>
              <a:t>Matching Customer Records</a:t>
            </a:r>
          </a:p>
        </p:txBody>
      </p:sp>
      <p:sp>
        <p:nvSpPr>
          <p:cNvPr id="120835" name="Rectangle 3"/>
          <p:cNvSpPr>
            <a:spLocks noGrp="1" noChangeArrowheads="1"/>
          </p:cNvSpPr>
          <p:nvPr>
            <p:ph type="body" idx="1"/>
          </p:nvPr>
        </p:nvSpPr>
        <p:spPr/>
        <p:txBody>
          <a:bodyPr/>
          <a:lstStyle/>
          <a:p>
            <a:r>
              <a:rPr lang="en-US" dirty="0"/>
              <a:t>I once took a consulting job solving the following problem:</a:t>
            </a:r>
          </a:p>
          <a:p>
            <a:pPr lvl="1"/>
            <a:r>
              <a:rPr lang="en-US" dirty="0"/>
              <a:t>Company A agreed to solicit customers for Company B, for a fee.</a:t>
            </a:r>
          </a:p>
          <a:p>
            <a:pPr lvl="1"/>
            <a:r>
              <a:rPr lang="en-US" dirty="0"/>
              <a:t>They then argued over how many customers.</a:t>
            </a:r>
          </a:p>
          <a:p>
            <a:pPr lvl="1"/>
            <a:r>
              <a:rPr lang="en-US" dirty="0"/>
              <a:t>Neither recorded exactly which customers were involved.</a:t>
            </a:r>
          </a:p>
        </p:txBody>
      </p:sp>
    </p:spTree>
    <p:extLst>
      <p:ext uri="{BB962C8B-B14F-4D97-AF65-F5344CB8AC3E}">
        <p14:creationId xmlns:p14="http://schemas.microsoft.com/office/powerpoint/2010/main" val="81963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0D4954-420E-4F2B-979D-283C460AB4CE}" type="slidenum">
              <a:rPr lang="en-US"/>
              <a:pPr/>
              <a:t>40</a:t>
            </a:fld>
            <a:endParaRPr lang="en-US"/>
          </a:p>
        </p:txBody>
      </p:sp>
      <p:sp>
        <p:nvSpPr>
          <p:cNvPr id="31746" name="Rectangle 2"/>
          <p:cNvSpPr>
            <a:spLocks noGrp="1" noChangeArrowheads="1"/>
          </p:cNvSpPr>
          <p:nvPr>
            <p:ph type="title"/>
          </p:nvPr>
        </p:nvSpPr>
        <p:spPr/>
        <p:txBody>
          <a:bodyPr/>
          <a:lstStyle/>
          <a:p>
            <a:r>
              <a:rPr lang="en-US" dirty="0"/>
              <a:t>Amplifying </a:t>
            </a:r>
            <a:r>
              <a:rPr lang="en-US" dirty="0" smtClean="0"/>
              <a:t>an LSH-Family</a:t>
            </a:r>
            <a:endParaRPr lang="en-US" dirty="0"/>
          </a:p>
        </p:txBody>
      </p:sp>
      <p:sp>
        <p:nvSpPr>
          <p:cNvPr id="31747" name="Rectangle 3"/>
          <p:cNvSpPr>
            <a:spLocks noGrp="1" noChangeArrowheads="1"/>
          </p:cNvSpPr>
          <p:nvPr>
            <p:ph type="body" idx="1"/>
          </p:nvPr>
        </p:nvSpPr>
        <p:spPr/>
        <p:txBody>
          <a:bodyPr/>
          <a:lstStyle/>
          <a:p>
            <a:r>
              <a:rPr lang="en-US" dirty="0"/>
              <a:t>The “bands” technique we learned for signature matrices carries over to this more general setting.</a:t>
            </a:r>
          </a:p>
          <a:p>
            <a:pPr lvl="1"/>
            <a:r>
              <a:rPr lang="en-US" dirty="0">
                <a:solidFill>
                  <a:srgbClr val="0070C0"/>
                </a:solidFill>
              </a:rPr>
              <a:t>Goal</a:t>
            </a:r>
            <a:r>
              <a:rPr lang="en-US" dirty="0"/>
              <a:t>: the “S-curve” effect seen there.</a:t>
            </a:r>
          </a:p>
          <a:p>
            <a:r>
              <a:rPr lang="en-US" dirty="0"/>
              <a:t>AND construction like “rows in a band.”</a:t>
            </a:r>
          </a:p>
          <a:p>
            <a:r>
              <a:rPr lang="en-US" dirty="0"/>
              <a:t>OR construction like “many bands.”</a:t>
            </a:r>
          </a:p>
        </p:txBody>
      </p:sp>
    </p:spTree>
    <p:extLst>
      <p:ext uri="{BB962C8B-B14F-4D97-AF65-F5344CB8AC3E}">
        <p14:creationId xmlns:p14="http://schemas.microsoft.com/office/powerpoint/2010/main" val="89925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5E0B7C-29AA-48FB-B1C7-6F7D1B9F9849}" type="slidenum">
              <a:rPr lang="en-US"/>
              <a:pPr/>
              <a:t>41</a:t>
            </a:fld>
            <a:endParaRPr lang="en-US"/>
          </a:p>
        </p:txBody>
      </p:sp>
      <p:sp>
        <p:nvSpPr>
          <p:cNvPr id="32770" name="Rectangle 2"/>
          <p:cNvSpPr>
            <a:spLocks noGrp="1" noChangeArrowheads="1"/>
          </p:cNvSpPr>
          <p:nvPr>
            <p:ph type="title"/>
          </p:nvPr>
        </p:nvSpPr>
        <p:spPr/>
        <p:txBody>
          <a:bodyPr/>
          <a:lstStyle/>
          <a:p>
            <a:r>
              <a:rPr lang="en-US"/>
              <a:t>AND of Hash Functions</a:t>
            </a:r>
          </a:p>
        </p:txBody>
      </p:sp>
      <p:sp>
        <p:nvSpPr>
          <p:cNvPr id="32771" name="Rectangle 3"/>
          <p:cNvSpPr>
            <a:spLocks noGrp="1" noChangeArrowheads="1"/>
          </p:cNvSpPr>
          <p:nvPr>
            <p:ph type="body" idx="1"/>
          </p:nvPr>
        </p:nvSpPr>
        <p:spPr>
          <a:xfrm>
            <a:off x="533400" y="1295400"/>
            <a:ext cx="8077200" cy="4114800"/>
          </a:xfrm>
        </p:spPr>
        <p:txBody>
          <a:bodyPr>
            <a:normAutofit/>
          </a:bodyPr>
          <a:lstStyle/>
          <a:p>
            <a:r>
              <a:rPr lang="en-US" dirty="0"/>
              <a:t>Given family </a:t>
            </a:r>
            <a:r>
              <a:rPr lang="en-US" b="1" dirty="0"/>
              <a:t>H</a:t>
            </a:r>
            <a:r>
              <a:rPr lang="en-US" dirty="0"/>
              <a:t>, construct family </a:t>
            </a:r>
            <a:r>
              <a:rPr lang="en-US" b="1" dirty="0"/>
              <a:t>H’</a:t>
            </a:r>
            <a:r>
              <a:rPr lang="en-US" dirty="0"/>
              <a:t> </a:t>
            </a:r>
            <a:r>
              <a:rPr lang="en-US" dirty="0" smtClean="0"/>
              <a:t>whose members each consist </a:t>
            </a:r>
            <a:r>
              <a:rPr lang="en-US" dirty="0"/>
              <a:t>of </a:t>
            </a:r>
            <a:r>
              <a:rPr lang="en-US" i="1" dirty="0"/>
              <a:t>r</a:t>
            </a:r>
            <a:r>
              <a:rPr lang="en-US" dirty="0"/>
              <a:t> </a:t>
            </a:r>
            <a:r>
              <a:rPr lang="en-US" dirty="0" smtClean="0"/>
              <a:t>functions </a:t>
            </a:r>
            <a:r>
              <a:rPr lang="en-US" dirty="0"/>
              <a:t>from </a:t>
            </a:r>
            <a:r>
              <a:rPr lang="en-US" b="1" dirty="0"/>
              <a:t>H</a:t>
            </a:r>
            <a:r>
              <a:rPr lang="en-US" dirty="0"/>
              <a:t>.</a:t>
            </a:r>
          </a:p>
          <a:p>
            <a:r>
              <a:rPr lang="en-US" dirty="0"/>
              <a:t>For </a:t>
            </a:r>
            <a:r>
              <a:rPr lang="en-US" i="1" dirty="0"/>
              <a:t>h</a:t>
            </a:r>
            <a:r>
              <a:rPr lang="en-US" dirty="0"/>
              <a:t> = </a:t>
            </a:r>
            <a:r>
              <a:rPr lang="en-US" dirty="0" smtClean="0"/>
              <a:t>{</a:t>
            </a:r>
            <a:r>
              <a:rPr lang="en-US" i="1" dirty="0" smtClean="0"/>
              <a:t>h</a:t>
            </a:r>
            <a:r>
              <a:rPr lang="en-US" baseline="-25000" dirty="0" smtClean="0"/>
              <a:t>1</a:t>
            </a:r>
            <a:r>
              <a:rPr lang="en-US" dirty="0"/>
              <a:t>,…,</a:t>
            </a:r>
            <a:r>
              <a:rPr lang="en-US" i="1" dirty="0" err="1" smtClean="0"/>
              <a:t>h</a:t>
            </a:r>
            <a:r>
              <a:rPr lang="en-US" i="1" baseline="-25000" dirty="0" err="1" smtClean="0"/>
              <a:t>r</a:t>
            </a:r>
            <a:r>
              <a:rPr lang="en-US" dirty="0"/>
              <a:t>}</a:t>
            </a:r>
            <a:r>
              <a:rPr lang="en-US" dirty="0" smtClean="0"/>
              <a:t> </a:t>
            </a:r>
            <a:r>
              <a:rPr lang="en-US" dirty="0"/>
              <a:t>in </a:t>
            </a:r>
            <a:r>
              <a:rPr lang="en-US" b="1" dirty="0"/>
              <a:t>H’</a:t>
            </a:r>
            <a:r>
              <a:rPr lang="en-US" dirty="0"/>
              <a:t>, h(x)=h(y) if and only if h</a:t>
            </a:r>
            <a:r>
              <a:rPr lang="en-US" baseline="-25000" dirty="0"/>
              <a:t>i</a:t>
            </a:r>
            <a:r>
              <a:rPr lang="en-US" dirty="0"/>
              <a:t>(x)=h</a:t>
            </a:r>
            <a:r>
              <a:rPr lang="en-US" baseline="-25000" dirty="0"/>
              <a:t>i</a:t>
            </a:r>
            <a:r>
              <a:rPr lang="en-US" dirty="0"/>
              <a:t>(y) for all </a:t>
            </a:r>
            <a:r>
              <a:rPr lang="en-US" i="1" dirty="0" err="1"/>
              <a:t>i</a:t>
            </a:r>
            <a:r>
              <a:rPr lang="en-US" dirty="0"/>
              <a:t>.</a:t>
            </a:r>
          </a:p>
          <a:p>
            <a:r>
              <a:rPr lang="en-US" dirty="0">
                <a:solidFill>
                  <a:schemeClr val="accent2"/>
                </a:solidFill>
              </a:rPr>
              <a:t>Theorem</a:t>
            </a:r>
            <a:r>
              <a:rPr lang="en-US" dirty="0"/>
              <a:t>: If </a:t>
            </a:r>
            <a:r>
              <a:rPr lang="en-US" b="1" dirty="0"/>
              <a:t>H</a:t>
            </a:r>
            <a:r>
              <a:rPr lang="en-US" dirty="0"/>
              <a:t> is (</a:t>
            </a:r>
            <a:r>
              <a:rPr lang="en-US" i="1" dirty="0"/>
              <a:t>d</a:t>
            </a:r>
            <a:r>
              <a:rPr lang="en-US" baseline="-25000" dirty="0"/>
              <a:t>1</a:t>
            </a:r>
            <a:r>
              <a:rPr lang="en-US" dirty="0"/>
              <a:t>,</a:t>
            </a:r>
            <a:r>
              <a:rPr lang="en-US" i="1" dirty="0"/>
              <a:t>d</a:t>
            </a:r>
            <a:r>
              <a:rPr lang="en-US" baseline="-25000" dirty="0"/>
              <a:t>2</a:t>
            </a:r>
            <a:r>
              <a:rPr lang="en-US" dirty="0"/>
              <a:t>,</a:t>
            </a:r>
            <a:r>
              <a:rPr lang="en-US" i="1" dirty="0"/>
              <a:t>p</a:t>
            </a:r>
            <a:r>
              <a:rPr lang="en-US" baseline="-25000" dirty="0"/>
              <a:t>1</a:t>
            </a:r>
            <a:r>
              <a:rPr lang="en-US" dirty="0"/>
              <a:t>,</a:t>
            </a:r>
            <a:r>
              <a:rPr lang="en-US" i="1" dirty="0"/>
              <a:t>p</a:t>
            </a:r>
            <a:r>
              <a:rPr lang="en-US" baseline="-25000" dirty="0"/>
              <a:t>2</a:t>
            </a:r>
            <a:r>
              <a:rPr lang="en-US" dirty="0"/>
              <a:t>)-sensitive, then </a:t>
            </a:r>
            <a:r>
              <a:rPr lang="en-US" b="1" dirty="0"/>
              <a:t>H’</a:t>
            </a:r>
            <a:r>
              <a:rPr lang="en-US" dirty="0"/>
              <a:t> is </a:t>
            </a:r>
            <a:r>
              <a:rPr lang="en-US" sz="3600" dirty="0"/>
              <a:t>(</a:t>
            </a:r>
            <a:r>
              <a:rPr lang="en-US" i="1" dirty="0"/>
              <a:t>d</a:t>
            </a:r>
            <a:r>
              <a:rPr lang="en-US" baseline="-25000" dirty="0"/>
              <a:t>1</a:t>
            </a:r>
            <a:r>
              <a:rPr lang="en-US" dirty="0"/>
              <a:t>,</a:t>
            </a:r>
            <a:r>
              <a:rPr lang="en-US" i="1" dirty="0"/>
              <a:t>d</a:t>
            </a:r>
            <a:r>
              <a:rPr lang="en-US" baseline="-25000" dirty="0"/>
              <a:t>2</a:t>
            </a:r>
            <a:r>
              <a:rPr lang="en-US" dirty="0"/>
              <a:t>,(</a:t>
            </a:r>
            <a:r>
              <a:rPr lang="en-US" i="1" dirty="0"/>
              <a:t>p</a:t>
            </a:r>
            <a:r>
              <a:rPr lang="en-US" baseline="-25000" dirty="0"/>
              <a:t>1</a:t>
            </a:r>
            <a:r>
              <a:rPr lang="en-US" dirty="0"/>
              <a:t>)</a:t>
            </a:r>
            <a:r>
              <a:rPr lang="en-US" baseline="30000" dirty="0"/>
              <a:t>r</a:t>
            </a:r>
            <a:r>
              <a:rPr lang="en-US" dirty="0"/>
              <a:t>,(</a:t>
            </a:r>
            <a:r>
              <a:rPr lang="en-US" i="1" dirty="0"/>
              <a:t>p</a:t>
            </a:r>
            <a:r>
              <a:rPr lang="en-US" baseline="-25000" dirty="0"/>
              <a:t>2</a:t>
            </a:r>
            <a:r>
              <a:rPr lang="en-US" dirty="0"/>
              <a:t>)</a:t>
            </a:r>
            <a:r>
              <a:rPr lang="en-US" baseline="30000" dirty="0"/>
              <a:t>r</a:t>
            </a:r>
            <a:r>
              <a:rPr lang="en-US" sz="3600" dirty="0"/>
              <a:t>)</a:t>
            </a:r>
            <a:r>
              <a:rPr lang="en-US" dirty="0"/>
              <a:t>-sensitive.</a:t>
            </a:r>
          </a:p>
          <a:p>
            <a:pPr lvl="1"/>
            <a:r>
              <a:rPr lang="en-US" dirty="0">
                <a:solidFill>
                  <a:srgbClr val="CC3300"/>
                </a:solidFill>
              </a:rPr>
              <a:t>Proof</a:t>
            </a:r>
            <a:r>
              <a:rPr lang="en-US" dirty="0"/>
              <a:t>: Use fact that </a:t>
            </a:r>
            <a:r>
              <a:rPr lang="en-US" i="1" dirty="0"/>
              <a:t>h</a:t>
            </a:r>
            <a:r>
              <a:rPr lang="en-US" i="1" baseline="-25000" dirty="0"/>
              <a:t>i </a:t>
            </a:r>
            <a:r>
              <a:rPr lang="en-US" dirty="0"/>
              <a:t>’s are independent.</a:t>
            </a:r>
          </a:p>
        </p:txBody>
      </p:sp>
      <p:grpSp>
        <p:nvGrpSpPr>
          <p:cNvPr id="6" name="Group 5"/>
          <p:cNvGrpSpPr/>
          <p:nvPr/>
        </p:nvGrpSpPr>
        <p:grpSpPr>
          <a:xfrm>
            <a:off x="4114800" y="4419600"/>
            <a:ext cx="2382216" cy="1713131"/>
            <a:chOff x="4114800" y="4419600"/>
            <a:chExt cx="2382216" cy="1713131"/>
          </a:xfrm>
        </p:grpSpPr>
        <p:sp>
          <p:nvSpPr>
            <p:cNvPr id="2" name="TextBox 1"/>
            <p:cNvSpPr txBox="1"/>
            <p:nvPr/>
          </p:nvSpPr>
          <p:spPr>
            <a:xfrm>
              <a:off x="4191000" y="5486400"/>
              <a:ext cx="2306016" cy="646331"/>
            </a:xfrm>
            <a:prstGeom prst="rect">
              <a:avLst/>
            </a:prstGeom>
            <a:noFill/>
          </p:spPr>
          <p:txBody>
            <a:bodyPr wrap="none" rtlCol="0">
              <a:spAutoFit/>
            </a:bodyPr>
            <a:lstStyle/>
            <a:p>
              <a:r>
                <a:rPr lang="en-US" dirty="0" smtClean="0"/>
                <a:t>Lowers probability for</a:t>
              </a:r>
            </a:p>
            <a:p>
              <a:r>
                <a:rPr lang="en-US" dirty="0" smtClean="0"/>
                <a:t>large distances (</a:t>
              </a:r>
              <a:r>
                <a:rPr lang="en-US" dirty="0" smtClean="0">
                  <a:solidFill>
                    <a:srgbClr val="00B050"/>
                  </a:solidFill>
                </a:rPr>
                <a:t>Good</a:t>
              </a:r>
              <a:r>
                <a:rPr lang="en-US" dirty="0" smtClean="0"/>
                <a:t>)</a:t>
              </a:r>
              <a:endParaRPr lang="en-US" dirty="0"/>
            </a:p>
          </p:txBody>
        </p:sp>
        <p:cxnSp>
          <p:nvCxnSpPr>
            <p:cNvPr id="5" name="Straight Arrow Connector 4"/>
            <p:cNvCxnSpPr/>
            <p:nvPr/>
          </p:nvCxnSpPr>
          <p:spPr>
            <a:xfrm flipH="1" flipV="1">
              <a:off x="4114800" y="4419600"/>
              <a:ext cx="1229208" cy="10668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0" name="Group 9"/>
          <p:cNvGrpSpPr/>
          <p:nvPr/>
        </p:nvGrpSpPr>
        <p:grpSpPr>
          <a:xfrm>
            <a:off x="533400" y="4419600"/>
            <a:ext cx="2507418" cy="1713130"/>
            <a:chOff x="533400" y="4419600"/>
            <a:chExt cx="2507418" cy="1713130"/>
          </a:xfrm>
        </p:grpSpPr>
        <p:sp>
          <p:nvSpPr>
            <p:cNvPr id="7" name="TextBox 6"/>
            <p:cNvSpPr txBox="1"/>
            <p:nvPr/>
          </p:nvSpPr>
          <p:spPr>
            <a:xfrm>
              <a:off x="533400" y="5486399"/>
              <a:ext cx="2507418" cy="646331"/>
            </a:xfrm>
            <a:prstGeom prst="rect">
              <a:avLst/>
            </a:prstGeom>
            <a:noFill/>
          </p:spPr>
          <p:txBody>
            <a:bodyPr wrap="none" rtlCol="0">
              <a:spAutoFit/>
            </a:bodyPr>
            <a:lstStyle/>
            <a:p>
              <a:r>
                <a:rPr lang="en-US" dirty="0" smtClean="0"/>
                <a:t>Also lowers probability</a:t>
              </a:r>
            </a:p>
            <a:p>
              <a:r>
                <a:rPr lang="en-US" dirty="0" smtClean="0"/>
                <a:t>for small distances (</a:t>
              </a:r>
              <a:r>
                <a:rPr lang="en-US" dirty="0" smtClean="0">
                  <a:solidFill>
                    <a:srgbClr val="00B050"/>
                  </a:solidFill>
                </a:rPr>
                <a:t>Bad</a:t>
              </a:r>
              <a:r>
                <a:rPr lang="en-US" dirty="0" smtClean="0"/>
                <a:t>)</a:t>
              </a:r>
              <a:endParaRPr lang="en-US" dirty="0"/>
            </a:p>
          </p:txBody>
        </p:sp>
        <p:cxnSp>
          <p:nvCxnSpPr>
            <p:cNvPr id="9" name="Straight Arrow Connector 8"/>
            <p:cNvCxnSpPr>
              <a:stCxn id="7" idx="0"/>
            </p:cNvCxnSpPr>
            <p:nvPr/>
          </p:nvCxnSpPr>
          <p:spPr>
            <a:xfrm flipV="1">
              <a:off x="1787109" y="4419600"/>
              <a:ext cx="1253709" cy="1066799"/>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28928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83760D-157A-4116-9EF3-E552B34A62C5}" type="slidenum">
              <a:rPr lang="en-US"/>
              <a:pPr/>
              <a:t>42</a:t>
            </a:fld>
            <a:endParaRPr lang="en-US"/>
          </a:p>
        </p:txBody>
      </p:sp>
      <p:sp>
        <p:nvSpPr>
          <p:cNvPr id="33794" name="Rectangle 2"/>
          <p:cNvSpPr>
            <a:spLocks noGrp="1" noChangeArrowheads="1"/>
          </p:cNvSpPr>
          <p:nvPr>
            <p:ph type="title"/>
          </p:nvPr>
        </p:nvSpPr>
        <p:spPr/>
        <p:txBody>
          <a:bodyPr/>
          <a:lstStyle/>
          <a:p>
            <a:r>
              <a:rPr lang="en-US"/>
              <a:t>OR of Hash Functions</a:t>
            </a:r>
          </a:p>
        </p:txBody>
      </p:sp>
      <p:sp>
        <p:nvSpPr>
          <p:cNvPr id="33795" name="Rectangle 3"/>
          <p:cNvSpPr>
            <a:spLocks noGrp="1" noChangeArrowheads="1"/>
          </p:cNvSpPr>
          <p:nvPr>
            <p:ph type="body" idx="1"/>
          </p:nvPr>
        </p:nvSpPr>
        <p:spPr>
          <a:xfrm>
            <a:off x="533400" y="1295400"/>
            <a:ext cx="8077200" cy="4114800"/>
          </a:xfrm>
        </p:spPr>
        <p:txBody>
          <a:bodyPr/>
          <a:lstStyle/>
          <a:p>
            <a:r>
              <a:rPr lang="en-US" dirty="0"/>
              <a:t>Given family </a:t>
            </a:r>
            <a:r>
              <a:rPr lang="en-US" b="1" dirty="0"/>
              <a:t>H</a:t>
            </a:r>
            <a:r>
              <a:rPr lang="en-US" dirty="0"/>
              <a:t>, construct family </a:t>
            </a:r>
            <a:r>
              <a:rPr lang="en-US" b="1" dirty="0"/>
              <a:t>H’</a:t>
            </a:r>
            <a:r>
              <a:rPr lang="en-US" dirty="0"/>
              <a:t> </a:t>
            </a:r>
            <a:r>
              <a:rPr lang="en-US" dirty="0" smtClean="0"/>
              <a:t>whose members each consist </a:t>
            </a:r>
            <a:r>
              <a:rPr lang="en-US" dirty="0"/>
              <a:t>of </a:t>
            </a:r>
            <a:r>
              <a:rPr lang="en-US" i="1" dirty="0"/>
              <a:t>b </a:t>
            </a:r>
            <a:r>
              <a:rPr lang="en-US" dirty="0" smtClean="0"/>
              <a:t>functions </a:t>
            </a:r>
            <a:r>
              <a:rPr lang="en-US" dirty="0"/>
              <a:t>from </a:t>
            </a:r>
            <a:r>
              <a:rPr lang="en-US" b="1" dirty="0"/>
              <a:t>H</a:t>
            </a:r>
            <a:r>
              <a:rPr lang="en-US" dirty="0"/>
              <a:t>.</a:t>
            </a:r>
          </a:p>
          <a:p>
            <a:r>
              <a:rPr lang="en-US" dirty="0"/>
              <a:t>For </a:t>
            </a:r>
            <a:r>
              <a:rPr lang="en-US" i="1" dirty="0"/>
              <a:t>h</a:t>
            </a:r>
            <a:r>
              <a:rPr lang="en-US" dirty="0"/>
              <a:t> = </a:t>
            </a:r>
            <a:r>
              <a:rPr lang="en-US" dirty="0" smtClean="0"/>
              <a:t>{</a:t>
            </a:r>
            <a:r>
              <a:rPr lang="en-US" i="1" dirty="0" smtClean="0"/>
              <a:t>h</a:t>
            </a:r>
            <a:r>
              <a:rPr lang="en-US" baseline="-25000" dirty="0" smtClean="0"/>
              <a:t>1</a:t>
            </a:r>
            <a:r>
              <a:rPr lang="en-US" dirty="0"/>
              <a:t>,…,</a:t>
            </a:r>
            <a:r>
              <a:rPr lang="en-US" i="1" dirty="0" err="1" smtClean="0"/>
              <a:t>h</a:t>
            </a:r>
            <a:r>
              <a:rPr lang="en-US" i="1" baseline="-25000" dirty="0" err="1" smtClean="0"/>
              <a:t>b</a:t>
            </a:r>
            <a:r>
              <a:rPr lang="en-US" dirty="0" smtClean="0"/>
              <a:t>} </a:t>
            </a:r>
            <a:r>
              <a:rPr lang="en-US" dirty="0"/>
              <a:t>in </a:t>
            </a:r>
            <a:r>
              <a:rPr lang="en-US" b="1" dirty="0"/>
              <a:t>H’</a:t>
            </a:r>
            <a:r>
              <a:rPr lang="en-US" dirty="0"/>
              <a:t>, h(x)=h(y) if and only if h</a:t>
            </a:r>
            <a:r>
              <a:rPr lang="en-US" baseline="-25000" dirty="0"/>
              <a:t>i</a:t>
            </a:r>
            <a:r>
              <a:rPr lang="en-US" dirty="0"/>
              <a:t>(x)=h</a:t>
            </a:r>
            <a:r>
              <a:rPr lang="en-US" baseline="-25000" dirty="0"/>
              <a:t>i</a:t>
            </a:r>
            <a:r>
              <a:rPr lang="en-US" dirty="0"/>
              <a:t>(y) for </a:t>
            </a:r>
            <a:r>
              <a:rPr lang="en-US" dirty="0">
                <a:solidFill>
                  <a:srgbClr val="33CC33"/>
                </a:solidFill>
              </a:rPr>
              <a:t>some</a:t>
            </a:r>
            <a:r>
              <a:rPr lang="en-US" dirty="0"/>
              <a:t> </a:t>
            </a:r>
            <a:r>
              <a:rPr lang="en-US" i="1" dirty="0" err="1"/>
              <a:t>i</a:t>
            </a:r>
            <a:r>
              <a:rPr lang="en-US" dirty="0"/>
              <a:t>.</a:t>
            </a:r>
          </a:p>
          <a:p>
            <a:r>
              <a:rPr lang="en-US" dirty="0">
                <a:solidFill>
                  <a:schemeClr val="accent2"/>
                </a:solidFill>
              </a:rPr>
              <a:t>Theorem</a:t>
            </a:r>
            <a:r>
              <a:rPr lang="en-US" dirty="0"/>
              <a:t>: If </a:t>
            </a:r>
            <a:r>
              <a:rPr lang="en-US" b="1" dirty="0"/>
              <a:t>H</a:t>
            </a:r>
            <a:r>
              <a:rPr lang="en-US" dirty="0"/>
              <a:t> is (</a:t>
            </a:r>
            <a:r>
              <a:rPr lang="en-US" i="1" dirty="0"/>
              <a:t>d</a:t>
            </a:r>
            <a:r>
              <a:rPr lang="en-US" baseline="-25000" dirty="0"/>
              <a:t>1</a:t>
            </a:r>
            <a:r>
              <a:rPr lang="en-US" dirty="0"/>
              <a:t>,</a:t>
            </a:r>
            <a:r>
              <a:rPr lang="en-US" i="1" dirty="0"/>
              <a:t>d</a:t>
            </a:r>
            <a:r>
              <a:rPr lang="en-US" baseline="-25000" dirty="0"/>
              <a:t>2</a:t>
            </a:r>
            <a:r>
              <a:rPr lang="en-US" dirty="0"/>
              <a:t>,</a:t>
            </a:r>
            <a:r>
              <a:rPr lang="en-US" i="1" dirty="0"/>
              <a:t>p</a:t>
            </a:r>
            <a:r>
              <a:rPr lang="en-US" baseline="-25000" dirty="0"/>
              <a:t>1</a:t>
            </a:r>
            <a:r>
              <a:rPr lang="en-US" dirty="0"/>
              <a:t>,</a:t>
            </a:r>
            <a:r>
              <a:rPr lang="en-US" i="1" dirty="0"/>
              <a:t>p</a:t>
            </a:r>
            <a:r>
              <a:rPr lang="en-US" baseline="-25000" dirty="0"/>
              <a:t>2</a:t>
            </a:r>
            <a:r>
              <a:rPr lang="en-US" dirty="0"/>
              <a:t>)-sensitive, then </a:t>
            </a:r>
            <a:r>
              <a:rPr lang="en-US" b="1" dirty="0"/>
              <a:t>H’</a:t>
            </a:r>
            <a:r>
              <a:rPr lang="en-US" dirty="0"/>
              <a:t> is </a:t>
            </a:r>
            <a:r>
              <a:rPr lang="en-US" sz="3600" dirty="0"/>
              <a:t>(</a:t>
            </a:r>
            <a:r>
              <a:rPr lang="en-US" i="1" dirty="0"/>
              <a:t>d</a:t>
            </a:r>
            <a:r>
              <a:rPr lang="en-US" baseline="-25000" dirty="0"/>
              <a:t>1</a:t>
            </a:r>
            <a:r>
              <a:rPr lang="en-US" dirty="0"/>
              <a:t>,</a:t>
            </a:r>
            <a:r>
              <a:rPr lang="en-US" i="1" dirty="0"/>
              <a:t>d</a:t>
            </a:r>
            <a:r>
              <a:rPr lang="en-US" baseline="-25000" dirty="0"/>
              <a:t>2</a:t>
            </a:r>
            <a:r>
              <a:rPr lang="en-US" dirty="0"/>
              <a:t>,1-(1-</a:t>
            </a:r>
            <a:r>
              <a:rPr lang="en-US" i="1" dirty="0"/>
              <a:t>p</a:t>
            </a:r>
            <a:r>
              <a:rPr lang="en-US" baseline="-25000" dirty="0"/>
              <a:t>1</a:t>
            </a:r>
            <a:r>
              <a:rPr lang="en-US" dirty="0"/>
              <a:t>)</a:t>
            </a:r>
            <a:r>
              <a:rPr lang="en-US" baseline="30000" dirty="0"/>
              <a:t>b</a:t>
            </a:r>
            <a:r>
              <a:rPr lang="en-US" dirty="0"/>
              <a:t>,1-(1-</a:t>
            </a:r>
            <a:r>
              <a:rPr lang="en-US" i="1" dirty="0"/>
              <a:t>p</a:t>
            </a:r>
            <a:r>
              <a:rPr lang="en-US" baseline="-25000" dirty="0"/>
              <a:t>2</a:t>
            </a:r>
            <a:r>
              <a:rPr lang="en-US" dirty="0"/>
              <a:t>)</a:t>
            </a:r>
            <a:r>
              <a:rPr lang="en-US" baseline="30000" dirty="0"/>
              <a:t>b</a:t>
            </a:r>
            <a:r>
              <a:rPr lang="en-US" sz="3600" dirty="0"/>
              <a:t>)</a:t>
            </a:r>
            <a:r>
              <a:rPr lang="en-US" dirty="0"/>
              <a:t>-sensitive.</a:t>
            </a:r>
          </a:p>
        </p:txBody>
      </p:sp>
      <p:grpSp>
        <p:nvGrpSpPr>
          <p:cNvPr id="5" name="Group 4"/>
          <p:cNvGrpSpPr/>
          <p:nvPr/>
        </p:nvGrpSpPr>
        <p:grpSpPr>
          <a:xfrm>
            <a:off x="1071674" y="4343398"/>
            <a:ext cx="2328458" cy="1424697"/>
            <a:chOff x="4191000" y="4770180"/>
            <a:chExt cx="2188454" cy="1310947"/>
          </a:xfrm>
        </p:grpSpPr>
        <p:sp>
          <p:nvSpPr>
            <p:cNvPr id="6" name="TextBox 5"/>
            <p:cNvSpPr txBox="1"/>
            <p:nvPr/>
          </p:nvSpPr>
          <p:spPr>
            <a:xfrm>
              <a:off x="4191000" y="5486400"/>
              <a:ext cx="2188454" cy="594727"/>
            </a:xfrm>
            <a:prstGeom prst="rect">
              <a:avLst/>
            </a:prstGeom>
            <a:noFill/>
          </p:spPr>
          <p:txBody>
            <a:bodyPr wrap="none" rtlCol="0">
              <a:spAutoFit/>
            </a:bodyPr>
            <a:lstStyle/>
            <a:p>
              <a:r>
                <a:rPr lang="en-US" dirty="0" smtClean="0"/>
                <a:t>Raises probability for</a:t>
              </a:r>
            </a:p>
            <a:p>
              <a:r>
                <a:rPr lang="en-US" dirty="0" smtClean="0"/>
                <a:t>small distances (</a:t>
              </a:r>
              <a:r>
                <a:rPr lang="en-US" dirty="0" smtClean="0">
                  <a:solidFill>
                    <a:srgbClr val="00B050"/>
                  </a:solidFill>
                </a:rPr>
                <a:t>Good</a:t>
              </a:r>
              <a:r>
                <a:rPr lang="en-US" dirty="0" smtClean="0"/>
                <a:t>)</a:t>
              </a:r>
              <a:endParaRPr lang="en-US" dirty="0"/>
            </a:p>
          </p:txBody>
        </p:sp>
        <p:cxnSp>
          <p:nvCxnSpPr>
            <p:cNvPr id="7" name="Straight Arrow Connector 6"/>
            <p:cNvCxnSpPr/>
            <p:nvPr/>
          </p:nvCxnSpPr>
          <p:spPr>
            <a:xfrm flipV="1">
              <a:off x="5344009" y="4770180"/>
              <a:ext cx="990958" cy="71622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9" name="Group 8"/>
          <p:cNvGrpSpPr/>
          <p:nvPr/>
        </p:nvGrpSpPr>
        <p:grpSpPr>
          <a:xfrm>
            <a:off x="4191000" y="4343398"/>
            <a:ext cx="2188420" cy="1424697"/>
            <a:chOff x="4191000" y="4708034"/>
            <a:chExt cx="2188420" cy="1424697"/>
          </a:xfrm>
        </p:grpSpPr>
        <p:sp>
          <p:nvSpPr>
            <p:cNvPr id="10" name="TextBox 9"/>
            <p:cNvSpPr txBox="1"/>
            <p:nvPr/>
          </p:nvSpPr>
          <p:spPr>
            <a:xfrm>
              <a:off x="4191000" y="5486400"/>
              <a:ext cx="2188420" cy="646331"/>
            </a:xfrm>
            <a:prstGeom prst="rect">
              <a:avLst/>
            </a:prstGeom>
            <a:noFill/>
          </p:spPr>
          <p:txBody>
            <a:bodyPr wrap="none" rtlCol="0">
              <a:spAutoFit/>
            </a:bodyPr>
            <a:lstStyle/>
            <a:p>
              <a:r>
                <a:rPr lang="en-US" dirty="0" smtClean="0"/>
                <a:t>Raises probability for</a:t>
              </a:r>
            </a:p>
            <a:p>
              <a:r>
                <a:rPr lang="en-US" dirty="0" smtClean="0"/>
                <a:t>large distances (</a:t>
              </a:r>
              <a:r>
                <a:rPr lang="en-US" dirty="0" smtClean="0">
                  <a:solidFill>
                    <a:srgbClr val="00B050"/>
                  </a:solidFill>
                </a:rPr>
                <a:t>Bad</a:t>
              </a:r>
              <a:r>
                <a:rPr lang="en-US" dirty="0" smtClean="0"/>
                <a:t>)</a:t>
              </a:r>
              <a:endParaRPr lang="en-US" dirty="0"/>
            </a:p>
          </p:txBody>
        </p:sp>
        <p:cxnSp>
          <p:nvCxnSpPr>
            <p:cNvPr id="11" name="Straight Arrow Connector 10"/>
            <p:cNvCxnSpPr/>
            <p:nvPr/>
          </p:nvCxnSpPr>
          <p:spPr>
            <a:xfrm flipH="1" flipV="1">
              <a:off x="4953000" y="4708034"/>
              <a:ext cx="391008" cy="77836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91180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6FA82D-32B4-42F5-803E-A283755D546D}" type="slidenum">
              <a:rPr lang="en-US"/>
              <a:pPr/>
              <a:t>43</a:t>
            </a:fld>
            <a:endParaRPr lang="en-US"/>
          </a:p>
        </p:txBody>
      </p:sp>
      <p:sp>
        <p:nvSpPr>
          <p:cNvPr id="34818" name="Rectangle 2"/>
          <p:cNvSpPr>
            <a:spLocks noGrp="1" noChangeArrowheads="1"/>
          </p:cNvSpPr>
          <p:nvPr>
            <p:ph type="title"/>
          </p:nvPr>
        </p:nvSpPr>
        <p:spPr>
          <a:xfrm>
            <a:off x="152400" y="17745"/>
            <a:ext cx="9144000" cy="1143000"/>
          </a:xfrm>
        </p:spPr>
        <p:txBody>
          <a:bodyPr/>
          <a:lstStyle/>
          <a:p>
            <a:r>
              <a:rPr lang="en-US" sz="4200" dirty="0" smtClean="0"/>
              <a:t>Combine AND </a:t>
            </a:r>
            <a:r>
              <a:rPr lang="en-US" sz="4200" dirty="0"/>
              <a:t>and OR Constructions</a:t>
            </a:r>
          </a:p>
        </p:txBody>
      </p:sp>
      <p:sp>
        <p:nvSpPr>
          <p:cNvPr id="34819" name="Rectangle 3"/>
          <p:cNvSpPr>
            <a:spLocks noGrp="1" noChangeArrowheads="1"/>
          </p:cNvSpPr>
          <p:nvPr>
            <p:ph type="body" idx="1"/>
          </p:nvPr>
        </p:nvSpPr>
        <p:spPr>
          <a:xfrm>
            <a:off x="304800" y="1295400"/>
            <a:ext cx="8686800" cy="5257801"/>
          </a:xfrm>
        </p:spPr>
        <p:txBody>
          <a:bodyPr/>
          <a:lstStyle/>
          <a:p>
            <a:r>
              <a:rPr lang="en-US" dirty="0" smtClean="0"/>
              <a:t>By choosing </a:t>
            </a:r>
            <a:r>
              <a:rPr lang="en-US" i="1" dirty="0" smtClean="0"/>
              <a:t>b</a:t>
            </a:r>
            <a:r>
              <a:rPr lang="en-US" dirty="0" smtClean="0"/>
              <a:t> and </a:t>
            </a:r>
            <a:r>
              <a:rPr lang="en-US" i="1" dirty="0" smtClean="0"/>
              <a:t>r</a:t>
            </a:r>
            <a:r>
              <a:rPr lang="en-US" dirty="0" smtClean="0"/>
              <a:t> </a:t>
            </a:r>
            <a:r>
              <a:rPr lang="en-US" dirty="0"/>
              <a:t>correctly, we can make the lower probability approach 0 while the higher </a:t>
            </a:r>
            <a:r>
              <a:rPr lang="en-US" dirty="0" smtClean="0"/>
              <a:t>approaches 1.</a:t>
            </a:r>
          </a:p>
          <a:p>
            <a:r>
              <a:rPr lang="en-US" dirty="0"/>
              <a:t>As for the signature matrix, we can use the AND construction followed by the OR construction.</a:t>
            </a:r>
          </a:p>
          <a:p>
            <a:pPr lvl="1"/>
            <a:r>
              <a:rPr lang="en-US" dirty="0"/>
              <a:t>Or vice-versa.</a:t>
            </a:r>
          </a:p>
          <a:p>
            <a:pPr lvl="1"/>
            <a:r>
              <a:rPr lang="en-US" dirty="0"/>
              <a:t>Or any sequence of AND’s and OR’s alternating</a:t>
            </a:r>
            <a:r>
              <a:rPr lang="en-US" dirty="0" smtClean="0"/>
              <a:t>.</a:t>
            </a:r>
            <a:endParaRPr lang="en-US" dirty="0"/>
          </a:p>
        </p:txBody>
      </p:sp>
    </p:spTree>
    <p:extLst>
      <p:ext uri="{BB962C8B-B14F-4D97-AF65-F5344CB8AC3E}">
        <p14:creationId xmlns:p14="http://schemas.microsoft.com/office/powerpoint/2010/main" val="27637048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7050EC-04FC-4BEC-8D09-E83C5AE17AE8}" type="slidenum">
              <a:rPr lang="en-US"/>
              <a:pPr/>
              <a:t>44</a:t>
            </a:fld>
            <a:endParaRPr lang="en-US"/>
          </a:p>
        </p:txBody>
      </p:sp>
      <p:sp>
        <p:nvSpPr>
          <p:cNvPr id="36866" name="Rectangle 2"/>
          <p:cNvSpPr>
            <a:spLocks noGrp="1" noChangeArrowheads="1"/>
          </p:cNvSpPr>
          <p:nvPr>
            <p:ph type="title"/>
          </p:nvPr>
        </p:nvSpPr>
        <p:spPr/>
        <p:txBody>
          <a:bodyPr/>
          <a:lstStyle/>
          <a:p>
            <a:r>
              <a:rPr lang="en-US"/>
              <a:t>AND-OR Composition</a:t>
            </a:r>
          </a:p>
        </p:txBody>
      </p:sp>
      <p:sp>
        <p:nvSpPr>
          <p:cNvPr id="36867" name="Rectangle 3"/>
          <p:cNvSpPr>
            <a:spLocks noGrp="1" noChangeArrowheads="1"/>
          </p:cNvSpPr>
          <p:nvPr>
            <p:ph type="body" idx="1"/>
          </p:nvPr>
        </p:nvSpPr>
        <p:spPr/>
        <p:txBody>
          <a:bodyPr/>
          <a:lstStyle/>
          <a:p>
            <a:r>
              <a:rPr lang="en-US" dirty="0"/>
              <a:t>Each of the two probabilities </a:t>
            </a:r>
            <a:r>
              <a:rPr lang="en-US" i="1" dirty="0" smtClean="0"/>
              <a:t>p</a:t>
            </a:r>
            <a:r>
              <a:rPr lang="en-US" dirty="0" smtClean="0"/>
              <a:t> </a:t>
            </a:r>
            <a:r>
              <a:rPr lang="en-US" dirty="0"/>
              <a:t>is transformed into 1-(1-p</a:t>
            </a:r>
            <a:r>
              <a:rPr lang="en-US" baseline="30000" dirty="0"/>
              <a:t>r</a:t>
            </a:r>
            <a:r>
              <a:rPr lang="en-US" dirty="0"/>
              <a:t>)</a:t>
            </a:r>
            <a:r>
              <a:rPr lang="en-US" baseline="30000" dirty="0"/>
              <a:t>b</a:t>
            </a:r>
            <a:r>
              <a:rPr lang="en-US" dirty="0"/>
              <a:t>.</a:t>
            </a:r>
          </a:p>
          <a:p>
            <a:pPr lvl="1"/>
            <a:r>
              <a:rPr lang="en-US" dirty="0"/>
              <a:t>The “S-curve” studied before.</a:t>
            </a:r>
          </a:p>
          <a:p>
            <a:r>
              <a:rPr lang="en-US" dirty="0">
                <a:solidFill>
                  <a:srgbClr val="33CC33"/>
                </a:solidFill>
              </a:rPr>
              <a:t>Example</a:t>
            </a:r>
            <a:r>
              <a:rPr lang="en-US" dirty="0"/>
              <a:t>: Take </a:t>
            </a:r>
            <a:r>
              <a:rPr lang="en-US" b="1" dirty="0"/>
              <a:t>H</a:t>
            </a:r>
            <a:r>
              <a:rPr lang="en-US" dirty="0"/>
              <a:t> and construct </a:t>
            </a:r>
            <a:r>
              <a:rPr lang="en-US" b="1" dirty="0"/>
              <a:t>H’</a:t>
            </a:r>
            <a:r>
              <a:rPr lang="en-US" dirty="0"/>
              <a:t> by the AND construction with </a:t>
            </a:r>
            <a:r>
              <a:rPr lang="en-US" i="1" dirty="0"/>
              <a:t>r</a:t>
            </a:r>
            <a:r>
              <a:rPr lang="en-US" dirty="0"/>
              <a:t> = 4.  Then, from </a:t>
            </a:r>
            <a:r>
              <a:rPr lang="en-US" b="1" dirty="0"/>
              <a:t>H’</a:t>
            </a:r>
            <a:r>
              <a:rPr lang="en-US" dirty="0"/>
              <a:t>, construct </a:t>
            </a:r>
            <a:r>
              <a:rPr lang="en-US" b="1" dirty="0"/>
              <a:t>H’’</a:t>
            </a:r>
            <a:r>
              <a:rPr lang="en-US" dirty="0"/>
              <a:t> by the OR construction with </a:t>
            </a:r>
            <a:r>
              <a:rPr lang="en-US" i="1" dirty="0"/>
              <a:t>b</a:t>
            </a:r>
            <a:r>
              <a:rPr lang="en-US" dirty="0"/>
              <a:t> = 4.</a:t>
            </a:r>
          </a:p>
        </p:txBody>
      </p:sp>
    </p:spTree>
    <p:extLst>
      <p:ext uri="{BB962C8B-B14F-4D97-AF65-F5344CB8AC3E}">
        <p14:creationId xmlns:p14="http://schemas.microsoft.com/office/powerpoint/2010/main" val="359925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p>
            <a:fld id="{5BD24DB4-F04A-419A-A21E-E0575B57A9FB}" type="slidenum">
              <a:rPr lang="en-US"/>
              <a:pPr/>
              <a:t>45</a:t>
            </a:fld>
            <a:endParaRPr lang="en-US"/>
          </a:p>
        </p:txBody>
      </p:sp>
      <p:sp>
        <p:nvSpPr>
          <p:cNvPr id="37890" name="Rectangle 2"/>
          <p:cNvSpPr>
            <a:spLocks noGrp="1" noChangeArrowheads="1"/>
          </p:cNvSpPr>
          <p:nvPr>
            <p:ph type="title"/>
          </p:nvPr>
        </p:nvSpPr>
        <p:spPr>
          <a:xfrm>
            <a:off x="609600" y="28184"/>
            <a:ext cx="7772400" cy="1143000"/>
          </a:xfrm>
        </p:spPr>
        <p:txBody>
          <a:bodyPr/>
          <a:lstStyle/>
          <a:p>
            <a:r>
              <a:rPr lang="en-US" dirty="0"/>
              <a:t>Table for Function 1-(1-p</a:t>
            </a:r>
            <a:r>
              <a:rPr lang="en-US" baseline="30000" dirty="0"/>
              <a:t>4</a:t>
            </a:r>
            <a:r>
              <a:rPr lang="en-US" dirty="0"/>
              <a:t>)</a:t>
            </a:r>
            <a:r>
              <a:rPr lang="en-US" baseline="30000" dirty="0"/>
              <a:t>4</a:t>
            </a:r>
          </a:p>
        </p:txBody>
      </p:sp>
      <p:graphicFrame>
        <p:nvGraphicFramePr>
          <p:cNvPr id="37926" name="Group 38"/>
          <p:cNvGraphicFramePr>
            <a:graphicFrameLocks noGrp="1"/>
          </p:cNvGraphicFramePr>
          <p:nvPr/>
        </p:nvGraphicFramePr>
        <p:xfrm>
          <a:off x="762000" y="1676400"/>
          <a:ext cx="3048000" cy="4663440"/>
        </p:xfrm>
        <a:graphic>
          <a:graphicData uri="http://schemas.openxmlformats.org/drawingml/2006/table">
            <a:tbl>
              <a:tblPr/>
              <a:tblGrid>
                <a:gridCol w="941388"/>
                <a:gridCol w="2106612"/>
              </a:tblGrid>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1-(1-p</a:t>
                      </a:r>
                      <a:r>
                        <a:rPr kumimoji="0" lang="en-US" sz="2800" b="1" i="0" u="none" strike="noStrike" cap="none" normalizeH="0" baseline="30000" smtClean="0">
                          <a:ln>
                            <a:noFill/>
                          </a:ln>
                          <a:solidFill>
                            <a:schemeClr val="tx1"/>
                          </a:solidFill>
                          <a:effectLst/>
                          <a:latin typeface="Tahoma" pitchFamily="34" charset="0"/>
                        </a:rPr>
                        <a:t>4</a:t>
                      </a:r>
                      <a:r>
                        <a:rPr kumimoji="0" lang="en-US" sz="2800" b="1" i="0" u="none" strike="noStrike" cap="none" normalizeH="0" baseline="0" smtClean="0">
                          <a:ln>
                            <a:noFill/>
                          </a:ln>
                          <a:solidFill>
                            <a:schemeClr val="tx1"/>
                          </a:solidFill>
                          <a:effectLst/>
                          <a:latin typeface="Tahoma" pitchFamily="34" charset="0"/>
                        </a:rPr>
                        <a:t>)</a:t>
                      </a:r>
                      <a:r>
                        <a:rPr kumimoji="0" lang="en-US" sz="2800" b="1" i="0" u="none" strike="noStrike" cap="none" normalizeH="0" baseline="3000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.0064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.0320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.0985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.2275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.6666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.8785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.9860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27" name="Text Box 39"/>
          <p:cNvSpPr txBox="1">
            <a:spLocks noChangeArrowheads="1"/>
          </p:cNvSpPr>
          <p:nvPr/>
        </p:nvSpPr>
        <p:spPr bwMode="auto">
          <a:xfrm>
            <a:off x="4495800" y="2209800"/>
            <a:ext cx="433705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solidFill>
                  <a:srgbClr val="33CC33"/>
                </a:solidFill>
              </a:rPr>
              <a:t>Example</a:t>
            </a:r>
            <a:r>
              <a:rPr lang="en-US" sz="3200" dirty="0"/>
              <a:t>: Transforms a</a:t>
            </a:r>
          </a:p>
          <a:p>
            <a:r>
              <a:rPr lang="en-US" sz="3200" dirty="0"/>
              <a:t>(.2,.8,.8,.2)-sensitive</a:t>
            </a:r>
          </a:p>
          <a:p>
            <a:r>
              <a:rPr lang="en-US" sz="3200" dirty="0"/>
              <a:t>family into a</a:t>
            </a:r>
          </a:p>
          <a:p>
            <a:r>
              <a:rPr lang="en-US" sz="3200" dirty="0"/>
              <a:t>(.2,.8,.8785,.0064)-</a:t>
            </a:r>
          </a:p>
          <a:p>
            <a:r>
              <a:rPr lang="en-US" sz="3200" dirty="0"/>
              <a:t>sensitive family.</a:t>
            </a:r>
          </a:p>
        </p:txBody>
      </p:sp>
    </p:spTree>
    <p:extLst>
      <p:ext uri="{BB962C8B-B14F-4D97-AF65-F5344CB8AC3E}">
        <p14:creationId xmlns:p14="http://schemas.microsoft.com/office/powerpoint/2010/main" val="108158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2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1D18812-B67F-42F1-9303-027C4C11F410}" type="slidenum">
              <a:rPr lang="en-US"/>
              <a:pPr/>
              <a:t>46</a:t>
            </a:fld>
            <a:endParaRPr lang="en-US"/>
          </a:p>
        </p:txBody>
      </p:sp>
      <p:sp>
        <p:nvSpPr>
          <p:cNvPr id="38914" name="Rectangle 2"/>
          <p:cNvSpPr>
            <a:spLocks noGrp="1" noChangeArrowheads="1"/>
          </p:cNvSpPr>
          <p:nvPr>
            <p:ph type="title"/>
          </p:nvPr>
        </p:nvSpPr>
        <p:spPr/>
        <p:txBody>
          <a:bodyPr/>
          <a:lstStyle/>
          <a:p>
            <a:r>
              <a:rPr lang="en-US"/>
              <a:t>OR-AND Composition</a:t>
            </a:r>
          </a:p>
        </p:txBody>
      </p:sp>
      <p:sp>
        <p:nvSpPr>
          <p:cNvPr id="38915" name="Rectangle 3"/>
          <p:cNvSpPr>
            <a:spLocks noGrp="1" noChangeArrowheads="1"/>
          </p:cNvSpPr>
          <p:nvPr>
            <p:ph type="body" idx="1"/>
          </p:nvPr>
        </p:nvSpPr>
        <p:spPr/>
        <p:txBody>
          <a:bodyPr/>
          <a:lstStyle/>
          <a:p>
            <a:r>
              <a:rPr lang="en-US" dirty="0"/>
              <a:t>Each of the two probabilities </a:t>
            </a:r>
            <a:r>
              <a:rPr lang="en-US" i="1" dirty="0"/>
              <a:t>p</a:t>
            </a:r>
            <a:r>
              <a:rPr lang="en-US" dirty="0"/>
              <a:t> </a:t>
            </a:r>
            <a:r>
              <a:rPr lang="en-US" dirty="0" smtClean="0"/>
              <a:t>is </a:t>
            </a:r>
            <a:r>
              <a:rPr lang="en-US" dirty="0"/>
              <a:t>transformed into (1-(1-p)</a:t>
            </a:r>
            <a:r>
              <a:rPr lang="en-US" baseline="30000" dirty="0"/>
              <a:t>b</a:t>
            </a:r>
            <a:r>
              <a:rPr lang="en-US" dirty="0"/>
              <a:t>)</a:t>
            </a:r>
            <a:r>
              <a:rPr lang="en-US" baseline="30000" dirty="0"/>
              <a:t>r</a:t>
            </a:r>
            <a:r>
              <a:rPr lang="en-US" dirty="0"/>
              <a:t>.</a:t>
            </a:r>
          </a:p>
          <a:p>
            <a:pPr lvl="1"/>
            <a:r>
              <a:rPr lang="en-US" dirty="0"/>
              <a:t>The same S-curve, mirrored horizontally and vertically.</a:t>
            </a:r>
          </a:p>
          <a:p>
            <a:r>
              <a:rPr lang="en-US" dirty="0">
                <a:solidFill>
                  <a:srgbClr val="33CC33"/>
                </a:solidFill>
              </a:rPr>
              <a:t>Example</a:t>
            </a:r>
            <a:r>
              <a:rPr lang="en-US" dirty="0"/>
              <a:t>: Take </a:t>
            </a:r>
            <a:r>
              <a:rPr lang="en-US" b="1" dirty="0"/>
              <a:t>H</a:t>
            </a:r>
            <a:r>
              <a:rPr lang="en-US" dirty="0"/>
              <a:t> and construct </a:t>
            </a:r>
            <a:r>
              <a:rPr lang="en-US" b="1" dirty="0"/>
              <a:t>H’</a:t>
            </a:r>
            <a:r>
              <a:rPr lang="en-US" dirty="0"/>
              <a:t> by the OR construction with </a:t>
            </a:r>
            <a:r>
              <a:rPr lang="en-US" i="1" dirty="0"/>
              <a:t>b</a:t>
            </a:r>
            <a:r>
              <a:rPr lang="en-US" dirty="0"/>
              <a:t> = 4.  Then, from </a:t>
            </a:r>
            <a:r>
              <a:rPr lang="en-US" b="1" dirty="0"/>
              <a:t>H’</a:t>
            </a:r>
            <a:r>
              <a:rPr lang="en-US" dirty="0"/>
              <a:t>, construct </a:t>
            </a:r>
            <a:r>
              <a:rPr lang="en-US" b="1" dirty="0"/>
              <a:t>H’’</a:t>
            </a:r>
            <a:r>
              <a:rPr lang="en-US" dirty="0"/>
              <a:t> by the AND construction with </a:t>
            </a:r>
            <a:r>
              <a:rPr lang="en-US" i="1" dirty="0"/>
              <a:t>r</a:t>
            </a:r>
            <a:r>
              <a:rPr lang="en-US" dirty="0"/>
              <a:t> = 4.</a:t>
            </a:r>
          </a:p>
        </p:txBody>
      </p:sp>
    </p:spTree>
    <p:extLst>
      <p:ext uri="{BB962C8B-B14F-4D97-AF65-F5344CB8AC3E}">
        <p14:creationId xmlns:p14="http://schemas.microsoft.com/office/powerpoint/2010/main" val="237260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p>
            <a:fld id="{FED35EF3-09BA-4921-82A4-958D578192A9}" type="slidenum">
              <a:rPr lang="en-US"/>
              <a:pPr/>
              <a:t>47</a:t>
            </a:fld>
            <a:endParaRPr lang="en-US"/>
          </a:p>
        </p:txBody>
      </p:sp>
      <p:sp>
        <p:nvSpPr>
          <p:cNvPr id="39938" name="Rectangle 2"/>
          <p:cNvSpPr>
            <a:spLocks noGrp="1" noChangeArrowheads="1"/>
          </p:cNvSpPr>
          <p:nvPr>
            <p:ph type="title"/>
          </p:nvPr>
        </p:nvSpPr>
        <p:spPr>
          <a:xfrm>
            <a:off x="685800" y="0"/>
            <a:ext cx="7772400" cy="1143000"/>
          </a:xfrm>
        </p:spPr>
        <p:txBody>
          <a:bodyPr/>
          <a:lstStyle/>
          <a:p>
            <a:r>
              <a:rPr lang="en-US" dirty="0"/>
              <a:t>Table for Function (1-(1-p)</a:t>
            </a:r>
            <a:r>
              <a:rPr lang="en-US" baseline="30000" dirty="0"/>
              <a:t>4</a:t>
            </a:r>
            <a:r>
              <a:rPr lang="en-US" dirty="0"/>
              <a:t>)</a:t>
            </a:r>
            <a:r>
              <a:rPr lang="en-US" baseline="30000" dirty="0"/>
              <a:t>4</a:t>
            </a:r>
          </a:p>
        </p:txBody>
      </p:sp>
      <p:graphicFrame>
        <p:nvGraphicFramePr>
          <p:cNvPr id="39973" name="Group 37"/>
          <p:cNvGraphicFramePr>
            <a:graphicFrameLocks noGrp="1"/>
          </p:cNvGraphicFramePr>
          <p:nvPr/>
        </p:nvGraphicFramePr>
        <p:xfrm>
          <a:off x="762000" y="1676400"/>
          <a:ext cx="3276600" cy="4663440"/>
        </p:xfrm>
        <a:graphic>
          <a:graphicData uri="http://schemas.openxmlformats.org/drawingml/2006/table">
            <a:tbl>
              <a:tblPr/>
              <a:tblGrid>
                <a:gridCol w="1011238"/>
                <a:gridCol w="2265362"/>
              </a:tblGrid>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(1-(1-p)</a:t>
                      </a:r>
                      <a:r>
                        <a:rPr kumimoji="0" lang="en-US" sz="2800" b="1" i="0" u="none" strike="noStrike" cap="none" normalizeH="0" baseline="30000" smtClean="0">
                          <a:ln>
                            <a:noFill/>
                          </a:ln>
                          <a:solidFill>
                            <a:schemeClr val="tx1"/>
                          </a:solidFill>
                          <a:effectLst/>
                          <a:latin typeface="Tahoma" pitchFamily="34" charset="0"/>
                        </a:rPr>
                        <a:t>4</a:t>
                      </a:r>
                      <a:r>
                        <a:rPr kumimoji="0" lang="en-US" sz="2800" b="1" i="0" u="none" strike="noStrike" cap="none" normalizeH="0" baseline="0" smtClean="0">
                          <a:ln>
                            <a:noFill/>
                          </a:ln>
                          <a:solidFill>
                            <a:schemeClr val="tx1"/>
                          </a:solidFill>
                          <a:effectLst/>
                          <a:latin typeface="Tahoma" pitchFamily="34" charset="0"/>
                        </a:rPr>
                        <a:t>)</a:t>
                      </a:r>
                      <a:r>
                        <a:rPr kumimoji="0" lang="en-US" sz="2800" b="1" i="0" u="none" strike="noStrike" cap="none" normalizeH="0" baseline="3000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.0140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.1215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.3334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.5740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.7725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.9680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.9936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71" name="Text Box 35"/>
          <p:cNvSpPr txBox="1">
            <a:spLocks noChangeArrowheads="1"/>
          </p:cNvSpPr>
          <p:nvPr/>
        </p:nvSpPr>
        <p:spPr bwMode="auto">
          <a:xfrm>
            <a:off x="4724400" y="2209800"/>
            <a:ext cx="401622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solidFill>
                  <a:srgbClr val="33CC33"/>
                </a:solidFill>
              </a:rPr>
              <a:t>Example</a:t>
            </a:r>
            <a:r>
              <a:rPr lang="en-US" sz="3200" dirty="0" smtClean="0"/>
              <a:t>: Transforms </a:t>
            </a:r>
            <a:r>
              <a:rPr lang="en-US" sz="3200" dirty="0"/>
              <a:t>a</a:t>
            </a:r>
          </a:p>
          <a:p>
            <a:r>
              <a:rPr lang="en-US" sz="3200" dirty="0"/>
              <a:t>(.2,.8,.8,.2)-sensitive</a:t>
            </a:r>
          </a:p>
          <a:p>
            <a:r>
              <a:rPr lang="en-US" sz="3200" dirty="0"/>
              <a:t>family into a</a:t>
            </a:r>
          </a:p>
          <a:p>
            <a:r>
              <a:rPr lang="en-US" sz="3200" dirty="0"/>
              <a:t>(.2,.8,.9936,.1215)-</a:t>
            </a:r>
          </a:p>
          <a:p>
            <a:r>
              <a:rPr lang="en-US" sz="3200" dirty="0"/>
              <a:t>sensitive family.</a:t>
            </a:r>
          </a:p>
        </p:txBody>
      </p:sp>
    </p:spTree>
    <p:extLst>
      <p:ext uri="{BB962C8B-B14F-4D97-AF65-F5344CB8AC3E}">
        <p14:creationId xmlns:p14="http://schemas.microsoft.com/office/powerpoint/2010/main" val="214124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5A9629-1A54-46C2-AAC2-B5010D13A6BE}" type="slidenum">
              <a:rPr lang="en-US"/>
              <a:pPr/>
              <a:t>48</a:t>
            </a:fld>
            <a:endParaRPr lang="en-US"/>
          </a:p>
        </p:txBody>
      </p:sp>
      <p:sp>
        <p:nvSpPr>
          <p:cNvPr id="40962" name="Rectangle 2"/>
          <p:cNvSpPr>
            <a:spLocks noGrp="1" noChangeArrowheads="1"/>
          </p:cNvSpPr>
          <p:nvPr>
            <p:ph type="title"/>
          </p:nvPr>
        </p:nvSpPr>
        <p:spPr/>
        <p:txBody>
          <a:bodyPr/>
          <a:lstStyle/>
          <a:p>
            <a:r>
              <a:rPr lang="en-US"/>
              <a:t>Cascading Constructions</a:t>
            </a:r>
          </a:p>
        </p:txBody>
      </p:sp>
      <p:sp>
        <p:nvSpPr>
          <p:cNvPr id="40963" name="Rectangle 3"/>
          <p:cNvSpPr>
            <a:spLocks noGrp="1" noChangeArrowheads="1"/>
          </p:cNvSpPr>
          <p:nvPr>
            <p:ph type="body" idx="1"/>
          </p:nvPr>
        </p:nvSpPr>
        <p:spPr>
          <a:xfrm>
            <a:off x="533400" y="1295400"/>
            <a:ext cx="8382000" cy="4343400"/>
          </a:xfrm>
        </p:spPr>
        <p:txBody>
          <a:bodyPr/>
          <a:lstStyle/>
          <a:p>
            <a:r>
              <a:rPr lang="en-US" dirty="0">
                <a:solidFill>
                  <a:srgbClr val="33CC33"/>
                </a:solidFill>
              </a:rPr>
              <a:t>Example</a:t>
            </a:r>
            <a:r>
              <a:rPr lang="en-US" dirty="0"/>
              <a:t>: Apply the (4,4) OR-AND construction followed by the (4,4) AND-OR construction.</a:t>
            </a:r>
          </a:p>
          <a:p>
            <a:r>
              <a:rPr lang="en-US" dirty="0"/>
              <a:t>Transforms a (.2,.8,.8,.2)-sensitive family into a (.2,.8,.9999996,.0008715)-sensitive family</a:t>
            </a:r>
            <a:r>
              <a:rPr lang="en-US" dirty="0" smtClean="0"/>
              <a:t>.</a:t>
            </a:r>
            <a:endParaRPr lang="en-US" dirty="0"/>
          </a:p>
        </p:txBody>
      </p:sp>
    </p:spTree>
    <p:extLst>
      <p:ext uri="{BB962C8B-B14F-4D97-AF65-F5344CB8AC3E}">
        <p14:creationId xmlns:p14="http://schemas.microsoft.com/office/powerpoint/2010/main" val="22168609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10412D-04C0-4DBA-A2F5-4DCF45AF807E}" type="slidenum">
              <a:rPr lang="en-US"/>
              <a:pPr/>
              <a:t>49</a:t>
            </a:fld>
            <a:endParaRPr lang="en-US"/>
          </a:p>
        </p:txBody>
      </p:sp>
      <p:sp>
        <p:nvSpPr>
          <p:cNvPr id="46082" name="Rectangle 2"/>
          <p:cNvSpPr>
            <a:spLocks noGrp="1" noChangeArrowheads="1"/>
          </p:cNvSpPr>
          <p:nvPr>
            <p:ph type="title"/>
          </p:nvPr>
        </p:nvSpPr>
        <p:spPr/>
        <p:txBody>
          <a:bodyPr/>
          <a:lstStyle/>
          <a:p>
            <a:r>
              <a:rPr lang="en-US" dirty="0"/>
              <a:t>General Use of S-Curves</a:t>
            </a:r>
          </a:p>
        </p:txBody>
      </p:sp>
      <p:sp>
        <p:nvSpPr>
          <p:cNvPr id="46083" name="Rectangle 3"/>
          <p:cNvSpPr>
            <a:spLocks noGrp="1" noChangeArrowheads="1"/>
          </p:cNvSpPr>
          <p:nvPr>
            <p:ph type="body" idx="1"/>
          </p:nvPr>
        </p:nvSpPr>
        <p:spPr>
          <a:xfrm>
            <a:off x="457200" y="1219200"/>
            <a:ext cx="8458200" cy="5334000"/>
          </a:xfrm>
        </p:spPr>
        <p:txBody>
          <a:bodyPr/>
          <a:lstStyle/>
          <a:p>
            <a:r>
              <a:rPr lang="en-US" dirty="0"/>
              <a:t>For each </a:t>
            </a:r>
            <a:r>
              <a:rPr lang="en-US" dirty="0" smtClean="0"/>
              <a:t>AND-OR S-curve </a:t>
            </a:r>
            <a:r>
              <a:rPr lang="en-US" dirty="0"/>
              <a:t>1-(1-p</a:t>
            </a:r>
            <a:r>
              <a:rPr lang="en-US" baseline="30000" dirty="0"/>
              <a:t>r</a:t>
            </a:r>
            <a:r>
              <a:rPr lang="en-US" dirty="0"/>
              <a:t>)</a:t>
            </a:r>
            <a:r>
              <a:rPr lang="en-US" baseline="30000" dirty="0"/>
              <a:t>b</a:t>
            </a:r>
            <a:r>
              <a:rPr lang="en-US" dirty="0"/>
              <a:t>, there is a </a:t>
            </a:r>
            <a:r>
              <a:rPr lang="en-US" i="1" dirty="0" smtClean="0">
                <a:solidFill>
                  <a:srgbClr val="FF0066"/>
                </a:solidFill>
              </a:rPr>
              <a:t>threshold</a:t>
            </a:r>
            <a:r>
              <a:rPr lang="en-US" dirty="0" smtClean="0"/>
              <a:t> </a:t>
            </a:r>
            <a:r>
              <a:rPr lang="en-US" i="1" dirty="0"/>
              <a:t>t</a:t>
            </a:r>
            <a:r>
              <a:rPr lang="en-US" dirty="0"/>
              <a:t>, for which 1-(1-t</a:t>
            </a:r>
            <a:r>
              <a:rPr lang="en-US" baseline="30000" dirty="0"/>
              <a:t>r</a:t>
            </a:r>
            <a:r>
              <a:rPr lang="en-US" dirty="0"/>
              <a:t>)</a:t>
            </a:r>
            <a:r>
              <a:rPr lang="en-US" baseline="30000" dirty="0"/>
              <a:t>b</a:t>
            </a:r>
            <a:r>
              <a:rPr lang="en-US" dirty="0"/>
              <a:t> = t.</a:t>
            </a:r>
          </a:p>
          <a:p>
            <a:r>
              <a:rPr lang="en-US" dirty="0"/>
              <a:t>Above </a:t>
            </a:r>
            <a:r>
              <a:rPr lang="en-US" i="1" dirty="0"/>
              <a:t>t</a:t>
            </a:r>
            <a:r>
              <a:rPr lang="en-US" dirty="0"/>
              <a:t>, high probabilities are increased; below </a:t>
            </a:r>
            <a:r>
              <a:rPr lang="en-US" i="1" dirty="0"/>
              <a:t>t</a:t>
            </a:r>
            <a:r>
              <a:rPr lang="en-US" dirty="0"/>
              <a:t>, </a:t>
            </a:r>
            <a:r>
              <a:rPr lang="en-US" dirty="0" smtClean="0"/>
              <a:t>low probabilities </a:t>
            </a:r>
            <a:r>
              <a:rPr lang="en-US" dirty="0"/>
              <a:t>are decreased.</a:t>
            </a:r>
          </a:p>
          <a:p>
            <a:r>
              <a:rPr lang="en-US" dirty="0"/>
              <a:t>You improve the sensitivity as long as the low probability is less than </a:t>
            </a:r>
            <a:r>
              <a:rPr lang="en-US" i="1" dirty="0"/>
              <a:t>t</a:t>
            </a:r>
            <a:r>
              <a:rPr lang="en-US" dirty="0"/>
              <a:t>, and the high probability is greater than </a:t>
            </a:r>
            <a:r>
              <a:rPr lang="en-US" i="1" dirty="0"/>
              <a:t>t</a:t>
            </a:r>
            <a:r>
              <a:rPr lang="en-US" dirty="0"/>
              <a:t>. </a:t>
            </a:r>
          </a:p>
          <a:p>
            <a:pPr lvl="1"/>
            <a:r>
              <a:rPr lang="en-US" dirty="0"/>
              <a:t>Iterate as you like</a:t>
            </a:r>
            <a:r>
              <a:rPr lang="en-US" dirty="0" smtClean="0"/>
              <a:t>.</a:t>
            </a:r>
          </a:p>
          <a:p>
            <a:r>
              <a:rPr lang="en-US" dirty="0" smtClean="0"/>
              <a:t>Similar observation for the OR-AND type of S-curve: </a:t>
            </a:r>
            <a:r>
              <a:rPr lang="en-US" dirty="0"/>
              <a:t>(1-(1-p)</a:t>
            </a:r>
            <a:r>
              <a:rPr lang="en-US" baseline="30000" dirty="0"/>
              <a:t>b</a:t>
            </a:r>
            <a:r>
              <a:rPr lang="en-US" dirty="0"/>
              <a:t>)</a:t>
            </a:r>
            <a:r>
              <a:rPr lang="en-US" baseline="30000" dirty="0"/>
              <a:t>r</a:t>
            </a:r>
            <a:r>
              <a:rPr lang="en-US" dirty="0" smtClean="0"/>
              <a:t>.</a:t>
            </a:r>
            <a:endParaRPr lang="en-US" dirty="0"/>
          </a:p>
        </p:txBody>
      </p:sp>
    </p:spTree>
    <p:extLst>
      <p:ext uri="{BB962C8B-B14F-4D97-AF65-F5344CB8AC3E}">
        <p14:creationId xmlns:p14="http://schemas.microsoft.com/office/powerpoint/2010/main" val="148441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CC57D1-E15A-4463-B6FD-241751CDA5B5}" type="slidenum">
              <a:rPr lang="en-US"/>
              <a:pPr/>
              <a:t>5</a:t>
            </a:fld>
            <a:endParaRPr lang="en-US"/>
          </a:p>
        </p:txBody>
      </p:sp>
      <p:sp>
        <p:nvSpPr>
          <p:cNvPr id="121858" name="Rectangle 2"/>
          <p:cNvSpPr>
            <a:spLocks noGrp="1" noChangeArrowheads="1"/>
          </p:cNvSpPr>
          <p:nvPr>
            <p:ph type="title"/>
          </p:nvPr>
        </p:nvSpPr>
        <p:spPr/>
        <p:txBody>
          <a:bodyPr/>
          <a:lstStyle/>
          <a:p>
            <a:r>
              <a:rPr lang="en-US"/>
              <a:t>Customer Records – (2)</a:t>
            </a:r>
          </a:p>
        </p:txBody>
      </p:sp>
      <p:sp>
        <p:nvSpPr>
          <p:cNvPr id="121859" name="Rectangle 3"/>
          <p:cNvSpPr>
            <a:spLocks noGrp="1" noChangeArrowheads="1"/>
          </p:cNvSpPr>
          <p:nvPr>
            <p:ph type="body" idx="1"/>
          </p:nvPr>
        </p:nvSpPr>
        <p:spPr>
          <a:xfrm>
            <a:off x="457200" y="1219200"/>
            <a:ext cx="8458200" cy="4419600"/>
          </a:xfrm>
        </p:spPr>
        <p:txBody>
          <a:bodyPr/>
          <a:lstStyle/>
          <a:p>
            <a:r>
              <a:rPr lang="en-US" dirty="0" smtClean="0"/>
              <a:t>Each company had about 1 million records describing customers that might have been sent from A to B.</a:t>
            </a:r>
            <a:endParaRPr lang="en-US" dirty="0"/>
          </a:p>
          <a:p>
            <a:r>
              <a:rPr lang="en-US" dirty="0"/>
              <a:t>Records had name, address, and phone, but for various reasons, they could be different for the same person</a:t>
            </a:r>
            <a:r>
              <a:rPr lang="en-US" dirty="0" smtClean="0"/>
              <a:t>.</a:t>
            </a:r>
          </a:p>
          <a:p>
            <a:pPr lvl="1"/>
            <a:r>
              <a:rPr lang="en-US" dirty="0" smtClean="0"/>
              <a:t>E.g., misspellings, but there are many sources of error.</a:t>
            </a:r>
            <a:endParaRPr lang="en-US" dirty="0"/>
          </a:p>
        </p:txBody>
      </p:sp>
    </p:spTree>
    <p:extLst>
      <p:ext uri="{BB962C8B-B14F-4D97-AF65-F5344CB8AC3E}">
        <p14:creationId xmlns:p14="http://schemas.microsoft.com/office/powerpoint/2010/main" val="252901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5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8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09592" y="1524000"/>
            <a:ext cx="4876800" cy="4572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39" name="Group 38"/>
          <p:cNvGrpSpPr/>
          <p:nvPr/>
        </p:nvGrpSpPr>
        <p:grpSpPr>
          <a:xfrm>
            <a:off x="4744392" y="3505200"/>
            <a:ext cx="1886873" cy="3112532"/>
            <a:chOff x="4744392" y="3505200"/>
            <a:chExt cx="1886873" cy="3112532"/>
          </a:xfrm>
        </p:grpSpPr>
        <p:sp>
          <p:nvSpPr>
            <p:cNvPr id="14" name="TextBox 13"/>
            <p:cNvSpPr txBox="1"/>
            <p:nvPr/>
          </p:nvSpPr>
          <p:spPr>
            <a:xfrm>
              <a:off x="5486400" y="3679097"/>
              <a:ext cx="1144865" cy="646331"/>
            </a:xfrm>
            <a:prstGeom prst="rect">
              <a:avLst/>
            </a:prstGeom>
            <a:noFill/>
          </p:spPr>
          <p:txBody>
            <a:bodyPr wrap="none" rtlCol="0">
              <a:spAutoFit/>
            </a:bodyPr>
            <a:lstStyle/>
            <a:p>
              <a:r>
                <a:rPr lang="en-US" dirty="0" smtClean="0"/>
                <a:t>Threshold</a:t>
              </a:r>
            </a:p>
            <a:p>
              <a:r>
                <a:rPr lang="en-US" dirty="0"/>
                <a:t> </a:t>
              </a:r>
              <a:r>
                <a:rPr lang="en-US" dirty="0" smtClean="0"/>
                <a:t>      t</a:t>
              </a:r>
              <a:endParaRPr lang="en-US" dirty="0"/>
            </a:p>
          </p:txBody>
        </p:sp>
        <p:sp>
          <p:nvSpPr>
            <p:cNvPr id="19" name="TextBox 18"/>
            <p:cNvSpPr txBox="1"/>
            <p:nvPr/>
          </p:nvSpPr>
          <p:spPr>
            <a:xfrm>
              <a:off x="4744392" y="6248400"/>
              <a:ext cx="264816" cy="369332"/>
            </a:xfrm>
            <a:prstGeom prst="rect">
              <a:avLst/>
            </a:prstGeom>
            <a:noFill/>
          </p:spPr>
          <p:txBody>
            <a:bodyPr wrap="none" rtlCol="0">
              <a:spAutoFit/>
            </a:bodyPr>
            <a:lstStyle/>
            <a:p>
              <a:r>
                <a:rPr lang="en-US" dirty="0" smtClean="0"/>
                <a:t>t</a:t>
              </a:r>
              <a:endParaRPr lang="en-US" dirty="0"/>
            </a:p>
          </p:txBody>
        </p:sp>
        <p:cxnSp>
          <p:nvCxnSpPr>
            <p:cNvPr id="21" name="Straight Arrow Connector 20"/>
            <p:cNvCxnSpPr/>
            <p:nvPr/>
          </p:nvCxnSpPr>
          <p:spPr>
            <a:xfrm flipH="1" flipV="1">
              <a:off x="4914900" y="3505200"/>
              <a:ext cx="571500" cy="347794"/>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
        <p:nvSpPr>
          <p:cNvPr id="2" name="Title 1"/>
          <p:cNvSpPr>
            <a:spLocks noGrp="1"/>
          </p:cNvSpPr>
          <p:nvPr>
            <p:ph type="title"/>
          </p:nvPr>
        </p:nvSpPr>
        <p:spPr/>
        <p:txBody>
          <a:bodyPr/>
          <a:lstStyle/>
          <a:p>
            <a:r>
              <a:rPr lang="en-US" dirty="0" smtClean="0"/>
              <a:t>Visualization of Threshold</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50</a:t>
            </a:fld>
            <a:endParaRPr lang="en-US"/>
          </a:p>
        </p:txBody>
      </p:sp>
      <p:sp>
        <p:nvSpPr>
          <p:cNvPr id="9" name="Freeform 8"/>
          <p:cNvSpPr/>
          <p:nvPr/>
        </p:nvSpPr>
        <p:spPr>
          <a:xfrm>
            <a:off x="2104373" y="1528175"/>
            <a:ext cx="4847572" cy="4546948"/>
          </a:xfrm>
          <a:custGeom>
            <a:avLst/>
            <a:gdLst>
              <a:gd name="connsiteX0" fmla="*/ 0 w 4847572"/>
              <a:gd name="connsiteY0" fmla="*/ 4546948 h 4546948"/>
              <a:gd name="connsiteX1" fmla="*/ 1302706 w 4847572"/>
              <a:gd name="connsiteY1" fmla="*/ 4459266 h 4546948"/>
              <a:gd name="connsiteX2" fmla="*/ 2104372 w 4847572"/>
              <a:gd name="connsiteY2" fmla="*/ 4096011 h 4546948"/>
              <a:gd name="connsiteX3" fmla="*/ 2630465 w 4847572"/>
              <a:gd name="connsiteY3" fmla="*/ 3144033 h 4546948"/>
              <a:gd name="connsiteX4" fmla="*/ 2818356 w 4847572"/>
              <a:gd name="connsiteY4" fmla="*/ 1841326 h 4546948"/>
              <a:gd name="connsiteX5" fmla="*/ 3018772 w 4847572"/>
              <a:gd name="connsiteY5" fmla="*/ 776614 h 4546948"/>
              <a:gd name="connsiteX6" fmla="*/ 3582443 w 4847572"/>
              <a:gd name="connsiteY6" fmla="*/ 137787 h 4546948"/>
              <a:gd name="connsiteX7" fmla="*/ 4847572 w 4847572"/>
              <a:gd name="connsiteY7" fmla="*/ 0 h 4546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47572" h="4546948">
                <a:moveTo>
                  <a:pt x="0" y="4546948"/>
                </a:moveTo>
                <a:cubicBezTo>
                  <a:pt x="475988" y="4540685"/>
                  <a:pt x="951977" y="4534422"/>
                  <a:pt x="1302706" y="4459266"/>
                </a:cubicBezTo>
                <a:cubicBezTo>
                  <a:pt x="1653435" y="4384110"/>
                  <a:pt x="1883079" y="4315216"/>
                  <a:pt x="2104372" y="4096011"/>
                </a:cubicBezTo>
                <a:cubicBezTo>
                  <a:pt x="2325665" y="3876805"/>
                  <a:pt x="2511468" y="3519814"/>
                  <a:pt x="2630465" y="3144033"/>
                </a:cubicBezTo>
                <a:cubicBezTo>
                  <a:pt x="2749462" y="2768252"/>
                  <a:pt x="2753638" y="2235896"/>
                  <a:pt x="2818356" y="1841326"/>
                </a:cubicBezTo>
                <a:cubicBezTo>
                  <a:pt x="2883074" y="1446756"/>
                  <a:pt x="2891424" y="1060537"/>
                  <a:pt x="3018772" y="776614"/>
                </a:cubicBezTo>
                <a:cubicBezTo>
                  <a:pt x="3146120" y="492691"/>
                  <a:pt x="3277643" y="267223"/>
                  <a:pt x="3582443" y="137787"/>
                </a:cubicBezTo>
                <a:cubicBezTo>
                  <a:pt x="3887243" y="8351"/>
                  <a:pt x="4367407" y="4175"/>
                  <a:pt x="4847572" y="0"/>
                </a:cubicBezTo>
              </a:path>
            </a:pathLst>
          </a:custGeom>
          <a:ln w="38100"/>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cxnSp>
        <p:nvCxnSpPr>
          <p:cNvPr id="11" name="Straight Connector 10"/>
          <p:cNvCxnSpPr/>
          <p:nvPr/>
        </p:nvCxnSpPr>
        <p:spPr>
          <a:xfrm flipV="1">
            <a:off x="2104373" y="5867400"/>
            <a:ext cx="5219" cy="2286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109592" y="1528175"/>
            <a:ext cx="4876800" cy="4567825"/>
          </a:xfrm>
          <a:prstGeom prst="line">
            <a:avLst/>
          </a:prstGeom>
          <a:ln w="38100"/>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a:off x="4876800" y="1524000"/>
            <a:ext cx="76200" cy="4572000"/>
          </a:xfrm>
          <a:prstGeom prst="line">
            <a:avLst/>
          </a:prstGeom>
          <a:ln w="28575" cmpd="sng">
            <a:prstDash val="sysDash"/>
          </a:ln>
        </p:spPr>
        <p:style>
          <a:lnRef idx="1">
            <a:schemeClr val="dk1"/>
          </a:lnRef>
          <a:fillRef idx="0">
            <a:schemeClr val="dk1"/>
          </a:fillRef>
          <a:effectRef idx="0">
            <a:schemeClr val="dk1"/>
          </a:effectRef>
          <a:fontRef idx="minor">
            <a:schemeClr val="tx1"/>
          </a:fontRef>
        </p:style>
      </p:cxnSp>
      <p:grpSp>
        <p:nvGrpSpPr>
          <p:cNvPr id="29" name="Group 28"/>
          <p:cNvGrpSpPr/>
          <p:nvPr/>
        </p:nvGrpSpPr>
        <p:grpSpPr>
          <a:xfrm>
            <a:off x="3200400" y="3852994"/>
            <a:ext cx="1327759" cy="2128706"/>
            <a:chOff x="3200400" y="3852994"/>
            <a:chExt cx="1327759" cy="2128706"/>
          </a:xfrm>
        </p:grpSpPr>
        <p:sp>
          <p:nvSpPr>
            <p:cNvPr id="23" name="TextBox 22"/>
            <p:cNvSpPr txBox="1"/>
            <p:nvPr/>
          </p:nvSpPr>
          <p:spPr>
            <a:xfrm>
              <a:off x="3301541" y="4800600"/>
              <a:ext cx="1226618" cy="646331"/>
            </a:xfrm>
            <a:prstGeom prst="rect">
              <a:avLst/>
            </a:prstGeom>
            <a:noFill/>
          </p:spPr>
          <p:txBody>
            <a:bodyPr wrap="none" rtlCol="0">
              <a:spAutoFit/>
            </a:bodyPr>
            <a:lstStyle/>
            <a:p>
              <a:r>
                <a:rPr lang="en-US" dirty="0" smtClean="0"/>
                <a:t>Probability</a:t>
              </a:r>
            </a:p>
            <a:p>
              <a:r>
                <a:rPr lang="en-US" dirty="0" smtClean="0"/>
                <a:t>Is lowered</a:t>
              </a:r>
              <a:endParaRPr lang="en-US" dirty="0"/>
            </a:p>
          </p:txBody>
        </p:sp>
        <p:cxnSp>
          <p:nvCxnSpPr>
            <p:cNvPr id="25" name="Straight Arrow Connector 24"/>
            <p:cNvCxnSpPr/>
            <p:nvPr/>
          </p:nvCxnSpPr>
          <p:spPr>
            <a:xfrm>
              <a:off x="3200400" y="5123765"/>
              <a:ext cx="0" cy="85793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a:endCxn id="23" idx="3"/>
            </p:cNvCxnSpPr>
            <p:nvPr/>
          </p:nvCxnSpPr>
          <p:spPr>
            <a:xfrm>
              <a:off x="4528159" y="3852994"/>
              <a:ext cx="0" cy="1270772"/>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38" name="Group 37"/>
          <p:cNvGrpSpPr/>
          <p:nvPr/>
        </p:nvGrpSpPr>
        <p:grpSpPr>
          <a:xfrm>
            <a:off x="3536563" y="1528175"/>
            <a:ext cx="2522269" cy="1367425"/>
            <a:chOff x="3536563" y="1528175"/>
            <a:chExt cx="2522269" cy="1367425"/>
          </a:xfrm>
        </p:grpSpPr>
        <p:sp>
          <p:nvSpPr>
            <p:cNvPr id="30" name="TextBox 29"/>
            <p:cNvSpPr txBox="1"/>
            <p:nvPr/>
          </p:nvSpPr>
          <p:spPr>
            <a:xfrm>
              <a:off x="3536563" y="1905000"/>
              <a:ext cx="1226618" cy="646331"/>
            </a:xfrm>
            <a:prstGeom prst="rect">
              <a:avLst/>
            </a:prstGeom>
            <a:noFill/>
          </p:spPr>
          <p:txBody>
            <a:bodyPr wrap="none" rtlCol="0">
              <a:spAutoFit/>
            </a:bodyPr>
            <a:lstStyle/>
            <a:p>
              <a:r>
                <a:rPr lang="en-US" dirty="0" smtClean="0"/>
                <a:t>Probability</a:t>
              </a:r>
            </a:p>
            <a:p>
              <a:r>
                <a:rPr lang="en-US" dirty="0" smtClean="0"/>
                <a:t>Is raised</a:t>
              </a:r>
              <a:endParaRPr lang="en-US" dirty="0"/>
            </a:p>
          </p:txBody>
        </p:sp>
        <p:cxnSp>
          <p:nvCxnSpPr>
            <p:cNvPr id="32" name="Straight Arrow Connector 31"/>
            <p:cNvCxnSpPr/>
            <p:nvPr/>
          </p:nvCxnSpPr>
          <p:spPr>
            <a:xfrm flipV="1">
              <a:off x="5486400" y="1752600"/>
              <a:ext cx="0" cy="11430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flipV="1">
              <a:off x="6058832" y="1528175"/>
              <a:ext cx="0" cy="83402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
        <p:nvSpPr>
          <p:cNvPr id="42" name="TextBox 41"/>
          <p:cNvSpPr txBox="1"/>
          <p:nvPr/>
        </p:nvSpPr>
        <p:spPr>
          <a:xfrm>
            <a:off x="2180376" y="6243088"/>
            <a:ext cx="306494" cy="369332"/>
          </a:xfrm>
          <a:prstGeom prst="rect">
            <a:avLst/>
          </a:prstGeom>
          <a:noFill/>
        </p:spPr>
        <p:txBody>
          <a:bodyPr wrap="none" rtlCol="0">
            <a:spAutoFit/>
          </a:bodyPr>
          <a:lstStyle/>
          <a:p>
            <a:r>
              <a:rPr lang="en-US" dirty="0" smtClean="0"/>
              <a:t>p</a:t>
            </a:r>
            <a:endParaRPr lang="en-US" dirty="0"/>
          </a:p>
        </p:txBody>
      </p:sp>
      <p:cxnSp>
        <p:nvCxnSpPr>
          <p:cNvPr id="44" name="Straight Arrow Connector 43"/>
          <p:cNvCxnSpPr/>
          <p:nvPr/>
        </p:nvCxnSpPr>
        <p:spPr>
          <a:xfrm>
            <a:off x="2667000" y="6433066"/>
            <a:ext cx="5334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628980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762000"/>
            <a:ext cx="83058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An LSH Family for Cosine Distance</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Random Hyperplanes</a:t>
            </a:r>
            <a:br>
              <a:rPr lang="en-US" sz="3600" dirty="0" smtClean="0">
                <a:solidFill>
                  <a:srgbClr val="FF9900"/>
                </a:solidFill>
              </a:rPr>
            </a:br>
            <a:r>
              <a:rPr lang="en-US" sz="3600" dirty="0" smtClean="0">
                <a:solidFill>
                  <a:srgbClr val="FF9900"/>
                </a:solidFill>
              </a:rPr>
              <a:t>Sketches (Signatures)</a:t>
            </a:r>
            <a:endParaRPr lang="en-US" sz="3600" dirty="0">
              <a:solidFill>
                <a:srgbClr val="FF9900"/>
              </a:solidFill>
            </a:endParaRPr>
          </a:p>
        </p:txBody>
      </p:sp>
    </p:spTree>
    <p:extLst>
      <p:ext uri="{BB962C8B-B14F-4D97-AF65-F5344CB8AC3E}">
        <p14:creationId xmlns:p14="http://schemas.microsoft.com/office/powerpoint/2010/main" val="734318098"/>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9B9BB95-735A-441D-8618-DEBBC62327C8}" type="slidenum">
              <a:rPr lang="en-US"/>
              <a:pPr/>
              <a:t>52</a:t>
            </a:fld>
            <a:endParaRPr lang="en-US"/>
          </a:p>
        </p:txBody>
      </p:sp>
      <p:sp>
        <p:nvSpPr>
          <p:cNvPr id="43010" name="Rectangle 2"/>
          <p:cNvSpPr>
            <a:spLocks noGrp="1" noChangeArrowheads="1"/>
          </p:cNvSpPr>
          <p:nvPr>
            <p:ph type="title"/>
          </p:nvPr>
        </p:nvSpPr>
        <p:spPr/>
        <p:txBody>
          <a:bodyPr/>
          <a:lstStyle/>
          <a:p>
            <a:r>
              <a:rPr lang="en-US" dirty="0" smtClean="0">
                <a:solidFill>
                  <a:schemeClr val="accent1"/>
                </a:solidFill>
              </a:rPr>
              <a:t>Random Hyperplanes – (1)</a:t>
            </a:r>
            <a:endParaRPr lang="en-US" dirty="0">
              <a:solidFill>
                <a:schemeClr val="accent1"/>
              </a:solidFill>
            </a:endParaRPr>
          </a:p>
        </p:txBody>
      </p:sp>
      <p:sp>
        <p:nvSpPr>
          <p:cNvPr id="43011" name="Rectangle 3"/>
          <p:cNvSpPr>
            <a:spLocks noGrp="1" noChangeArrowheads="1"/>
          </p:cNvSpPr>
          <p:nvPr>
            <p:ph type="body" idx="1"/>
          </p:nvPr>
        </p:nvSpPr>
        <p:spPr>
          <a:xfrm>
            <a:off x="533400" y="1371600"/>
            <a:ext cx="8077200" cy="4114800"/>
          </a:xfrm>
        </p:spPr>
        <p:txBody>
          <a:bodyPr/>
          <a:lstStyle/>
          <a:p>
            <a:r>
              <a:rPr lang="en-US" dirty="0"/>
              <a:t>For cosine distance, there is a technique analogous to </a:t>
            </a:r>
            <a:r>
              <a:rPr lang="en-US" dirty="0" err="1"/>
              <a:t>minhashing</a:t>
            </a:r>
            <a:r>
              <a:rPr lang="en-US" dirty="0"/>
              <a:t> for generating a </a:t>
            </a:r>
            <a:r>
              <a:rPr lang="en-US" sz="3600" dirty="0"/>
              <a:t>(</a:t>
            </a:r>
            <a:r>
              <a:rPr lang="en-US" dirty="0"/>
              <a:t>d</a:t>
            </a:r>
            <a:r>
              <a:rPr lang="en-US" baseline="-25000" dirty="0"/>
              <a:t>1</a:t>
            </a:r>
            <a:r>
              <a:rPr lang="en-US" dirty="0"/>
              <a:t>,d</a:t>
            </a:r>
            <a:r>
              <a:rPr lang="en-US" baseline="-25000" dirty="0"/>
              <a:t>2</a:t>
            </a:r>
            <a:r>
              <a:rPr lang="en-US" dirty="0"/>
              <a:t>,(1-d</a:t>
            </a:r>
            <a:r>
              <a:rPr lang="en-US" baseline="-25000" dirty="0"/>
              <a:t>1</a:t>
            </a:r>
            <a:r>
              <a:rPr lang="en-US" dirty="0"/>
              <a:t>/180),(1-d</a:t>
            </a:r>
            <a:r>
              <a:rPr lang="en-US" baseline="-25000" dirty="0"/>
              <a:t>2</a:t>
            </a:r>
            <a:r>
              <a:rPr lang="en-US" dirty="0"/>
              <a:t>/180</a:t>
            </a:r>
            <a:r>
              <a:rPr lang="en-US" dirty="0" smtClean="0"/>
              <a:t>)</a:t>
            </a:r>
            <a:r>
              <a:rPr lang="en-US" sz="3600" dirty="0" smtClean="0"/>
              <a:t>)</a:t>
            </a:r>
            <a:r>
              <a:rPr lang="en-US" dirty="0" smtClean="0"/>
              <a:t>-sensitive </a:t>
            </a:r>
            <a:r>
              <a:rPr lang="en-US" dirty="0"/>
              <a:t>family for any d</a:t>
            </a:r>
            <a:r>
              <a:rPr lang="en-US" baseline="-25000" dirty="0"/>
              <a:t>1</a:t>
            </a:r>
            <a:r>
              <a:rPr lang="en-US" dirty="0"/>
              <a:t> and d</a:t>
            </a:r>
            <a:r>
              <a:rPr lang="en-US" baseline="-25000" dirty="0"/>
              <a:t>2</a:t>
            </a:r>
            <a:r>
              <a:rPr lang="en-US" dirty="0"/>
              <a:t>.</a:t>
            </a:r>
          </a:p>
          <a:p>
            <a:r>
              <a:rPr lang="en-US" dirty="0"/>
              <a:t>Called </a:t>
            </a:r>
            <a:r>
              <a:rPr lang="en-US" i="1" dirty="0">
                <a:solidFill>
                  <a:srgbClr val="FF0066"/>
                </a:solidFill>
              </a:rPr>
              <a:t>random </a:t>
            </a:r>
            <a:r>
              <a:rPr lang="en-US" i="1" dirty="0" err="1">
                <a:solidFill>
                  <a:srgbClr val="FF0066"/>
                </a:solidFill>
              </a:rPr>
              <a:t>hyperplanes</a:t>
            </a:r>
            <a:r>
              <a:rPr lang="en-US" dirty="0"/>
              <a:t>.</a:t>
            </a:r>
          </a:p>
        </p:txBody>
      </p:sp>
    </p:spTree>
    <p:extLst>
      <p:ext uri="{BB962C8B-B14F-4D97-AF65-F5344CB8AC3E}">
        <p14:creationId xmlns:p14="http://schemas.microsoft.com/office/powerpoint/2010/main" val="42325037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9125E49-0F9E-4E73-9608-0B46E79DB177}" type="slidenum">
              <a:rPr lang="en-US"/>
              <a:pPr/>
              <a:t>53</a:t>
            </a:fld>
            <a:endParaRPr lang="en-US"/>
          </a:p>
        </p:txBody>
      </p:sp>
      <p:sp>
        <p:nvSpPr>
          <p:cNvPr id="44034" name="Rectangle 2"/>
          <p:cNvSpPr>
            <a:spLocks noGrp="1" noChangeArrowheads="1"/>
          </p:cNvSpPr>
          <p:nvPr>
            <p:ph type="title"/>
          </p:nvPr>
        </p:nvSpPr>
        <p:spPr/>
        <p:txBody>
          <a:bodyPr/>
          <a:lstStyle/>
          <a:p>
            <a:r>
              <a:rPr lang="en-US" dirty="0"/>
              <a:t>Random </a:t>
            </a:r>
            <a:r>
              <a:rPr lang="en-US" dirty="0" smtClean="0"/>
              <a:t>Hyperplanes – (2)</a:t>
            </a:r>
            <a:endParaRPr lang="en-US" dirty="0"/>
          </a:p>
        </p:txBody>
      </p:sp>
      <p:sp>
        <p:nvSpPr>
          <p:cNvPr id="44035" name="Rectangle 3"/>
          <p:cNvSpPr>
            <a:spLocks noGrp="1" noChangeArrowheads="1"/>
          </p:cNvSpPr>
          <p:nvPr>
            <p:ph type="body" idx="1"/>
          </p:nvPr>
        </p:nvSpPr>
        <p:spPr>
          <a:xfrm>
            <a:off x="381000" y="1295400"/>
            <a:ext cx="8610600" cy="4648200"/>
          </a:xfrm>
        </p:spPr>
        <p:txBody>
          <a:bodyPr/>
          <a:lstStyle/>
          <a:p>
            <a:r>
              <a:rPr lang="en-US" dirty="0" smtClean="0"/>
              <a:t>Each vector </a:t>
            </a:r>
            <a:r>
              <a:rPr lang="en-US" i="1" dirty="0" smtClean="0"/>
              <a:t>v</a:t>
            </a:r>
            <a:r>
              <a:rPr lang="en-US" dirty="0" smtClean="0"/>
              <a:t> determines </a:t>
            </a:r>
            <a:r>
              <a:rPr lang="en-US" dirty="0"/>
              <a:t>a hash function </a:t>
            </a:r>
            <a:r>
              <a:rPr lang="en-US" i="1" dirty="0" err="1"/>
              <a:t>h</a:t>
            </a:r>
            <a:r>
              <a:rPr lang="en-US" i="1" baseline="-25000" dirty="0" err="1"/>
              <a:t>v</a:t>
            </a:r>
            <a:r>
              <a:rPr lang="en-US" dirty="0"/>
              <a:t> </a:t>
            </a:r>
            <a:r>
              <a:rPr lang="en-US" dirty="0" smtClean="0"/>
              <a:t>with </a:t>
            </a:r>
            <a:r>
              <a:rPr lang="en-US" dirty="0"/>
              <a:t>two buckets.</a:t>
            </a:r>
          </a:p>
          <a:p>
            <a:r>
              <a:rPr lang="en-US" dirty="0" err="1"/>
              <a:t>h</a:t>
            </a:r>
            <a:r>
              <a:rPr lang="en-US" baseline="-25000" dirty="0" err="1"/>
              <a:t>v</a:t>
            </a:r>
            <a:r>
              <a:rPr lang="en-US" dirty="0"/>
              <a:t>(x) = +1 if </a:t>
            </a:r>
            <a:r>
              <a:rPr lang="en-US" dirty="0" err="1"/>
              <a:t>v.x</a:t>
            </a:r>
            <a:r>
              <a:rPr lang="en-US" dirty="0"/>
              <a:t> &gt; 0; </a:t>
            </a:r>
            <a:r>
              <a:rPr lang="en-US" dirty="0" err="1"/>
              <a:t>h</a:t>
            </a:r>
            <a:r>
              <a:rPr lang="en-US" baseline="-25000" dirty="0" err="1"/>
              <a:t>v</a:t>
            </a:r>
            <a:r>
              <a:rPr lang="en-US" dirty="0"/>
              <a:t>(x) = -1 if </a:t>
            </a:r>
            <a:r>
              <a:rPr lang="en-US" dirty="0" err="1"/>
              <a:t>v.x</a:t>
            </a:r>
            <a:r>
              <a:rPr lang="en-US" dirty="0"/>
              <a:t> &lt; 0.</a:t>
            </a:r>
          </a:p>
          <a:p>
            <a:r>
              <a:rPr lang="en-US" dirty="0"/>
              <a:t>LS-family </a:t>
            </a:r>
            <a:r>
              <a:rPr lang="en-US" b="1" dirty="0"/>
              <a:t>H</a:t>
            </a:r>
            <a:r>
              <a:rPr lang="en-US" dirty="0"/>
              <a:t> = set of all functions derived from any </a:t>
            </a:r>
            <a:r>
              <a:rPr lang="en-US" dirty="0" smtClean="0"/>
              <a:t>vector v.</a:t>
            </a:r>
            <a:endParaRPr lang="en-US" dirty="0"/>
          </a:p>
          <a:p>
            <a:r>
              <a:rPr lang="en-US" dirty="0">
                <a:solidFill>
                  <a:srgbClr val="00B0F0"/>
                </a:solidFill>
              </a:rPr>
              <a:t>Claim</a:t>
            </a:r>
            <a:r>
              <a:rPr lang="en-US" dirty="0"/>
              <a:t>: </a:t>
            </a:r>
            <a:r>
              <a:rPr lang="en-US" dirty="0" err="1"/>
              <a:t>Prob</a:t>
            </a:r>
            <a:r>
              <a:rPr lang="en-US" dirty="0"/>
              <a:t>[h(x)=h(y)] = 1 – (angle between </a:t>
            </a:r>
            <a:r>
              <a:rPr lang="en-US" i="1" dirty="0" smtClean="0"/>
              <a:t>x</a:t>
            </a:r>
            <a:r>
              <a:rPr lang="en-US" dirty="0" smtClean="0"/>
              <a:t> and</a:t>
            </a:r>
            <a:r>
              <a:rPr lang="en-US" i="1" dirty="0" smtClean="0"/>
              <a:t> </a:t>
            </a:r>
            <a:r>
              <a:rPr lang="en-US" i="1" dirty="0"/>
              <a:t>y</a:t>
            </a:r>
            <a:r>
              <a:rPr lang="en-US" dirty="0"/>
              <a:t> </a:t>
            </a:r>
            <a:r>
              <a:rPr lang="en-US" dirty="0" smtClean="0"/>
              <a:t>divided </a:t>
            </a:r>
            <a:r>
              <a:rPr lang="en-US" dirty="0"/>
              <a:t>by 180).</a:t>
            </a:r>
          </a:p>
        </p:txBody>
      </p:sp>
    </p:spTree>
    <p:extLst>
      <p:ext uri="{BB962C8B-B14F-4D97-AF65-F5344CB8AC3E}">
        <p14:creationId xmlns:p14="http://schemas.microsoft.com/office/powerpoint/2010/main" val="27907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C8360028-8E2B-404C-A871-77CF35A59921}" type="slidenum">
              <a:rPr lang="en-US"/>
              <a:pPr/>
              <a:t>54</a:t>
            </a:fld>
            <a:endParaRPr lang="en-US"/>
          </a:p>
        </p:txBody>
      </p:sp>
      <p:sp>
        <p:nvSpPr>
          <p:cNvPr id="45058" name="Rectangle 2"/>
          <p:cNvSpPr>
            <a:spLocks noGrp="1" noChangeArrowheads="1"/>
          </p:cNvSpPr>
          <p:nvPr>
            <p:ph type="title"/>
          </p:nvPr>
        </p:nvSpPr>
        <p:spPr/>
        <p:txBody>
          <a:bodyPr/>
          <a:lstStyle/>
          <a:p>
            <a:r>
              <a:rPr lang="en-US" dirty="0">
                <a:solidFill>
                  <a:srgbClr val="00B0F0"/>
                </a:solidFill>
              </a:rPr>
              <a:t>Proof</a:t>
            </a:r>
            <a:r>
              <a:rPr lang="en-US" dirty="0"/>
              <a:t> of Claim</a:t>
            </a:r>
          </a:p>
        </p:txBody>
      </p:sp>
      <p:sp>
        <p:nvSpPr>
          <p:cNvPr id="45059" name="Line 3"/>
          <p:cNvSpPr>
            <a:spLocks noChangeShapeType="1"/>
          </p:cNvSpPr>
          <p:nvPr/>
        </p:nvSpPr>
        <p:spPr bwMode="auto">
          <a:xfrm flipV="1">
            <a:off x="3657600" y="2743200"/>
            <a:ext cx="2438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0" name="Line 4"/>
          <p:cNvSpPr>
            <a:spLocks noChangeShapeType="1"/>
          </p:cNvSpPr>
          <p:nvPr/>
        </p:nvSpPr>
        <p:spPr bwMode="auto">
          <a:xfrm>
            <a:off x="3657600" y="3733800"/>
            <a:ext cx="2743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p:cNvSpPr txBox="1">
            <a:spLocks noChangeArrowheads="1"/>
          </p:cNvSpPr>
          <p:nvPr/>
        </p:nvSpPr>
        <p:spPr bwMode="auto">
          <a:xfrm>
            <a:off x="6156325" y="2395538"/>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a:t>x</a:t>
            </a:r>
          </a:p>
        </p:txBody>
      </p:sp>
      <p:sp>
        <p:nvSpPr>
          <p:cNvPr id="45062" name="Text Box 6"/>
          <p:cNvSpPr txBox="1">
            <a:spLocks noChangeArrowheads="1"/>
          </p:cNvSpPr>
          <p:nvPr/>
        </p:nvSpPr>
        <p:spPr bwMode="auto">
          <a:xfrm>
            <a:off x="6384925" y="47577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a:t>y</a:t>
            </a:r>
          </a:p>
        </p:txBody>
      </p:sp>
      <p:sp>
        <p:nvSpPr>
          <p:cNvPr id="45069" name="Text Box 13"/>
          <p:cNvSpPr txBox="1">
            <a:spLocks noChangeArrowheads="1"/>
          </p:cNvSpPr>
          <p:nvPr/>
        </p:nvSpPr>
        <p:spPr bwMode="auto">
          <a:xfrm>
            <a:off x="974725" y="1938338"/>
            <a:ext cx="16811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Look in the</a:t>
            </a:r>
          </a:p>
          <a:p>
            <a:r>
              <a:rPr lang="en-US" sz="2400"/>
              <a:t>plane of </a:t>
            </a:r>
            <a:r>
              <a:rPr lang="en-US" sz="2400" i="1"/>
              <a:t>x</a:t>
            </a:r>
          </a:p>
          <a:p>
            <a:r>
              <a:rPr lang="en-US" sz="2400"/>
              <a:t>and </a:t>
            </a:r>
            <a:r>
              <a:rPr lang="en-US" sz="2400" i="1"/>
              <a:t>y</a:t>
            </a:r>
            <a:r>
              <a:rPr lang="en-US" sz="2400"/>
              <a:t>.</a:t>
            </a:r>
          </a:p>
        </p:txBody>
      </p:sp>
      <p:grpSp>
        <p:nvGrpSpPr>
          <p:cNvPr id="45081" name="Group 25"/>
          <p:cNvGrpSpPr>
            <a:grpSpLocks/>
          </p:cNvGrpSpPr>
          <p:nvPr/>
        </p:nvGrpSpPr>
        <p:grpSpPr bwMode="auto">
          <a:xfrm>
            <a:off x="4114800" y="3581400"/>
            <a:ext cx="2759075" cy="2532063"/>
            <a:chOff x="2592" y="2256"/>
            <a:chExt cx="1738" cy="1595"/>
          </a:xfrm>
        </p:grpSpPr>
        <p:sp>
          <p:nvSpPr>
            <p:cNvPr id="45071" name="Text Box 15"/>
            <p:cNvSpPr txBox="1">
              <a:spLocks noChangeArrowheads="1"/>
            </p:cNvSpPr>
            <p:nvPr/>
          </p:nvSpPr>
          <p:spPr bwMode="auto">
            <a:xfrm>
              <a:off x="2918" y="3333"/>
              <a:ext cx="141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Prob[Red case]</a:t>
              </a:r>
            </a:p>
            <a:p>
              <a:r>
                <a:rPr lang="en-US" sz="2400"/>
                <a:t>= </a:t>
              </a:r>
              <a:r>
                <a:rPr lang="en-US" sz="2400">
                  <a:cs typeface="Tahoma" pitchFamily="34" charset="0"/>
                </a:rPr>
                <a:t>θ</a:t>
              </a:r>
              <a:r>
                <a:rPr lang="en-US" sz="2400"/>
                <a:t>/180</a:t>
              </a:r>
            </a:p>
          </p:txBody>
        </p:sp>
        <p:sp>
          <p:nvSpPr>
            <p:cNvPr id="45072" name="Rectangle 16"/>
            <p:cNvSpPr>
              <a:spLocks noChangeArrowheads="1"/>
            </p:cNvSpPr>
            <p:nvPr/>
          </p:nvSpPr>
          <p:spPr bwMode="auto">
            <a:xfrm>
              <a:off x="2592" y="225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cs typeface="Tahoma" pitchFamily="34" charset="0"/>
                </a:rPr>
                <a:t>θ</a:t>
              </a:r>
            </a:p>
          </p:txBody>
        </p:sp>
      </p:grpSp>
      <p:grpSp>
        <p:nvGrpSpPr>
          <p:cNvPr id="45082" name="Group 26"/>
          <p:cNvGrpSpPr>
            <a:grpSpLocks/>
          </p:cNvGrpSpPr>
          <p:nvPr/>
        </p:nvGrpSpPr>
        <p:grpSpPr bwMode="auto">
          <a:xfrm>
            <a:off x="1066800" y="1682750"/>
            <a:ext cx="7231063" cy="3121026"/>
            <a:chOff x="672" y="1060"/>
            <a:chExt cx="4555" cy="1966"/>
          </a:xfrm>
        </p:grpSpPr>
        <p:sp>
          <p:nvSpPr>
            <p:cNvPr id="45063" name="Line 7"/>
            <p:cNvSpPr>
              <a:spLocks noChangeShapeType="1"/>
            </p:cNvSpPr>
            <p:nvPr/>
          </p:nvSpPr>
          <p:spPr bwMode="auto">
            <a:xfrm flipH="1" flipV="1">
              <a:off x="672" y="2112"/>
              <a:ext cx="3264" cy="48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p:cNvSpPr txBox="1">
              <a:spLocks noChangeArrowheads="1"/>
            </p:cNvSpPr>
            <p:nvPr/>
          </p:nvSpPr>
          <p:spPr bwMode="auto">
            <a:xfrm>
              <a:off x="4022" y="2037"/>
              <a:ext cx="1205"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err="1"/>
                <a:t>Hyperplanes</a:t>
              </a:r>
              <a:endParaRPr lang="en-US" sz="2400" dirty="0"/>
            </a:p>
            <a:p>
              <a:r>
                <a:rPr lang="en-US" sz="2400" dirty="0"/>
                <a:t>(normal to </a:t>
              </a:r>
              <a:r>
                <a:rPr lang="en-US" sz="2400" i="1" dirty="0"/>
                <a:t>v</a:t>
              </a:r>
              <a:r>
                <a:rPr lang="en-US" sz="2400" dirty="0"/>
                <a:t> )</a:t>
              </a:r>
            </a:p>
            <a:p>
              <a:r>
                <a:rPr lang="en-US" sz="2400" dirty="0"/>
                <a:t>for which h(x)</a:t>
              </a:r>
            </a:p>
            <a:p>
              <a:r>
                <a:rPr lang="en-US" sz="2400" dirty="0" smtClean="0"/>
                <a:t>≠ </a:t>
              </a:r>
              <a:r>
                <a:rPr lang="en-US" sz="2400" dirty="0"/>
                <a:t>h(y)</a:t>
              </a:r>
            </a:p>
          </p:txBody>
        </p:sp>
        <p:sp>
          <p:nvSpPr>
            <p:cNvPr id="45076" name="Line 20"/>
            <p:cNvSpPr>
              <a:spLocks noChangeShapeType="1"/>
            </p:cNvSpPr>
            <p:nvPr/>
          </p:nvSpPr>
          <p:spPr bwMode="auto">
            <a:xfrm flipV="1">
              <a:off x="2304" y="1152"/>
              <a:ext cx="144" cy="1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7" name="Text Box 21"/>
            <p:cNvSpPr txBox="1">
              <a:spLocks noChangeArrowheads="1"/>
            </p:cNvSpPr>
            <p:nvPr/>
          </p:nvSpPr>
          <p:spPr bwMode="auto">
            <a:xfrm>
              <a:off x="2534" y="1060"/>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v</a:t>
              </a:r>
            </a:p>
          </p:txBody>
        </p:sp>
      </p:grpSp>
      <p:grpSp>
        <p:nvGrpSpPr>
          <p:cNvPr id="45083" name="Group 27"/>
          <p:cNvGrpSpPr>
            <a:grpSpLocks/>
          </p:cNvGrpSpPr>
          <p:nvPr/>
        </p:nvGrpSpPr>
        <p:grpSpPr bwMode="auto">
          <a:xfrm>
            <a:off x="2041525" y="2057400"/>
            <a:ext cx="5121275" cy="3811588"/>
            <a:chOff x="1286" y="1296"/>
            <a:chExt cx="3226" cy="2401"/>
          </a:xfrm>
        </p:grpSpPr>
        <p:sp>
          <p:nvSpPr>
            <p:cNvPr id="45066" name="Line 10"/>
            <p:cNvSpPr>
              <a:spLocks noChangeShapeType="1"/>
            </p:cNvSpPr>
            <p:nvPr/>
          </p:nvSpPr>
          <p:spPr bwMode="auto">
            <a:xfrm flipH="1" flipV="1">
              <a:off x="2064" y="1296"/>
              <a:ext cx="528" cy="2208"/>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Text Box 11"/>
            <p:cNvSpPr txBox="1">
              <a:spLocks noChangeArrowheads="1"/>
            </p:cNvSpPr>
            <p:nvPr/>
          </p:nvSpPr>
          <p:spPr bwMode="auto">
            <a:xfrm>
              <a:off x="1286" y="2949"/>
              <a:ext cx="1163"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Hyperplanes</a:t>
              </a:r>
            </a:p>
            <a:p>
              <a:r>
                <a:rPr lang="en-US" sz="2400"/>
                <a:t>for which</a:t>
              </a:r>
            </a:p>
            <a:p>
              <a:r>
                <a:rPr lang="en-US" sz="2400"/>
                <a:t>h(x) = h(y)</a:t>
              </a:r>
            </a:p>
          </p:txBody>
        </p:sp>
        <p:sp>
          <p:nvSpPr>
            <p:cNvPr id="45079" name="Line 23"/>
            <p:cNvSpPr>
              <a:spLocks noChangeShapeType="1"/>
            </p:cNvSpPr>
            <p:nvPr/>
          </p:nvSpPr>
          <p:spPr bwMode="auto">
            <a:xfrm flipV="1">
              <a:off x="2304" y="1824"/>
              <a:ext cx="2208" cy="528"/>
            </a:xfrm>
            <a:prstGeom prst="line">
              <a:avLst/>
            </a:prstGeom>
            <a:noFill/>
            <a:ln w="952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TextBox 1"/>
          <p:cNvSpPr txBox="1"/>
          <p:nvPr/>
        </p:nvSpPr>
        <p:spPr>
          <a:xfrm>
            <a:off x="4444249" y="1195209"/>
            <a:ext cx="4213013" cy="1200329"/>
          </a:xfrm>
          <a:prstGeom prst="rect">
            <a:avLst/>
          </a:prstGeom>
          <a:noFill/>
        </p:spPr>
        <p:txBody>
          <a:bodyPr wrap="none" rtlCol="0">
            <a:spAutoFit/>
          </a:bodyPr>
          <a:lstStyle/>
          <a:p>
            <a:r>
              <a:rPr lang="en-US" sz="2400" dirty="0" smtClean="0">
                <a:solidFill>
                  <a:srgbClr val="0070C0"/>
                </a:solidFill>
              </a:rPr>
              <a:t>Note</a:t>
            </a:r>
            <a:r>
              <a:rPr lang="en-US" sz="2400" dirty="0" smtClean="0"/>
              <a:t>: what is important is that</a:t>
            </a:r>
          </a:p>
          <a:p>
            <a:r>
              <a:rPr lang="en-US" sz="2400" dirty="0" smtClean="0"/>
              <a:t>hyperplane is outside the angle,</a:t>
            </a:r>
          </a:p>
          <a:p>
            <a:r>
              <a:rPr lang="en-US" sz="2400" dirty="0" smtClean="0"/>
              <a:t>not that the vector is inside.</a:t>
            </a:r>
            <a:endParaRPr lang="en-US" sz="2400" dirty="0"/>
          </a:p>
        </p:txBody>
      </p:sp>
    </p:spTree>
    <p:extLst>
      <p:ext uri="{BB962C8B-B14F-4D97-AF65-F5344CB8AC3E}">
        <p14:creationId xmlns:p14="http://schemas.microsoft.com/office/powerpoint/2010/main" val="779700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0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50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45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3C9AD5-21D1-42FD-87C8-4F32AD33C20A}" type="slidenum">
              <a:rPr lang="en-US"/>
              <a:pPr/>
              <a:t>55</a:t>
            </a:fld>
            <a:endParaRPr lang="en-US"/>
          </a:p>
        </p:txBody>
      </p:sp>
      <p:sp>
        <p:nvSpPr>
          <p:cNvPr id="47106" name="Rectangle 2"/>
          <p:cNvSpPr>
            <a:spLocks noGrp="1" noChangeArrowheads="1"/>
          </p:cNvSpPr>
          <p:nvPr>
            <p:ph type="title"/>
          </p:nvPr>
        </p:nvSpPr>
        <p:spPr/>
        <p:txBody>
          <a:bodyPr/>
          <a:lstStyle/>
          <a:p>
            <a:r>
              <a:rPr lang="en-US"/>
              <a:t>Signatures for Cosine Distance</a:t>
            </a:r>
          </a:p>
        </p:txBody>
      </p:sp>
      <p:sp>
        <p:nvSpPr>
          <p:cNvPr id="47107" name="Rectangle 3"/>
          <p:cNvSpPr>
            <a:spLocks noGrp="1" noChangeArrowheads="1"/>
          </p:cNvSpPr>
          <p:nvPr>
            <p:ph type="body" idx="1"/>
          </p:nvPr>
        </p:nvSpPr>
        <p:spPr>
          <a:xfrm>
            <a:off x="304800" y="1219200"/>
            <a:ext cx="8458200" cy="4419600"/>
          </a:xfrm>
        </p:spPr>
        <p:txBody>
          <a:bodyPr/>
          <a:lstStyle/>
          <a:p>
            <a:r>
              <a:rPr lang="en-US" dirty="0"/>
              <a:t>Pick some number of vectors, and hash your data for each vector.</a:t>
            </a:r>
          </a:p>
          <a:p>
            <a:r>
              <a:rPr lang="en-US" dirty="0"/>
              <a:t>The result is a signature (</a:t>
            </a:r>
            <a:r>
              <a:rPr lang="en-US" i="1" dirty="0" smtClean="0">
                <a:solidFill>
                  <a:srgbClr val="FF0066"/>
                </a:solidFill>
              </a:rPr>
              <a:t>sketch</a:t>
            </a:r>
            <a:r>
              <a:rPr lang="en-US" dirty="0" smtClean="0"/>
              <a:t>) </a:t>
            </a:r>
            <a:r>
              <a:rPr lang="en-US" dirty="0"/>
              <a:t>of +1’s </a:t>
            </a:r>
            <a:r>
              <a:rPr lang="en-US" dirty="0" smtClean="0"/>
              <a:t>and      </a:t>
            </a:r>
            <a:r>
              <a:rPr lang="en-US" dirty="0"/>
              <a:t>–1’s that can be used for LSH like the </a:t>
            </a:r>
            <a:r>
              <a:rPr lang="en-US" dirty="0" err="1"/>
              <a:t>minhash</a:t>
            </a:r>
            <a:r>
              <a:rPr lang="en-US" dirty="0"/>
              <a:t> signatures for </a:t>
            </a:r>
            <a:r>
              <a:rPr lang="en-US" dirty="0" err="1"/>
              <a:t>Jaccard</a:t>
            </a:r>
            <a:r>
              <a:rPr lang="en-US" dirty="0"/>
              <a:t> distance.</a:t>
            </a:r>
          </a:p>
          <a:p>
            <a:r>
              <a:rPr lang="en-US" dirty="0"/>
              <a:t>But you don’t have to think this way.</a:t>
            </a:r>
          </a:p>
          <a:p>
            <a:r>
              <a:rPr lang="en-US" dirty="0"/>
              <a:t>The existence of the </a:t>
            </a:r>
            <a:r>
              <a:rPr lang="en-US" dirty="0" smtClean="0"/>
              <a:t>LSH-family </a:t>
            </a:r>
            <a:r>
              <a:rPr lang="en-US" dirty="0"/>
              <a:t>is sufficient for amplification by AND/OR.</a:t>
            </a:r>
          </a:p>
        </p:txBody>
      </p:sp>
    </p:spTree>
    <p:extLst>
      <p:ext uri="{BB962C8B-B14F-4D97-AF65-F5344CB8AC3E}">
        <p14:creationId xmlns:p14="http://schemas.microsoft.com/office/powerpoint/2010/main" val="376556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8A33CB2-9AF4-445B-82FA-F2FABCDED7DB}" type="slidenum">
              <a:rPr lang="en-US"/>
              <a:pPr/>
              <a:t>56</a:t>
            </a:fld>
            <a:endParaRPr lang="en-US"/>
          </a:p>
        </p:txBody>
      </p:sp>
      <p:sp>
        <p:nvSpPr>
          <p:cNvPr id="59394" name="Rectangle 2"/>
          <p:cNvSpPr>
            <a:spLocks noGrp="1" noChangeArrowheads="1"/>
          </p:cNvSpPr>
          <p:nvPr>
            <p:ph type="title"/>
          </p:nvPr>
        </p:nvSpPr>
        <p:spPr/>
        <p:txBody>
          <a:bodyPr/>
          <a:lstStyle/>
          <a:p>
            <a:r>
              <a:rPr lang="en-US"/>
              <a:t>Simplification</a:t>
            </a:r>
          </a:p>
        </p:txBody>
      </p:sp>
      <p:sp>
        <p:nvSpPr>
          <p:cNvPr id="59395" name="Rectangle 3"/>
          <p:cNvSpPr>
            <a:spLocks noGrp="1" noChangeArrowheads="1"/>
          </p:cNvSpPr>
          <p:nvPr>
            <p:ph type="body" idx="1"/>
          </p:nvPr>
        </p:nvSpPr>
        <p:spPr/>
        <p:txBody>
          <a:bodyPr/>
          <a:lstStyle/>
          <a:p>
            <a:r>
              <a:rPr lang="en-US" dirty="0"/>
              <a:t>We need not pick from among all possible vectors </a:t>
            </a:r>
            <a:r>
              <a:rPr lang="en-US" i="1" dirty="0" smtClean="0"/>
              <a:t>v</a:t>
            </a:r>
            <a:r>
              <a:rPr lang="en-US" dirty="0" smtClean="0"/>
              <a:t> </a:t>
            </a:r>
            <a:r>
              <a:rPr lang="en-US" dirty="0"/>
              <a:t>to form a component of a sketch.</a:t>
            </a:r>
          </a:p>
          <a:p>
            <a:r>
              <a:rPr lang="en-US" dirty="0"/>
              <a:t>It suffices to consider only vectors </a:t>
            </a:r>
            <a:r>
              <a:rPr lang="en-US" i="1" dirty="0" smtClean="0"/>
              <a:t>v</a:t>
            </a:r>
            <a:r>
              <a:rPr lang="en-US" dirty="0" smtClean="0"/>
              <a:t> </a:t>
            </a:r>
            <a:r>
              <a:rPr lang="en-US" dirty="0"/>
              <a:t>consisting of +1 and –1 components.</a:t>
            </a:r>
          </a:p>
        </p:txBody>
      </p:sp>
    </p:spTree>
    <p:extLst>
      <p:ext uri="{BB962C8B-B14F-4D97-AF65-F5344CB8AC3E}">
        <p14:creationId xmlns:p14="http://schemas.microsoft.com/office/powerpoint/2010/main" val="2715518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57A341-F642-4BCE-AC61-8523DEA02765}" type="slidenum">
              <a:rPr lang="en-US"/>
              <a:pPr/>
              <a:t>6</a:t>
            </a:fld>
            <a:endParaRPr lang="en-US"/>
          </a:p>
        </p:txBody>
      </p:sp>
      <p:sp>
        <p:nvSpPr>
          <p:cNvPr id="123906" name="Rectangle 2"/>
          <p:cNvSpPr>
            <a:spLocks noGrp="1" noChangeArrowheads="1"/>
          </p:cNvSpPr>
          <p:nvPr>
            <p:ph type="title"/>
          </p:nvPr>
        </p:nvSpPr>
        <p:spPr/>
        <p:txBody>
          <a:bodyPr/>
          <a:lstStyle/>
          <a:p>
            <a:r>
              <a:rPr lang="en-US" dirty="0"/>
              <a:t>Customer Records – </a:t>
            </a:r>
            <a:r>
              <a:rPr lang="en-US" dirty="0" smtClean="0"/>
              <a:t>(3)</a:t>
            </a:r>
            <a:endParaRPr lang="en-US" dirty="0"/>
          </a:p>
        </p:txBody>
      </p:sp>
      <p:sp>
        <p:nvSpPr>
          <p:cNvPr id="123907" name="Rectangle 3"/>
          <p:cNvSpPr>
            <a:spLocks noGrp="1" noChangeArrowheads="1"/>
          </p:cNvSpPr>
          <p:nvPr>
            <p:ph type="body" idx="1"/>
          </p:nvPr>
        </p:nvSpPr>
        <p:spPr>
          <a:xfrm>
            <a:off x="457200" y="1371600"/>
            <a:ext cx="8153400" cy="4724400"/>
          </a:xfrm>
        </p:spPr>
        <p:txBody>
          <a:bodyPr/>
          <a:lstStyle/>
          <a:p>
            <a:r>
              <a:rPr lang="en-US" dirty="0">
                <a:solidFill>
                  <a:srgbClr val="0070C0"/>
                </a:solidFill>
              </a:rPr>
              <a:t>Problem</a:t>
            </a:r>
            <a:r>
              <a:rPr lang="en-US" dirty="0"/>
              <a:t>: (1 million)</a:t>
            </a:r>
            <a:r>
              <a:rPr lang="en-US" baseline="30000" dirty="0"/>
              <a:t>2</a:t>
            </a:r>
            <a:r>
              <a:rPr lang="en-US" dirty="0"/>
              <a:t> is too many pairs of records to score.</a:t>
            </a:r>
          </a:p>
          <a:p>
            <a:r>
              <a:rPr lang="en-US" dirty="0">
                <a:solidFill>
                  <a:srgbClr val="0070C0"/>
                </a:solidFill>
              </a:rPr>
              <a:t>Solution</a:t>
            </a:r>
            <a:r>
              <a:rPr lang="en-US" dirty="0"/>
              <a:t>: A simple LSH.</a:t>
            </a:r>
          </a:p>
          <a:p>
            <a:pPr lvl="1"/>
            <a:r>
              <a:rPr lang="en-US" dirty="0"/>
              <a:t>Three hash functions: exact values of name, address, phone.</a:t>
            </a:r>
          </a:p>
          <a:p>
            <a:pPr lvl="2"/>
            <a:r>
              <a:rPr lang="en-US" dirty="0"/>
              <a:t>Compare </a:t>
            </a:r>
            <a:r>
              <a:rPr lang="en-US" dirty="0" err="1"/>
              <a:t>iff</a:t>
            </a:r>
            <a:r>
              <a:rPr lang="en-US" dirty="0"/>
              <a:t> records are identical in at least one.</a:t>
            </a:r>
          </a:p>
          <a:p>
            <a:pPr lvl="1"/>
            <a:r>
              <a:rPr lang="en-US" dirty="0"/>
              <a:t>Misses similar records with a small differences in all three fields.</a:t>
            </a:r>
          </a:p>
        </p:txBody>
      </p:sp>
    </p:spTree>
    <p:extLst>
      <p:ext uri="{BB962C8B-B14F-4D97-AF65-F5344CB8AC3E}">
        <p14:creationId xmlns:p14="http://schemas.microsoft.com/office/powerpoint/2010/main" val="270729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13306E-3CD8-47E2-A91F-40A33858DDEC}" type="slidenum">
              <a:rPr lang="en-US"/>
              <a:pPr/>
              <a:t>7</a:t>
            </a:fld>
            <a:endParaRPr lang="en-US"/>
          </a:p>
        </p:txBody>
      </p:sp>
      <p:sp>
        <p:nvSpPr>
          <p:cNvPr id="122882" name="Rectangle 2"/>
          <p:cNvSpPr>
            <a:spLocks noGrp="1" noChangeArrowheads="1"/>
          </p:cNvSpPr>
          <p:nvPr>
            <p:ph type="title"/>
          </p:nvPr>
        </p:nvSpPr>
        <p:spPr/>
        <p:txBody>
          <a:bodyPr/>
          <a:lstStyle/>
          <a:p>
            <a:r>
              <a:rPr lang="en-US" dirty="0"/>
              <a:t>Customer Records – </a:t>
            </a:r>
            <a:r>
              <a:rPr lang="en-US" dirty="0" smtClean="0"/>
              <a:t>(4)</a:t>
            </a:r>
            <a:endParaRPr lang="en-US" dirty="0"/>
          </a:p>
        </p:txBody>
      </p:sp>
      <p:sp>
        <p:nvSpPr>
          <p:cNvPr id="122883" name="Rectangle 3"/>
          <p:cNvSpPr>
            <a:spLocks noGrp="1" noChangeArrowheads="1"/>
          </p:cNvSpPr>
          <p:nvPr>
            <p:ph type="body" idx="1"/>
          </p:nvPr>
        </p:nvSpPr>
        <p:spPr/>
        <p:txBody>
          <a:bodyPr/>
          <a:lstStyle/>
          <a:p>
            <a:r>
              <a:rPr lang="en-US" dirty="0" smtClean="0"/>
              <a:t>Design </a:t>
            </a:r>
            <a:r>
              <a:rPr lang="en-US" dirty="0"/>
              <a:t>a measure (“</a:t>
            </a:r>
            <a:r>
              <a:rPr lang="en-US" i="1" dirty="0">
                <a:solidFill>
                  <a:srgbClr val="FF0066"/>
                </a:solidFill>
              </a:rPr>
              <a:t>score </a:t>
            </a:r>
            <a:r>
              <a:rPr lang="en-US" dirty="0"/>
              <a:t>”) of how similar records are:</a:t>
            </a:r>
          </a:p>
          <a:p>
            <a:pPr lvl="1"/>
            <a:r>
              <a:rPr lang="en-US" dirty="0"/>
              <a:t>E.g., deduct points for small misspellings (“Jeffrey” vs. “Jeffery”) or same phone with different area code.</a:t>
            </a:r>
          </a:p>
          <a:p>
            <a:r>
              <a:rPr lang="en-US" dirty="0" smtClean="0"/>
              <a:t>Score </a:t>
            </a:r>
            <a:r>
              <a:rPr lang="en-US" dirty="0"/>
              <a:t>all pairs of </a:t>
            </a:r>
            <a:r>
              <a:rPr lang="en-US" dirty="0" smtClean="0"/>
              <a:t>records that the LSH scheme identified as candidates; </a:t>
            </a:r>
            <a:r>
              <a:rPr lang="en-US" dirty="0"/>
              <a:t>report high scores as matches.</a:t>
            </a:r>
          </a:p>
        </p:txBody>
      </p:sp>
    </p:spTree>
    <p:extLst>
      <p:ext uri="{BB962C8B-B14F-4D97-AF65-F5344CB8AC3E}">
        <p14:creationId xmlns:p14="http://schemas.microsoft.com/office/powerpoint/2010/main" val="334714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C6C90BE-D239-4237-B5A6-F952263C8389}" type="slidenum">
              <a:rPr lang="en-US"/>
              <a:pPr/>
              <a:t>8</a:t>
            </a:fld>
            <a:endParaRPr lang="en-US"/>
          </a:p>
        </p:txBody>
      </p:sp>
      <p:sp>
        <p:nvSpPr>
          <p:cNvPr id="149506" name="Rectangle 2"/>
          <p:cNvSpPr>
            <a:spLocks noGrp="1" noChangeArrowheads="1"/>
          </p:cNvSpPr>
          <p:nvPr>
            <p:ph type="title"/>
          </p:nvPr>
        </p:nvSpPr>
        <p:spPr>
          <a:xfrm>
            <a:off x="685800" y="-76200"/>
            <a:ext cx="7772400" cy="1143000"/>
          </a:xfrm>
        </p:spPr>
        <p:txBody>
          <a:bodyPr/>
          <a:lstStyle/>
          <a:p>
            <a:r>
              <a:rPr lang="en-US" dirty="0">
                <a:solidFill>
                  <a:srgbClr val="00B0F0"/>
                </a:solidFill>
              </a:rPr>
              <a:t>Aside</a:t>
            </a:r>
            <a:r>
              <a:rPr lang="en-US" dirty="0"/>
              <a:t>: Hashing Names, Etc.</a:t>
            </a:r>
          </a:p>
        </p:txBody>
      </p:sp>
      <p:sp>
        <p:nvSpPr>
          <p:cNvPr id="149507" name="Rectangle 3"/>
          <p:cNvSpPr>
            <a:spLocks noGrp="1" noChangeArrowheads="1"/>
          </p:cNvSpPr>
          <p:nvPr>
            <p:ph type="body" idx="1"/>
          </p:nvPr>
        </p:nvSpPr>
        <p:spPr>
          <a:xfrm>
            <a:off x="457200" y="1371600"/>
            <a:ext cx="8458200" cy="4572000"/>
          </a:xfrm>
        </p:spPr>
        <p:txBody>
          <a:bodyPr/>
          <a:lstStyle/>
          <a:p>
            <a:pPr>
              <a:lnSpc>
                <a:spcPct val="90000"/>
              </a:lnSpc>
            </a:pPr>
            <a:r>
              <a:rPr lang="en-US" dirty="0" smtClean="0">
                <a:solidFill>
                  <a:srgbClr val="0070C0"/>
                </a:solidFill>
              </a:rPr>
              <a:t>Problem</a:t>
            </a:r>
            <a:r>
              <a:rPr lang="en-US" dirty="0" smtClean="0"/>
              <a:t>: How </a:t>
            </a:r>
            <a:r>
              <a:rPr lang="en-US" dirty="0"/>
              <a:t>do we hash strings such as names so there is one bucket for each string?</a:t>
            </a:r>
          </a:p>
          <a:p>
            <a:pPr>
              <a:lnSpc>
                <a:spcPct val="90000"/>
              </a:lnSpc>
            </a:pPr>
            <a:r>
              <a:rPr lang="en-US" dirty="0" smtClean="0">
                <a:solidFill>
                  <a:srgbClr val="00B050"/>
                </a:solidFill>
              </a:rPr>
              <a:t>Answer</a:t>
            </a:r>
            <a:r>
              <a:rPr lang="en-US" dirty="0" smtClean="0"/>
              <a:t>: </a:t>
            </a:r>
            <a:r>
              <a:rPr lang="en-US" dirty="0"/>
              <a:t>Sort the strings instead.</a:t>
            </a:r>
          </a:p>
          <a:p>
            <a:pPr>
              <a:lnSpc>
                <a:spcPct val="90000"/>
              </a:lnSpc>
            </a:pPr>
            <a:r>
              <a:rPr lang="en-US" dirty="0" smtClean="0"/>
              <a:t>Another option was to use </a:t>
            </a:r>
            <a:r>
              <a:rPr lang="en-US" dirty="0"/>
              <a:t>a few million buckets, and deal with buckets that contain several different strings</a:t>
            </a:r>
            <a:r>
              <a:rPr lang="en-US" dirty="0" smtClean="0"/>
              <a:t>.</a:t>
            </a:r>
            <a:endParaRPr lang="en-US" dirty="0"/>
          </a:p>
        </p:txBody>
      </p:sp>
    </p:spTree>
    <p:extLst>
      <p:ext uri="{BB962C8B-B14F-4D97-AF65-F5344CB8AC3E}">
        <p14:creationId xmlns:p14="http://schemas.microsoft.com/office/powerpoint/2010/main" val="588742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95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9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FB970C-9022-448D-803E-DB0A3AE9D1D7}" type="slidenum">
              <a:rPr lang="en-US"/>
              <a:pPr/>
              <a:t>9</a:t>
            </a:fld>
            <a:endParaRPr lang="en-US"/>
          </a:p>
        </p:txBody>
      </p:sp>
      <p:sp>
        <p:nvSpPr>
          <p:cNvPr id="124930" name="Rectangle 2"/>
          <p:cNvSpPr>
            <a:spLocks noGrp="1" noChangeArrowheads="1"/>
          </p:cNvSpPr>
          <p:nvPr>
            <p:ph type="title"/>
          </p:nvPr>
        </p:nvSpPr>
        <p:spPr/>
        <p:txBody>
          <a:bodyPr/>
          <a:lstStyle/>
          <a:p>
            <a:r>
              <a:rPr lang="en-US" dirty="0">
                <a:solidFill>
                  <a:srgbClr val="00B0F0"/>
                </a:solidFill>
              </a:rPr>
              <a:t>Aside</a:t>
            </a:r>
            <a:r>
              <a:rPr lang="en-US" dirty="0"/>
              <a:t>: Validation of Results</a:t>
            </a:r>
          </a:p>
        </p:txBody>
      </p:sp>
      <p:sp>
        <p:nvSpPr>
          <p:cNvPr id="124931" name="Rectangle 3"/>
          <p:cNvSpPr>
            <a:spLocks noGrp="1" noChangeArrowheads="1"/>
          </p:cNvSpPr>
          <p:nvPr>
            <p:ph type="body" idx="1"/>
          </p:nvPr>
        </p:nvSpPr>
        <p:spPr/>
        <p:txBody>
          <a:bodyPr/>
          <a:lstStyle/>
          <a:p>
            <a:r>
              <a:rPr lang="en-US" dirty="0"/>
              <a:t>We were able to tell what values of the scoring function were reliable in an interesting way.</a:t>
            </a:r>
          </a:p>
          <a:p>
            <a:r>
              <a:rPr lang="en-US" dirty="0"/>
              <a:t>Identical records had </a:t>
            </a:r>
            <a:r>
              <a:rPr lang="en-US" dirty="0" smtClean="0"/>
              <a:t>an average creation-date </a:t>
            </a:r>
            <a:r>
              <a:rPr lang="en-US" dirty="0"/>
              <a:t>difference of 10 days.</a:t>
            </a:r>
          </a:p>
          <a:p>
            <a:r>
              <a:rPr lang="en-US" dirty="0"/>
              <a:t>We only looked for records created within 90 </a:t>
            </a:r>
            <a:r>
              <a:rPr lang="en-US" dirty="0" smtClean="0"/>
              <a:t>days of each other, </a:t>
            </a:r>
            <a:r>
              <a:rPr lang="en-US" dirty="0"/>
              <a:t>so bogus matches had a 45-day </a:t>
            </a:r>
            <a:r>
              <a:rPr lang="en-US" dirty="0" smtClean="0"/>
              <a:t>average difference in creation dates.</a:t>
            </a:r>
            <a:endParaRPr lang="en-US" dirty="0"/>
          </a:p>
        </p:txBody>
      </p:sp>
    </p:spTree>
    <p:extLst>
      <p:ext uri="{BB962C8B-B14F-4D97-AF65-F5344CB8AC3E}">
        <p14:creationId xmlns:p14="http://schemas.microsoft.com/office/powerpoint/2010/main" val="161665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6818</TotalTime>
  <Words>13798</Words>
  <Application>Microsoft Office PowerPoint</Application>
  <PresentationFormat>On-screen Show (4:3)</PresentationFormat>
  <Paragraphs>854</Paragraphs>
  <Slides>56</Slides>
  <Notes>55</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Module</vt:lpstr>
      <vt:lpstr>Application: Entity Resolution Application: Similar News Articles Distance Measures LS Families of Hash Functions LSH for Cosine Distance </vt:lpstr>
      <vt:lpstr>Similarity of Records A Simple Bucketing Process Validating the Results</vt:lpstr>
      <vt:lpstr>Entity Resolution</vt:lpstr>
      <vt:lpstr>Matching Customer Records</vt:lpstr>
      <vt:lpstr>Customer Records – (2)</vt:lpstr>
      <vt:lpstr>Customer Records – (3)</vt:lpstr>
      <vt:lpstr>Customer Records – (4)</vt:lpstr>
      <vt:lpstr>Aside: Hashing Names, Etc.</vt:lpstr>
      <vt:lpstr>Aside: Validation of Results</vt:lpstr>
      <vt:lpstr>Validation – (2)</vt:lpstr>
      <vt:lpstr>Validation – Generalized</vt:lpstr>
      <vt:lpstr>A New Way of Shingling Bucketing by Length</vt:lpstr>
      <vt:lpstr>Application: Same News Article</vt:lpstr>
      <vt:lpstr>News Articles – (2)</vt:lpstr>
      <vt:lpstr>News Articles – (3)</vt:lpstr>
      <vt:lpstr>Enter LSH</vt:lpstr>
      <vt:lpstr>Enter LSH – (2)</vt:lpstr>
      <vt:lpstr>Specialized Shingling Technique</vt:lpstr>
      <vt:lpstr>Why it Works</vt:lpstr>
      <vt:lpstr>Triangle Inequality Euclidean Distance Cosine Distance Jaccard Distance Edit Distance</vt:lpstr>
      <vt:lpstr>Distance Measures</vt:lpstr>
      <vt:lpstr>Axioms of a Distance Measure</vt:lpstr>
      <vt:lpstr>Some Euclidean Distances</vt:lpstr>
      <vt:lpstr>Examples of Euclidean Distances</vt:lpstr>
      <vt:lpstr>Question For Thought</vt:lpstr>
      <vt:lpstr>Some Non-Euclidean Distances</vt:lpstr>
      <vt:lpstr>Example: Jaccard Distance</vt:lpstr>
      <vt:lpstr>Why J.D. Is a Distance Measure</vt:lpstr>
      <vt:lpstr>Triangle Inequality for J.D.</vt:lpstr>
      <vt:lpstr>Proof</vt:lpstr>
      <vt:lpstr>Cosine Distance</vt:lpstr>
      <vt:lpstr>Edit Distance</vt:lpstr>
      <vt:lpstr>Example: Edit Distance</vt:lpstr>
      <vt:lpstr>Definition Combining hash functions Making steep S-Curves</vt:lpstr>
      <vt:lpstr>Hash Functions Decide Equality</vt:lpstr>
      <vt:lpstr>LSH Families Defined</vt:lpstr>
      <vt:lpstr>LS Families: Illustration </vt:lpstr>
      <vt:lpstr>Example: LS Family</vt:lpstr>
      <vt:lpstr>Example: LS Family – (2)</vt:lpstr>
      <vt:lpstr>Amplifying an LSH-Family</vt:lpstr>
      <vt:lpstr>AND of Hash Functions</vt:lpstr>
      <vt:lpstr>OR of Hash Functions</vt:lpstr>
      <vt:lpstr>Combine AND and OR Constructions</vt:lpstr>
      <vt:lpstr>AND-OR Composition</vt:lpstr>
      <vt:lpstr>Table for Function 1-(1-p4)4</vt:lpstr>
      <vt:lpstr>OR-AND Composition</vt:lpstr>
      <vt:lpstr>Table for Function (1-(1-p)4)4</vt:lpstr>
      <vt:lpstr>Cascading Constructions</vt:lpstr>
      <vt:lpstr>General Use of S-Curves</vt:lpstr>
      <vt:lpstr>Visualization of Threshold</vt:lpstr>
      <vt:lpstr>Random Hyperplanes Sketches (Signatures)</vt:lpstr>
      <vt:lpstr>Random Hyperplanes – (1)</vt:lpstr>
      <vt:lpstr>Random Hyperplanes – (2)</vt:lpstr>
      <vt:lpstr>Proof of Claim</vt:lpstr>
      <vt:lpstr>Signatures for Cosine Distance</vt:lpstr>
      <vt:lpstr>Simplification</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536</cp:revision>
  <dcterms:created xsi:type="dcterms:W3CDTF">2009-06-12T17:14:38Z</dcterms:created>
  <dcterms:modified xsi:type="dcterms:W3CDTF">2017-01-19T19:57:13Z</dcterms:modified>
</cp:coreProperties>
</file>