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57" r:id="rId2"/>
    <p:sldId id="296" r:id="rId3"/>
    <p:sldId id="297" r:id="rId4"/>
    <p:sldId id="298" r:id="rId5"/>
    <p:sldId id="259" r:id="rId6"/>
    <p:sldId id="260" r:id="rId7"/>
    <p:sldId id="261" r:id="rId8"/>
    <p:sldId id="262" r:id="rId9"/>
    <p:sldId id="336" r:id="rId10"/>
    <p:sldId id="264" r:id="rId11"/>
    <p:sldId id="331" r:id="rId12"/>
    <p:sldId id="265" r:id="rId13"/>
    <p:sldId id="266" r:id="rId14"/>
    <p:sldId id="267" r:id="rId15"/>
    <p:sldId id="268" r:id="rId16"/>
    <p:sldId id="269" r:id="rId17"/>
    <p:sldId id="270" r:id="rId18"/>
    <p:sldId id="271" r:id="rId19"/>
    <p:sldId id="333" r:id="rId20"/>
    <p:sldId id="334" r:id="rId21"/>
    <p:sldId id="335" r:id="rId22"/>
    <p:sldId id="329" r:id="rId23"/>
    <p:sldId id="273" r:id="rId24"/>
    <p:sldId id="274" r:id="rId25"/>
    <p:sldId id="328" r:id="rId26"/>
    <p:sldId id="276" r:id="rId27"/>
    <p:sldId id="277" r:id="rId28"/>
    <p:sldId id="278" r:id="rId29"/>
    <p:sldId id="279" r:id="rId30"/>
    <p:sldId id="280" r:id="rId31"/>
    <p:sldId id="337" r:id="rId32"/>
    <p:sldId id="338" r:id="rId33"/>
    <p:sldId id="281" r:id="rId34"/>
    <p:sldId id="332" r:id="rId35"/>
    <p:sldId id="285" r:id="rId36"/>
    <p:sldId id="286" r:id="rId37"/>
    <p:sldId id="287" r:id="rId38"/>
    <p:sldId id="288" r:id="rId39"/>
    <p:sldId id="289" r:id="rId40"/>
    <p:sldId id="290" r:id="rId41"/>
    <p:sldId id="291" r:id="rId42"/>
    <p:sldId id="292" r:id="rId43"/>
    <p:sldId id="293" r:id="rId44"/>
    <p:sldId id="339" r:id="rId45"/>
    <p:sldId id="295" r:id="rId46"/>
    <p:sldId id="340"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D60093"/>
    <a:srgbClr val="0080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88" y="18"/>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1/18/2017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1/18/2017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a:t>
            </a:r>
            <a:r>
              <a:rPr lang="en-US" baseline="0" dirty="0" smtClean="0"/>
              <a:t> class of problems where we are given a large collection of sets – millions or billions, perhaps, and we are asked to find those sets that are similar.  The notion of similarity is quite specific, and it’s called “Jaccard similarity.”  We’ll learn this concept soon.  But the idea is roughly that the larger the fraction of elements that the two sets have in common, the more similar they are.</a:t>
            </a:r>
          </a:p>
          <a:p>
            <a:endParaRPr lang="en-US" baseline="0" dirty="0" smtClean="0"/>
          </a:p>
          <a:p>
            <a:r>
              <a:rPr lang="en-US" baseline="0" dirty="0" smtClean="0"/>
              <a:t>There is a fundamental problem of scale.  If we have even a million sets – not a large number compared with the number of Web pages or Amazon users – the number of pairs of sets is half a trillion.  We don’t have the resources to compare them all.  So we need some magic to focus us on the pairs that are likely to be highly similar, never looking at the vast majority of pairs.  When you learned about hashing, it probably seemed like a bit of magic.  You have a large set of keys, and when you want to find some key K, you go right to it, without having to look very far at all.  The technique we’re going to learn, “locality-sensitive hashing” is another bit of magic.  Here, we are pointed right at the similar pairs, without having to wade through the morass of all pairs.</a:t>
            </a:r>
          </a:p>
          <a:p>
            <a:endParaRPr lang="en-US" baseline="0" dirty="0" smtClean="0"/>
          </a:p>
          <a:p>
            <a:r>
              <a:rPr lang="en-US" baseline="0" dirty="0" smtClean="0"/>
              <a:t>We’ll begin by looking at some applications where finding similar sets is very useful.  We then are going to focus initially on finding similar documents, meaning that they have a substantial amount of text in common.   For this problem, we first study “shingling,” which is a way to convert the informal notion of “similar documents” into a formal test for similarity of sets.</a:t>
            </a:r>
          </a:p>
          <a:p>
            <a:endParaRPr lang="en-US" baseline="0" dirty="0" smtClean="0"/>
          </a:p>
          <a:p>
            <a:r>
              <a:rPr lang="en-US" baseline="0" dirty="0" smtClean="0"/>
              <a:t>Then, we learn the remarkable technique called </a:t>
            </a:r>
            <a:r>
              <a:rPr lang="en-US" baseline="0" dirty="0" err="1" smtClean="0"/>
              <a:t>minhashing</a:t>
            </a:r>
            <a:r>
              <a:rPr lang="en-US" baseline="0" dirty="0" smtClean="0"/>
              <a:t>, which allows us to replace a large set by a much smaller list of values.  The magic of </a:t>
            </a:r>
            <a:r>
              <a:rPr lang="en-US" baseline="0" dirty="0" err="1" smtClean="0"/>
              <a:t>minhashing</a:t>
            </a:r>
            <a:r>
              <a:rPr lang="en-US" baseline="0" dirty="0" smtClean="0"/>
              <a:t> is that the similarity of the small lists, called “signatures,” predicts the similarity of the whole sets.</a:t>
            </a:r>
          </a:p>
          <a:p>
            <a:endParaRPr lang="en-US" baseline="0" dirty="0" smtClean="0"/>
          </a:p>
          <a:p>
            <a:r>
              <a:rPr lang="en-US" baseline="0" dirty="0" smtClean="0"/>
              <a:t>Finally, we take up the locality-sensitive hashing technique itself and see how to find similar sets or similar documents without doing anything that involves searching all pairs.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C1 and C2 be two sets.  Their Jaccard similarity is the size of the intersection of these two sets divided by the size of their union.  We’ll</a:t>
            </a:r>
            <a:r>
              <a:rPr lang="en-US" baseline="0" dirty="0" smtClean="0"/>
              <a:t> use </a:t>
            </a:r>
            <a:r>
              <a:rPr lang="en-US" baseline="0" dirty="0" err="1" smtClean="0"/>
              <a:t>Sim</a:t>
            </a:r>
            <a:r>
              <a:rPr lang="en-US" baseline="0" dirty="0" smtClean="0"/>
              <a:t> as the function representing the Jaccard similarity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2428974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these two circles represent sets.  There are three elements common to both sets</a:t>
            </a:r>
            <a:r>
              <a:rPr lang="en-US" baseline="0" dirty="0" smtClean="0"/>
              <a:t> (DRAW), so the size of their intersection is 3.  There are eight elements in the union, so the size of their union is 8.  The Jaccard similarity of these sets is the ratio of the sizes of their intersection and union, or 3/8</a:t>
            </a:r>
            <a:r>
              <a:rPr lang="en-US" baseline="30000" dirty="0" smtClean="0"/>
              <a:t>th</a:t>
            </a:r>
            <a:r>
              <a:rPr lang="en-US" baseline="0" dirty="0" smtClean="0"/>
              <a:t> in this example.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156947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are going to be dealing with large collections</a:t>
            </a:r>
            <a:r>
              <a:rPr lang="en-US" baseline="0" dirty="0" smtClean="0"/>
              <a:t> of sets, and it is useful to think of these collections as represented by a single Boolean matrix, even if the collection is not likely to be stored that way.</a:t>
            </a:r>
          </a:p>
          <a:p>
            <a:endParaRPr lang="en-US" baseline="0" dirty="0" smtClean="0"/>
          </a:p>
          <a:p>
            <a:r>
              <a:rPr lang="en-US" baseline="0" dirty="0" smtClean="0"/>
              <a:t>Click 1</a:t>
            </a:r>
          </a:p>
          <a:p>
            <a:r>
              <a:rPr lang="en-US" baseline="0" dirty="0" smtClean="0"/>
              <a:t>First, we assume there is a universal set from which elements of all sets are drawn.  For example, if the sets come from k-shingling documents, then the universal set is the set of all possible sequences of k characters or the set of all tokens if we hash the shingles.  Each element in the universal set is represented by a row of the matrix.</a:t>
            </a:r>
          </a:p>
          <a:p>
            <a:endParaRPr lang="en-US" baseline="0" dirty="0" smtClean="0"/>
          </a:p>
          <a:p>
            <a:r>
              <a:rPr lang="en-US" baseline="0" dirty="0" smtClean="0"/>
              <a:t>Click 2</a:t>
            </a:r>
          </a:p>
          <a:p>
            <a:r>
              <a:rPr lang="en-US" baseline="0" dirty="0" smtClean="0"/>
              <a:t>And each set in the collection is represented by a column of the matrix.</a:t>
            </a:r>
          </a:p>
          <a:p>
            <a:endParaRPr lang="en-US" baseline="0" dirty="0" smtClean="0"/>
          </a:p>
          <a:p>
            <a:r>
              <a:rPr lang="en-US" baseline="0" dirty="0" smtClean="0"/>
              <a:t>Click 3</a:t>
            </a:r>
          </a:p>
          <a:p>
            <a:r>
              <a:rPr lang="en-US" baseline="0" dirty="0" smtClean="0"/>
              <a:t>The matrix has 1 in the row for element e and the column for set S if and only if e is a member of S.  Otherwise, that entry is 0.</a:t>
            </a:r>
          </a:p>
          <a:p>
            <a:endParaRPr lang="en-US" baseline="0" dirty="0" smtClean="0"/>
          </a:p>
          <a:p>
            <a:r>
              <a:rPr lang="en-US" baseline="0" dirty="0" smtClean="0"/>
              <a:t>Click 4</a:t>
            </a:r>
          </a:p>
          <a:p>
            <a:r>
              <a:rPr lang="en-US" baseline="0" dirty="0" smtClean="0"/>
              <a:t>The column corresponding to a set S is the characteristic vector of the set S – the vector with 1’s only in the positions that correspond to the members of S.  We shall often talk about the Jaccard similarity of two columns.  From each column, form the set represented by the column – the set consisting of the rows where the column has 1.  Then the Jaccard similarity of two columns is the Jaccard similarity of the sets they represent.</a:t>
            </a:r>
          </a:p>
          <a:p>
            <a:endParaRPr lang="en-US" baseline="0" dirty="0" smtClean="0"/>
          </a:p>
          <a:p>
            <a:r>
              <a:rPr lang="en-US" baseline="0" dirty="0" smtClean="0"/>
              <a:t>Click 5</a:t>
            </a:r>
          </a:p>
          <a:p>
            <a:r>
              <a:rPr lang="en-US" baseline="0" dirty="0" smtClean="0"/>
              <a:t>It is important to note that in typical applications the matrix is very sparse – it has many more 0’s than 1’s.   For example, we choose k for k-shingling so that documents have relatively few of the possible shingles, which translates into columns having many more 0’s than 1’s.</a:t>
            </a:r>
          </a:p>
          <a:p>
            <a:endParaRPr lang="en-US" baseline="0" dirty="0" smtClean="0"/>
          </a:p>
          <a:p>
            <a:r>
              <a:rPr lang="en-US" baseline="0" dirty="0" smtClean="0"/>
              <a:t>For another example, suppose the matrix represents the books bought by Amazon customers.  Rows are the books and columns are the customers.  Customers are similar if they buy many of the same books.  The typical customer buys only a tiny fraction of the books Amazon sells, so again we would expect the matrix to be very sparse.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4290184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two columns, C1 and C2.  They’re not sparse, because</a:t>
            </a:r>
            <a:r>
              <a:rPr lang="en-US" baseline="0" dirty="0" smtClean="0"/>
              <a:t> it is hard to do small examples where most entries are 0.  However, the calculation of their Jaccard similarity is simple.</a:t>
            </a:r>
          </a:p>
          <a:p>
            <a:endParaRPr lang="en-US" baseline="0" dirty="0" smtClean="0"/>
          </a:p>
          <a:p>
            <a:r>
              <a:rPr lang="en-US" baseline="0" dirty="0" smtClean="0"/>
              <a:t>Click 1</a:t>
            </a:r>
          </a:p>
          <a:p>
            <a:r>
              <a:rPr lang="en-US" baseline="0" dirty="0" smtClean="0"/>
              <a:t>There are two rows where they both have 1, so the intersection of the sets they represent is of size 2.</a:t>
            </a:r>
          </a:p>
          <a:p>
            <a:endParaRPr lang="en-US" baseline="0" dirty="0" smtClean="0"/>
          </a:p>
          <a:p>
            <a:r>
              <a:rPr lang="en-US" baseline="0" dirty="0" smtClean="0"/>
              <a:t>Click 2</a:t>
            </a:r>
          </a:p>
          <a:p>
            <a:r>
              <a:rPr lang="en-US" baseline="0" dirty="0" smtClean="0"/>
              <a:t>And there are five rows where at least one of the columns has a 1, so the size of the union of the represented sets is 5.  Thus, the Jaccard similarity is 2/5 or 40%.</a:t>
            </a:r>
          </a:p>
          <a:p>
            <a:endParaRPr lang="en-US" baseline="0" dirty="0" smtClean="0"/>
          </a:p>
          <a:p>
            <a:r>
              <a:rPr lang="en-US" baseline="0" dirty="0" smtClean="0"/>
              <a:t>In general, you can compute the similarity of two columns by counting the number of rows where both have 1 and dividing by the number of rows in which one or both have 1.</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162688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to describe how </a:t>
            </a:r>
            <a:r>
              <a:rPr lang="en-US" dirty="0" err="1" smtClean="0"/>
              <a:t>minhashing</a:t>
            </a:r>
            <a:r>
              <a:rPr lang="en-US" dirty="0" smtClean="0"/>
              <a:t> of</a:t>
            </a:r>
            <a:r>
              <a:rPr lang="en-US" baseline="0" dirty="0" smtClean="0"/>
              <a:t> sets, or matrix columns, works and to show that we can deduce the similarity of the sets or columns by looking at the signatures that result from </a:t>
            </a:r>
            <a:r>
              <a:rPr lang="en-US" baseline="0" dirty="0" err="1" smtClean="0"/>
              <a:t>minhashing</a:t>
            </a:r>
            <a:r>
              <a:rPr lang="en-US" baseline="0" dirty="0" smtClean="0"/>
              <a:t>.</a:t>
            </a:r>
          </a:p>
          <a:p>
            <a:endParaRPr lang="en-US" baseline="0" dirty="0" smtClean="0"/>
          </a:p>
          <a:p>
            <a:r>
              <a:rPr lang="en-US" baseline="0" dirty="0" smtClean="0"/>
              <a:t>Click 1</a:t>
            </a:r>
          </a:p>
          <a:p>
            <a:r>
              <a:rPr lang="en-US" baseline="0" dirty="0" smtClean="0"/>
              <a:t>Our first step will be to observe that, given two columns, we can find four different kinds of rows, depending on which bits are present in that row.  For example, a type “a” row has 1 in both columns.  Notice that if the matrix is sparse, most of the rows will be of type d, with 0’s in both columns.</a:t>
            </a:r>
          </a:p>
          <a:p>
            <a:endParaRPr lang="en-US" baseline="0" dirty="0" smtClean="0"/>
          </a:p>
          <a:p>
            <a:r>
              <a:rPr lang="en-US" baseline="0" dirty="0" smtClean="0"/>
              <a:t>Click 2</a:t>
            </a:r>
          </a:p>
          <a:p>
            <a:r>
              <a:rPr lang="en-US" baseline="0" dirty="0" smtClean="0"/>
              <a:t>I find it useful to abuse the notation and use a, b, c, and d also as integers representing the number of rows of types a, b, c, and d in the matrix.</a:t>
            </a:r>
          </a:p>
          <a:p>
            <a:endParaRPr lang="en-US" baseline="0" dirty="0" smtClean="0"/>
          </a:p>
          <a:p>
            <a:r>
              <a:rPr lang="en-US" baseline="0" dirty="0" smtClean="0"/>
              <a:t>Click 3</a:t>
            </a:r>
          </a:p>
          <a:p>
            <a:r>
              <a:rPr lang="en-US" baseline="0" dirty="0" smtClean="0"/>
              <a:t>We can express the Jaccard similarity of two columns in terms of the counts of the row types.  That is, the similarity of columns C1 and C2 is “a” divided by </a:t>
            </a:r>
            <a:r>
              <a:rPr lang="en-US" baseline="0" dirty="0" err="1" smtClean="0"/>
              <a:t>a+b+c</a:t>
            </a:r>
            <a:r>
              <a:rPr lang="en-US" baseline="0" dirty="0" smtClean="0"/>
              <a:t>.  The reason is that “a” is the number of rows in the intersection, and </a:t>
            </a:r>
            <a:r>
              <a:rPr lang="en-US" baseline="0" dirty="0" err="1" smtClean="0"/>
              <a:t>a+b+c</a:t>
            </a:r>
            <a:r>
              <a:rPr lang="en-US" baseline="0" dirty="0" smtClean="0"/>
              <a:t> is the number of rows in the union.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4029724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are now going to define</a:t>
            </a:r>
            <a:r>
              <a:rPr lang="en-US" baseline="0" dirty="0" smtClean="0"/>
              <a:t> </a:t>
            </a:r>
            <a:r>
              <a:rPr lang="en-US" baseline="0" dirty="0" err="1" smtClean="0"/>
              <a:t>minhashing</a:t>
            </a:r>
            <a:r>
              <a:rPr lang="en-US" baseline="0" dirty="0" smtClean="0"/>
              <a:t>.</a:t>
            </a:r>
          </a:p>
          <a:p>
            <a:endParaRPr lang="en-US" baseline="0" dirty="0" smtClean="0"/>
          </a:p>
          <a:p>
            <a:r>
              <a:rPr lang="en-US" baseline="0" dirty="0" smtClean="0"/>
              <a:t>Click 1</a:t>
            </a:r>
          </a:p>
          <a:p>
            <a:r>
              <a:rPr lang="en-US" baseline="0" dirty="0" smtClean="0"/>
              <a:t>Each </a:t>
            </a:r>
            <a:r>
              <a:rPr lang="en-US" baseline="0" dirty="0" err="1" smtClean="0"/>
              <a:t>minhashing</a:t>
            </a:r>
            <a:r>
              <a:rPr lang="en-US" baseline="0" dirty="0" smtClean="0"/>
              <a:t> hash function is associated with a permutation of the rows of the matrix. We don’t physically permute the rows; that would take much too much time.  We just imagine the rows are permuted.</a:t>
            </a:r>
          </a:p>
          <a:p>
            <a:endParaRPr lang="en-US" baseline="0" dirty="0" smtClean="0"/>
          </a:p>
          <a:p>
            <a:r>
              <a:rPr lang="en-US" baseline="0" dirty="0" smtClean="0"/>
              <a:t>Click 2</a:t>
            </a:r>
          </a:p>
          <a:p>
            <a:r>
              <a:rPr lang="en-US" baseline="0" dirty="0" smtClean="0"/>
              <a:t>The definition of the minhash function h associated with a permutation is that h of a column C is the number of the first row, in the permuted order, in which that column has a 1.</a:t>
            </a:r>
          </a:p>
          <a:p>
            <a:endParaRPr lang="en-US" baseline="0" dirty="0" smtClean="0"/>
          </a:p>
          <a:p>
            <a:r>
              <a:rPr lang="en-US" baseline="0" dirty="0" smtClean="0"/>
              <a:t>Click 3</a:t>
            </a:r>
          </a:p>
          <a:p>
            <a:r>
              <a:rPr lang="en-US" baseline="0" dirty="0" smtClean="0"/>
              <a:t>To create the signature for each of the columns of a matrix, we pick some number – about 100 is often a good choice – of permutations and use their associated minhash functions, say h1 through h100.  For each column, the signature is the sequence of row numbers we get when we apply each of these minhash functions in turn to the column.</a:t>
            </a:r>
          </a:p>
          <a:p>
            <a:endParaRPr lang="en-US" baseline="0" dirty="0" smtClean="0"/>
          </a:p>
          <a:p>
            <a:r>
              <a:rPr lang="en-US" baseline="0" dirty="0" smtClean="0"/>
              <a:t>It is important to remember that, for the entire matrix or collection of sets, we select the minhash functions once and apply the same minhash functions, to each of the columns.</a:t>
            </a:r>
          </a:p>
          <a:p>
            <a:endParaRPr lang="en-US" baseline="0" dirty="0" smtClean="0"/>
          </a:p>
          <a:p>
            <a:r>
              <a:rPr lang="en-US" baseline="0" dirty="0" smtClean="0"/>
              <a:t>Click 4</a:t>
            </a:r>
          </a:p>
          <a:p>
            <a:r>
              <a:rPr lang="en-US" baseline="0" dirty="0" smtClean="0"/>
              <a:t>We can think of the signatures as another matrix.  The columns of the signature matrix correspond to the columns of the original matrix, that is, to the sets in the collection.  Each row of the signature matrix is the result of applying one of the chosen minhash functions to each of the columns.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2609677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reason we like </a:t>
            </a:r>
            <a:r>
              <a:rPr lang="en-US" baseline="0" dirty="0" err="1" smtClean="0"/>
              <a:t>minhashing</a:t>
            </a:r>
            <a:r>
              <a:rPr lang="en-US" baseline="0" dirty="0" smtClean="0"/>
              <a:t> as a way to summarize sets is expressed by the following remarkable property.</a:t>
            </a:r>
          </a:p>
          <a:p>
            <a:endParaRPr lang="en-US" baseline="0" dirty="0" smtClean="0"/>
          </a:p>
          <a:p>
            <a:r>
              <a:rPr lang="en-US" baseline="0" dirty="0" smtClean="0"/>
              <a:t>Click 1</a:t>
            </a:r>
          </a:p>
          <a:p>
            <a:r>
              <a:rPr lang="en-US" baseline="0" dirty="0" smtClean="0"/>
              <a:t>Suppose we consider all possible permutations of the rows, and ask: for what fraction of the permutations will the minhash values for two columns C1 and C2 be the same?  It turns out this probability is exactly the Jaccard similarity of the columns or the sets they represent.</a:t>
            </a:r>
          </a:p>
          <a:p>
            <a:endParaRPr lang="en-US" baseline="0" dirty="0" smtClean="0"/>
          </a:p>
          <a:p>
            <a:r>
              <a:rPr lang="en-US" baseline="0" dirty="0" smtClean="0"/>
              <a:t>Click 2</a:t>
            </a:r>
          </a:p>
          <a:p>
            <a:r>
              <a:rPr lang="en-US" baseline="0" dirty="0" smtClean="0"/>
              <a:t>There is a simple proof of this fact.  Both the probability and the similarity are a/(</a:t>
            </a:r>
            <a:r>
              <a:rPr lang="en-US" baseline="0" dirty="0" err="1" smtClean="0"/>
              <a:t>a+b+c</a:t>
            </a:r>
            <a:r>
              <a:rPr lang="en-US" baseline="0" dirty="0" smtClean="0"/>
              <a:t>).  We already know that the Jaccard similarity of the columns is given by that formula.</a:t>
            </a:r>
          </a:p>
          <a:p>
            <a:endParaRPr lang="en-US" baseline="0" dirty="0" smtClean="0"/>
          </a:p>
          <a:p>
            <a:r>
              <a:rPr lang="en-US" baseline="0" dirty="0" smtClean="0"/>
              <a:t>Click 3</a:t>
            </a:r>
          </a:p>
          <a:p>
            <a:r>
              <a:rPr lang="en-US" baseline="0" dirty="0" smtClean="0"/>
              <a:t>Why is the probability of the minhash values being the same also given by a/(</a:t>
            </a:r>
            <a:r>
              <a:rPr lang="en-US" baseline="0" dirty="0" err="1" smtClean="0"/>
              <a:t>a+b+c</a:t>
            </a:r>
            <a:r>
              <a:rPr lang="en-US" baseline="0" dirty="0" smtClean="0"/>
              <a:t>)?</a:t>
            </a:r>
          </a:p>
          <a:p>
            <a:endParaRPr lang="en-US" baseline="0" dirty="0" smtClean="0"/>
          </a:p>
          <a:p>
            <a:r>
              <a:rPr lang="en-US" baseline="0" dirty="0" smtClean="0"/>
              <a:t>Click 4</a:t>
            </a:r>
          </a:p>
          <a:p>
            <a:r>
              <a:rPr lang="en-US" baseline="0" dirty="0" smtClean="0"/>
              <a:t>Imagine the rows are permuted in a random order, imagine going down the two columns in this order (DRAW the columns in the space on the right).  Since most entries are 0, we’ll probably meet a lot of type-d rows (DRAW some 00’s).  But eventually we’ll come to a row where at least one of the columns have a 1 (DRAW one 1).</a:t>
            </a:r>
          </a:p>
          <a:p>
            <a:endParaRPr lang="en-US" baseline="0" dirty="0" smtClean="0"/>
          </a:p>
          <a:p>
            <a:r>
              <a:rPr lang="en-US" baseline="0" dirty="0" smtClean="0"/>
              <a:t>Click 5</a:t>
            </a:r>
          </a:p>
          <a:p>
            <a:r>
              <a:rPr lang="en-US" baseline="0" dirty="0" smtClean="0"/>
              <a:t>If we came first to a type-a row, then the minhash values for the columns will agree.  And if we come to a type-b or type-c row first, then one of the columns will get this row as its minhash value, but the other will get a higher number, so they won’t have the same minhash value.</a:t>
            </a:r>
          </a:p>
          <a:p>
            <a:endParaRPr lang="en-US" baseline="0" dirty="0" smtClean="0"/>
          </a:p>
          <a:p>
            <a:r>
              <a:rPr lang="en-US" baseline="0" dirty="0" smtClean="0"/>
              <a:t>Thus, the probability that the two columns will have the same minhash value is the probability that the first row that isn’t of type d, is a type-a row.  That probability is the number of type-a rows divided by the number of rows of any of the types a, b ,or c.  That is, a/(</a:t>
            </a:r>
            <a:r>
              <a:rPr lang="en-US" baseline="0" dirty="0" err="1" smtClean="0"/>
              <a:t>a+b+c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3367402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HERE AND WEAR COSTCO </a:t>
            </a:r>
            <a:r>
              <a:rPr lang="en-US" baseline="0" dirty="0" smtClean="0"/>
              <a:t> MULTICOLORED SHIRT</a:t>
            </a:r>
            <a:endParaRPr lang="en-US" dirty="0" smtClean="0"/>
          </a:p>
          <a:p>
            <a:endParaRPr lang="en-US" dirty="0" smtClean="0"/>
          </a:p>
          <a:p>
            <a:r>
              <a:rPr lang="en-US" dirty="0" smtClean="0"/>
              <a:t>Armed</a:t>
            </a:r>
            <a:r>
              <a:rPr lang="en-US" baseline="0" dirty="0" smtClean="0"/>
              <a:t> with this observation, we can sensibly define the similarity of two signatures.  It is the fraction of the minhash functions for which the two signatures have the same value.</a:t>
            </a:r>
          </a:p>
          <a:p>
            <a:endParaRPr lang="en-US" baseline="0" dirty="0" smtClean="0"/>
          </a:p>
          <a:p>
            <a:r>
              <a:rPr lang="en-US" baseline="0" dirty="0" smtClean="0"/>
              <a:t>Click 1</a:t>
            </a:r>
          </a:p>
          <a:p>
            <a:r>
              <a:rPr lang="en-US" baseline="0" dirty="0" smtClean="0"/>
              <a:t>It follows that the expected value of the similarity of two signatures is the Jaccard similarity of the underlying sets.  Moreover, as we use more and more minhash functions, the standard deviation of the signature similarity goes down.  So if we use several hundred minhash functions, that is, signatures of several hundred components, we get a small enough standard deviation that we can estimate the true Jaccard similarity of the represented sets to within a few percent.  That is good enough for most data-mining purposes.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2539386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we defined</a:t>
            </a:r>
            <a:r>
              <a:rPr lang="en-US" baseline="0" dirty="0" smtClean="0"/>
              <a:t> </a:t>
            </a:r>
            <a:r>
              <a:rPr lang="en-US" baseline="0" dirty="0" err="1" smtClean="0"/>
              <a:t>minhashing</a:t>
            </a:r>
            <a:r>
              <a:rPr lang="en-US" baseline="0" dirty="0" smtClean="0"/>
              <a:t> as if we actually permuted the rows.  But it is not really feasible to do so.</a:t>
            </a:r>
          </a:p>
          <a:p>
            <a:endParaRPr lang="en-US" baseline="0" dirty="0" smtClean="0"/>
          </a:p>
          <a:p>
            <a:r>
              <a:rPr lang="en-US" baseline="0" dirty="0" smtClean="0"/>
              <a:t>Click 1</a:t>
            </a:r>
          </a:p>
          <a:p>
            <a:r>
              <a:rPr lang="en-US" baseline="0" dirty="0" smtClean="0"/>
              <a:t>Let’s consider data of modest size, where there are a billion rows.</a:t>
            </a:r>
          </a:p>
          <a:p>
            <a:endParaRPr lang="en-US" baseline="0" dirty="0" smtClean="0"/>
          </a:p>
          <a:p>
            <a:r>
              <a:rPr lang="en-US" baseline="0" dirty="0" smtClean="0"/>
              <a:t>Click 2</a:t>
            </a:r>
          </a:p>
          <a:p>
            <a:r>
              <a:rPr lang="en-US" baseline="0" dirty="0" smtClean="0"/>
              <a:t>First of all, it takes a lot of time to pick a random permutation of a billion things.  You essentially have to generate a billion random integers and do something with each.</a:t>
            </a:r>
          </a:p>
          <a:p>
            <a:endParaRPr lang="en-US" baseline="0" dirty="0" smtClean="0"/>
          </a:p>
          <a:p>
            <a:r>
              <a:rPr lang="en-US" baseline="0" dirty="0" smtClean="0"/>
              <a:t>Click 3</a:t>
            </a:r>
          </a:p>
          <a:p>
            <a:r>
              <a:rPr lang="en-US" baseline="0" dirty="0" smtClean="0"/>
              <a:t>And representing a random permutation of a billion items takes at least 4 gigabytes of space.  If we have, say, 100 random permutations, then that’s 4/10</a:t>
            </a:r>
            <a:r>
              <a:rPr lang="en-US" baseline="30000" dirty="0" smtClean="0"/>
              <a:t>th</a:t>
            </a:r>
            <a:r>
              <a:rPr lang="en-US" baseline="0" dirty="0" smtClean="0"/>
              <a:t> of a terabyte just to store the permutations.</a:t>
            </a:r>
          </a:p>
          <a:p>
            <a:endParaRPr lang="en-US" baseline="0" dirty="0" smtClean="0"/>
          </a:p>
          <a:p>
            <a:r>
              <a:rPr lang="en-US" baseline="0" dirty="0" smtClean="0"/>
              <a:t>Click 4</a:t>
            </a:r>
          </a:p>
          <a:p>
            <a:r>
              <a:rPr lang="en-US" baseline="0" dirty="0" smtClean="0"/>
              <a:t>And if you try to access the rows of the matrix according to the order of one of these permutations, then you will have to do many disk accesses to get each row, and that’s incredibly time consuming.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2615390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simulate permutations without actually permuting rows.  For each minhash function we pick a normal sort of hash function h that hashes integers to some large</a:t>
            </a:r>
            <a:r>
              <a:rPr lang="en-US" baseline="0" dirty="0" smtClean="0"/>
              <a:t> number of buckets.  We pretend that the position of row r in the permutation is h(r).  So for each column, we look for that row r, in which the column has a 1, and for which h(r) is smallest.</a:t>
            </a:r>
          </a:p>
          <a:p>
            <a:endParaRPr lang="en-US" baseline="0" dirty="0" smtClean="0"/>
          </a:p>
          <a:p>
            <a:r>
              <a:rPr lang="en-US" baseline="0" dirty="0" smtClean="0"/>
              <a:t>Click 1</a:t>
            </a:r>
          </a:p>
          <a:p>
            <a:r>
              <a:rPr lang="en-US" baseline="0" dirty="0" smtClean="0"/>
              <a:t>More specifically, we pick some number of ordinary hash functions, say 100 hash functions, one for each minhash function we want to simulate.</a:t>
            </a:r>
          </a:p>
          <a:p>
            <a:endParaRPr lang="en-US" baseline="0" dirty="0" smtClean="0"/>
          </a:p>
          <a:p>
            <a:r>
              <a:rPr lang="en-US" baseline="0" dirty="0" smtClean="0"/>
              <a:t>Click 2</a:t>
            </a:r>
          </a:p>
          <a:p>
            <a:r>
              <a:rPr lang="en-US" baseline="0" dirty="0" smtClean="0"/>
              <a:t>For each column c we keep a “slot” for each of the hash functions.  Call the slot for column c and the </a:t>
            </a:r>
            <a:r>
              <a:rPr lang="en-US" baseline="0" dirty="0" err="1" smtClean="0"/>
              <a:t>i-th</a:t>
            </a:r>
            <a:r>
              <a:rPr lang="en-US" baseline="0" dirty="0" smtClean="0"/>
              <a:t> hash function M of </a:t>
            </a:r>
            <a:r>
              <a:rPr lang="en-US" baseline="0" dirty="0" err="1" smtClean="0"/>
              <a:t>i</a:t>
            </a:r>
            <a:r>
              <a:rPr lang="en-US" baseline="0" dirty="0" smtClean="0"/>
              <a:t> and c.  If we want 100 minhash functions, then the number of slots is 100 times the number of columns.</a:t>
            </a:r>
          </a:p>
          <a:p>
            <a:endParaRPr lang="en-US" baseline="0" dirty="0" smtClean="0"/>
          </a:p>
          <a:p>
            <a:r>
              <a:rPr lang="en-US" baseline="0" dirty="0" smtClean="0"/>
              <a:t>Click 3</a:t>
            </a:r>
          </a:p>
          <a:p>
            <a:r>
              <a:rPr lang="en-US" baseline="0" dirty="0" smtClean="0"/>
              <a:t>Our goal is that eventually, M(</a:t>
            </a:r>
            <a:r>
              <a:rPr lang="en-US" baseline="0" dirty="0" err="1" smtClean="0"/>
              <a:t>i,c</a:t>
            </a:r>
            <a:r>
              <a:rPr lang="en-US" baseline="0" dirty="0" smtClean="0"/>
              <a:t>) will become the smallest value of </a:t>
            </a:r>
            <a:r>
              <a:rPr lang="en-US" baseline="0" dirty="0" err="1" smtClean="0"/>
              <a:t>h_i</a:t>
            </a:r>
            <a:r>
              <a:rPr lang="en-US" baseline="0" dirty="0" smtClean="0"/>
              <a:t>(r) for which column c has a 1 in row r.  That is, we suppose that the </a:t>
            </a:r>
            <a:r>
              <a:rPr lang="en-US" baseline="0" dirty="0" err="1" smtClean="0"/>
              <a:t>i-th</a:t>
            </a:r>
            <a:r>
              <a:rPr lang="en-US" baseline="0" dirty="0" smtClean="0"/>
              <a:t> minhash function orders rows by the value to which </a:t>
            </a:r>
            <a:r>
              <a:rPr lang="en-US" baseline="0" dirty="0" err="1" smtClean="0"/>
              <a:t>h_i</a:t>
            </a:r>
            <a:r>
              <a:rPr lang="en-US" baseline="0" dirty="0" smtClean="0"/>
              <a:t> sends each row.  Notice that this ordering is not exactly a permutation.  It is possible that </a:t>
            </a:r>
            <a:r>
              <a:rPr lang="en-US" baseline="0" dirty="0" err="1" smtClean="0"/>
              <a:t>h_i</a:t>
            </a:r>
            <a:r>
              <a:rPr lang="en-US" baseline="0" dirty="0" smtClean="0"/>
              <a:t> maps two or more rows to the same value.  But if we make the number of buckets into which </a:t>
            </a:r>
            <a:r>
              <a:rPr lang="en-US" baseline="0" dirty="0" err="1" smtClean="0"/>
              <a:t>h_i</a:t>
            </a:r>
            <a:r>
              <a:rPr lang="en-US" baseline="0" dirty="0" smtClean="0"/>
              <a:t> hashes very large – larger than the number of rows – then the probability of a collision at the smallest value is very small, and we can ignore the possibility of a collision.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299345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We’re going to focus on a particular important application – finding lexically similar documents in a large collection of docs, such as the Web.  Note we are not talking about docs on a similar topic; we want them to have sequences of characters in common.</a:t>
            </a:r>
          </a:p>
          <a:p>
            <a:endParaRPr lang="en-US" baseline="0" dirty="0" smtClean="0"/>
          </a:p>
          <a:p>
            <a:r>
              <a:rPr lang="en-US" baseline="0" dirty="0" smtClean="0"/>
              <a:t>Click 1</a:t>
            </a:r>
          </a:p>
          <a:p>
            <a:r>
              <a:rPr lang="en-US" baseline="0" dirty="0" smtClean="0"/>
              <a:t>This question has a variety of applications.  For example, the techniques we’re going to learn were used to find mirror pages on the Web.  Mirror pages are typically almost the same, but they will differ, for example, in information about the host site for the page and links to the other mirrors.  Search engines use a technique like the one we’ll learn so they don’t show more than one of a set of mirror sites.</a:t>
            </a:r>
          </a:p>
          <a:p>
            <a:endParaRPr lang="en-US" baseline="0" dirty="0" smtClean="0"/>
          </a:p>
          <a:p>
            <a:r>
              <a:rPr lang="en-US" baseline="0" dirty="0" smtClean="0"/>
              <a:t>Click 2</a:t>
            </a:r>
          </a:p>
          <a:p>
            <a:r>
              <a:rPr lang="en-US" baseline="0" dirty="0" smtClean="0"/>
              <a:t>Another application of finding lexically similar documents is to search for plagiarisms.  For example, spammers will take your Web page, give it a new URL, and place ads around it.  The plagiarizer may be clever: taking only a part of the plagiarized document, reordering pieces, perhaps changing a word here and there.  We still want to be able to find such pairs of documents in a collection as large as the Web, without having to compare all pairs of documents.  It can be done; in fact, it’s much easier than it looks.</a:t>
            </a:r>
          </a:p>
          <a:p>
            <a:endParaRPr lang="en-US" baseline="0" dirty="0" smtClean="0"/>
          </a:p>
          <a:p>
            <a:r>
              <a:rPr lang="en-US" baseline="0" dirty="0" smtClean="0"/>
              <a:t>Click 3</a:t>
            </a:r>
          </a:p>
          <a:p>
            <a:r>
              <a:rPr lang="en-US" baseline="0" dirty="0" smtClean="0"/>
              <a:t>And another application concerns sites like Google News that aggregate news stories.  An article may be written by the Associated Press, and distributed to thousands of newspapers and on-line news sites.   Each will make modifications: perhaps truncating the story, surrounding it with ads, and so on.  It is important for an aggregator to realize that two Web pages are really telling the same story, because came from the same original, even if they have been significantly modified.</a:t>
            </a:r>
          </a:p>
          <a:p>
            <a:endParaRPr lang="en-US" baseline="0" dirty="0" smtClean="0"/>
          </a:p>
          <a:p>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3480530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algorithm in a nutshell.  The outer loop is on the rows (POINT).   For each row r, the first thing we do is compute each of the perhaps 100 hash values </a:t>
            </a:r>
            <a:r>
              <a:rPr lang="en-US" dirty="0" err="1" smtClean="0"/>
              <a:t>h_i</a:t>
            </a:r>
            <a:r>
              <a:rPr lang="en-US" dirty="0" smtClean="0"/>
              <a:t>(r)</a:t>
            </a:r>
            <a:r>
              <a:rPr lang="en-US" baseline="0" dirty="0" smtClean="0"/>
              <a:t> (POINT).  Then </a:t>
            </a:r>
            <a:r>
              <a:rPr lang="en-US" dirty="0" smtClean="0"/>
              <a:t>we loop</a:t>
            </a:r>
            <a:r>
              <a:rPr lang="en-US" baseline="0" dirty="0" smtClean="0"/>
              <a:t> over all the columns c (POINT).  If column c does not have a 1 in row r, then we do nothing for r and c.</a:t>
            </a:r>
          </a:p>
          <a:p>
            <a:endParaRPr lang="en-US" baseline="0" dirty="0" smtClean="0"/>
          </a:p>
          <a:p>
            <a:r>
              <a:rPr lang="en-US" baseline="0" dirty="0" smtClean="0"/>
              <a:t>But suppose matrix M has 1 in row r and column c (POINT).  Then we loop over the index </a:t>
            </a:r>
            <a:r>
              <a:rPr lang="en-US" baseline="0" dirty="0" err="1" smtClean="0"/>
              <a:t>i</a:t>
            </a:r>
            <a:r>
              <a:rPr lang="en-US" baseline="0" dirty="0" smtClean="0"/>
              <a:t> for all the hash functions (POINT).  For each of these perhaps 100 values of </a:t>
            </a:r>
            <a:r>
              <a:rPr lang="en-US" baseline="0" dirty="0" err="1" smtClean="0"/>
              <a:t>i</a:t>
            </a:r>
            <a:r>
              <a:rPr lang="en-US" baseline="0" dirty="0" smtClean="0"/>
              <a:t>, we check whether </a:t>
            </a:r>
            <a:r>
              <a:rPr lang="en-US" baseline="0" dirty="0" err="1" smtClean="0"/>
              <a:t>h_i</a:t>
            </a:r>
            <a:r>
              <a:rPr lang="en-US" baseline="0" dirty="0" smtClean="0"/>
              <a:t>(r) is smaller than the smallest value currently in the slot for hash function </a:t>
            </a:r>
            <a:r>
              <a:rPr lang="en-US" baseline="0" dirty="0" err="1" smtClean="0"/>
              <a:t>i</a:t>
            </a:r>
            <a:r>
              <a:rPr lang="en-US" baseline="0" dirty="0" smtClean="0"/>
              <a:t> and column c (POINT).  If so, we replace that slot by </a:t>
            </a:r>
            <a:r>
              <a:rPr lang="en-US" baseline="0" dirty="0" err="1" smtClean="0"/>
              <a:t>h_i</a:t>
            </a:r>
            <a:r>
              <a:rPr lang="en-US" baseline="0" dirty="0" smtClean="0"/>
              <a:t>(r).</a:t>
            </a:r>
          </a:p>
          <a:p>
            <a:endParaRPr lang="en-US" baseline="0" dirty="0" smtClean="0"/>
          </a:p>
          <a:p>
            <a:r>
              <a:rPr lang="en-US" baseline="0" dirty="0" smtClean="0"/>
              <a:t>We take M(</a:t>
            </a:r>
            <a:r>
              <a:rPr lang="en-US" baseline="0" dirty="0" err="1" smtClean="0"/>
              <a:t>i,c</a:t>
            </a:r>
            <a:r>
              <a:rPr lang="en-US" baseline="0" dirty="0" smtClean="0"/>
              <a:t>) to be infinity initially, so the first row we find that has a 1 in column c surely is placed in that slot.  Also note that it is important we compute </a:t>
            </a:r>
            <a:r>
              <a:rPr lang="en-US" baseline="0" dirty="0" err="1" smtClean="0"/>
              <a:t>h_i</a:t>
            </a:r>
            <a:r>
              <a:rPr lang="en-US" baseline="0" dirty="0" smtClean="0"/>
              <a:t>(r) only once for each hash function and each row, outside the loop over columns.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3281359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do a little example.  Our matrix has only two columns and five rows (POINT).  We’re going to use only two hash functions; that is, we compute signatures of length 2.</a:t>
            </a:r>
            <a:r>
              <a:rPr lang="en-US" baseline="0" dirty="0" smtClean="0"/>
              <a:t>  The two hash functions we use are shown here (POINT).  Each maps integers to five buckets.  The first, which we call h(x), maps any integer x to x modulo 5, that is, the remainder when x is divided by 5 (POINT).  The second, g(x) (POINT), maps x to 2x+1 modulo 5.</a:t>
            </a:r>
          </a:p>
          <a:p>
            <a:endParaRPr lang="en-US" baseline="0" dirty="0" smtClean="0"/>
          </a:p>
          <a:p>
            <a:r>
              <a:rPr lang="en-US" baseline="0" dirty="0" smtClean="0"/>
              <a:t>We are ready to compute the two components of the signatures for each of these columns.  Remember that initially, we assume all slots are infinity.  Begin by looking at the first row (POINT).  We find h(1) = 1, and g(1) = 3 modulo 5, or 3.  Row 1 has 1 in the first column, but 0 in the second.  Therefore, the second signature is not changed and both its components remain at infinity (POINT).  But the first signature is changed to the values of h(1) and g(1), that is, 1 and 3 (POINT).</a:t>
            </a:r>
          </a:p>
          <a:p>
            <a:endParaRPr lang="en-US" baseline="0" dirty="0" smtClean="0"/>
          </a:p>
          <a:p>
            <a:r>
              <a:rPr lang="en-US" baseline="0" dirty="0" smtClean="0"/>
              <a:t>Click 1</a:t>
            </a:r>
          </a:p>
          <a:p>
            <a:r>
              <a:rPr lang="en-US" baseline="0" dirty="0" smtClean="0"/>
              <a:t>Now consider the second row.  h(2) = 2, and g(2) = 5 modulo 5 = 0.  Since column 1 has 0 in the second row, we do not change its signature.  But column 2 has 1 in row 2, so we replace the infinite values in its signature by 2 and 0 (POINT).</a:t>
            </a:r>
          </a:p>
          <a:p>
            <a:endParaRPr lang="en-US" baseline="0" dirty="0" smtClean="0"/>
          </a:p>
          <a:p>
            <a:r>
              <a:rPr lang="en-US" baseline="0" dirty="0" smtClean="0"/>
              <a:t>Click 2</a:t>
            </a:r>
          </a:p>
          <a:p>
            <a:r>
              <a:rPr lang="en-US" baseline="0" dirty="0" smtClean="0"/>
              <a:t>Next, the third row.  h(3) = 3 and g(3) = 7 modulo 5, or 2.  There is 1 in row 3 of both columns, so both signatures are candidates for being lowered.  However, h(3) is 3, and the first components of both signatures are already lower, 1 and 2, respectively (POINT).  So we do not change either first component.  g(3) is 2, so we might change either second component.  For the first signature, the current value is 3 (POINT), so we lower it to 2 (POINT).  But for the second signature, the current value, 0 (POINT) is already lower than 2, so we leave it at 0.</a:t>
            </a:r>
          </a:p>
          <a:p>
            <a:endParaRPr lang="en-US" baseline="0" dirty="0" smtClean="0"/>
          </a:p>
          <a:p>
            <a:r>
              <a:rPr lang="en-US" baseline="0" dirty="0" smtClean="0"/>
              <a:t>Click 3</a:t>
            </a:r>
          </a:p>
          <a:p>
            <a:r>
              <a:rPr lang="en-US" baseline="0" dirty="0" smtClean="0"/>
              <a:t>h(4) = 4, and g(4) = 9 modulo 5, or 4.  Since 4 is larger than any of the current slots for the first column, no changes are made.</a:t>
            </a:r>
          </a:p>
          <a:p>
            <a:endParaRPr lang="en-US" baseline="0" dirty="0" smtClean="0"/>
          </a:p>
          <a:p>
            <a:r>
              <a:rPr lang="en-US" baseline="0" dirty="0" smtClean="0"/>
              <a:t>Click 4</a:t>
            </a:r>
          </a:p>
          <a:p>
            <a:r>
              <a:rPr lang="en-US" baseline="0" dirty="0" smtClean="0"/>
              <a:t>Finally, h(5) = 5 modulo 5, or 0, and g(5) = 11 modulo 5, or 1.    Only the second column has a 1 in row 5, so we can only change its signature.  Since h(5) = 0, and the old value of the slot for h is 2 (POINT), we lower it to 0.  But the slot for g already has 0, which is lower than g(5), or 1, so no change is made there (POINT).   Thus, the final signatures are (1,2) for the first column (POINT) and (0,0) for the second column (POINT). </a:t>
            </a:r>
          </a:p>
          <a:p>
            <a:endParaRPr lang="en-US" baseline="0" dirty="0" smtClean="0"/>
          </a:p>
          <a:p>
            <a:r>
              <a:rPr lang="en-US" baseline="0" dirty="0" smtClean="0"/>
              <a:t>Incidentally, notice that the two signatures disagree for both components, so they estimate the Jaccard similarity of the columns to be 0.  That’s off by a little, since as you can see, the true Jaccard similarity of the columns is 1/5.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2438847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last detail is worth mentioning.  The</a:t>
            </a:r>
            <a:r>
              <a:rPr lang="en-US" baseline="0" dirty="0" smtClean="0"/>
              <a:t> algorithm we describes assumes we can visit the matrix row-by-row.  But often the data is available by columns, not by rows.</a:t>
            </a:r>
          </a:p>
          <a:p>
            <a:endParaRPr lang="en-US" baseline="0" dirty="0" smtClean="0"/>
          </a:p>
          <a:p>
            <a:r>
              <a:rPr lang="en-US" baseline="0" dirty="0" smtClean="0"/>
              <a:t>Click 1</a:t>
            </a:r>
          </a:p>
          <a:p>
            <a:r>
              <a:rPr lang="en-US" baseline="0" dirty="0" smtClean="0"/>
              <a:t>For instance, if we have a file of documents, it is natural to process each document once, computing its shingles.  That, in effect, gives us one column of the matrix.</a:t>
            </a:r>
          </a:p>
          <a:p>
            <a:endParaRPr lang="en-US" baseline="0" dirty="0" smtClean="0"/>
          </a:p>
          <a:p>
            <a:r>
              <a:rPr lang="en-US" baseline="0" dirty="0" smtClean="0"/>
              <a:t>Click 2</a:t>
            </a:r>
          </a:p>
          <a:p>
            <a:r>
              <a:rPr lang="en-US" baseline="0" dirty="0" smtClean="0"/>
              <a:t>If so, we need to do one preliminary step: sort the data so it is organized by row.  That’s not hard.  Start with a list of row-column pairs where the 1’s are, initially sorted by column, and sort these pairs by row.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1541116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we’re ready to learn and apply the idea of locality sensitive hashing.  We’re going to do this first for the special case of </a:t>
            </a:r>
            <a:r>
              <a:rPr lang="en-US" dirty="0" err="1" smtClean="0"/>
              <a:t>minhash</a:t>
            </a:r>
            <a:r>
              <a:rPr lang="en-US" dirty="0" smtClean="0"/>
              <a:t> signatures, and later see the general LSH idea.</a:t>
            </a:r>
          </a:p>
          <a:p>
            <a:endParaRPr lang="en-US" dirty="0" smtClean="0"/>
          </a:p>
          <a:p>
            <a:r>
              <a:rPr lang="en-US" dirty="0" smtClean="0"/>
              <a:t>First, let’s remember where we’ve gotten so far.  We converted documents to sets of shingles, and then we converted the –presumably large – sets of shingles to short signatures consisting of vectors of integers.  We can compare two signatures and estimate quite closely the Jaccard similarity of their underlying sets.  Since the signatures are relatively short, we can fit many of them into main memory at once, and thus compare many different pairs of signatures without having to spend the time needed to read each signature from disk many times.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picture of how the hash functions are created.  The yellow area is the signature matrix M.  Each column corresponds to one signature,</a:t>
            </a:r>
            <a:r>
              <a:rPr lang="en-US" baseline="0" dirty="0" smtClean="0"/>
              <a:t> and each row is one of the components of all the signatures.  That is, each row was created by applying, to each of the underlying sets, one of the minhash functions we used to create the signatures in the first place.</a:t>
            </a:r>
          </a:p>
          <a:p>
            <a:endParaRPr lang="en-US" baseline="0" dirty="0" smtClean="0"/>
          </a:p>
          <a:p>
            <a:r>
              <a:rPr lang="en-US" baseline="0" dirty="0" smtClean="0"/>
              <a:t>We divide the rows into b bands for some number b.  As a result, there are r rows per band, where b times r is the total length of the signatures, that is, the number of minhash functions we used to create the signatures.  We’re going to create one hash function from each band.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7649919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Remember,</a:t>
            </a:r>
            <a:r>
              <a:rPr lang="en-US" baseline="0" dirty="0" smtClean="0"/>
              <a:t> we </a:t>
            </a:r>
            <a:r>
              <a:rPr lang="en-US" dirty="0" smtClean="0"/>
              <a:t>divided </a:t>
            </a:r>
            <a:r>
              <a:rPr lang="en-US" baseline="0" dirty="0" smtClean="0"/>
              <a:t>the signature matrix M into b bands of r rows each.</a:t>
            </a:r>
          </a:p>
          <a:p>
            <a:endParaRPr lang="en-US" baseline="0" dirty="0" smtClean="0"/>
          </a:p>
          <a:p>
            <a:r>
              <a:rPr lang="en-US" baseline="0" dirty="0" smtClean="0"/>
              <a:t>Click 1</a:t>
            </a:r>
          </a:p>
          <a:p>
            <a:r>
              <a:rPr lang="en-US" baseline="0" dirty="0" smtClean="0"/>
              <a:t>From each band we create a hash function.  This hash function hashes the values that a given column has in that band only.  Ideally, we would make one bucket for each possible vector of b values that a column could have in that band.  That is, we’d like to have so many buckets that the hash function is really the identity function.  But that is probably too many buckets.   For example, if b=5, and the components of a signature are 32-bit integers, then there would be 2 to the 5 times 32, or 2 to the hundred and 60</a:t>
            </a:r>
            <a:r>
              <a:rPr lang="en-US" baseline="30000" dirty="0" smtClean="0"/>
              <a:t>th</a:t>
            </a:r>
            <a:r>
              <a:rPr lang="en-US" baseline="0" dirty="0" smtClean="0"/>
              <a:t> power.  We can’t even look at all these buckets to see what is in them at the end.   So we’ll probably want to pick a number of buckets that is smaller, say a million or a billion.</a:t>
            </a:r>
          </a:p>
          <a:p>
            <a:endParaRPr lang="en-US" baseline="0" dirty="0" smtClean="0"/>
          </a:p>
          <a:p>
            <a:r>
              <a:rPr lang="en-US" baseline="0" dirty="0" smtClean="0"/>
              <a:t>Click 2</a:t>
            </a:r>
          </a:p>
          <a:p>
            <a:r>
              <a:rPr lang="en-US" baseline="0" dirty="0" smtClean="0"/>
              <a:t>As we said, we consider a pair of columns or signatures to be a candidate pair if they are in the same bucket according to the hash function for any of the bands.  Put another way, the only way we can be sure a pair of signatures will become a candidate pair is if they have exactly the same components in at least one of the bands.  Notice that if most of the components of two signatures agree, then there is a good chance they will have 100% agreement in some band.  But if they have few components in common, then they are unlikely to agree 100% in some band.  We’ll make the mathematics more precise shortly, but that’s the intuition.</a:t>
            </a:r>
          </a:p>
          <a:p>
            <a:endParaRPr lang="en-US" baseline="0" dirty="0" smtClean="0"/>
          </a:p>
          <a:p>
            <a:r>
              <a:rPr lang="en-US" baseline="0" dirty="0" smtClean="0"/>
              <a:t>Click 3</a:t>
            </a:r>
          </a:p>
          <a:p>
            <a:r>
              <a:rPr lang="en-US" baseline="0" dirty="0" smtClean="0"/>
              <a:t>Given t, the threshold Jaccard similarity needed for pairs to be considered similar,  we need to tune b and r so that most of the similar pairs are 100% similar in at least one band, but few of the pairs with Jaccard similarity less than t are 100% similar in any band.  The only constraint we have is that b times r has to equal the length of the signatures, that is, equal to the number of minhash functions we used to create the signatures in the first place.</a:t>
            </a:r>
          </a:p>
          <a:p>
            <a:endParaRPr lang="en-US" baseline="0" dirty="0" smtClean="0"/>
          </a:p>
          <a:p>
            <a:r>
              <a:rPr lang="en-US" baseline="0" dirty="0" smtClean="0"/>
              <a:t>Intuitively, if we make b large and r small, then there are lots of bands, and therefore lots of opportunities for a pair to wind up in the same bucket.  And since r, the width of a band, is small, it is not hard for a pair to hash to the same bucket for one of the bands.  Thus, making b large is good if the similarity threshold is relatively low.  Conversely, if we make b small and r large, then it will be very hard for two signatures to hash to the same bucket for a given band, and there are few bands to give them the opportunity to do so.  Thus, a small number of bands is best if we have a high threshold of similarity.  Again, we’ll make the math precise shortly.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830649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go on, here’s a picture of what one of the hash functions for LSH on signature matrices looks like.  We see one of the b bands, this band consisting of r rows.  We also show the matrix consisting of seven columns or signatures, and each of the purple rectangles represents the portion of its column within the one band we focus on.</a:t>
            </a:r>
          </a:p>
          <a:p>
            <a:endParaRPr lang="en-US" baseline="0" dirty="0" smtClean="0"/>
          </a:p>
          <a:p>
            <a:r>
              <a:rPr lang="en-US" baseline="0" dirty="0" smtClean="0"/>
              <a:t>Click 1</a:t>
            </a:r>
          </a:p>
          <a:p>
            <a:r>
              <a:rPr lang="en-US" dirty="0" smtClean="0"/>
              <a:t>Columns 6 and 7 hash to different buckets.  Thus, they</a:t>
            </a:r>
            <a:r>
              <a:rPr lang="en-US" baseline="0" dirty="0" smtClean="0"/>
              <a:t> surely differ within this band, so we are not motivated to compare them for similarity.  That is, the pair 6-and-7 is not made a candidate pair by this LSH hash function.  Perhaps columns  6 and 7 will hash to the same bucket for some other hash function, and will therefore become a candidate pair.  But from what we can tell looking only at this one hashing, they do not form a candidate pair.</a:t>
            </a:r>
          </a:p>
          <a:p>
            <a:endParaRPr lang="en-US" baseline="0" dirty="0" smtClean="0"/>
          </a:p>
          <a:p>
            <a:r>
              <a:rPr lang="en-US" baseline="0" dirty="0" smtClean="0"/>
              <a:t>Click 2</a:t>
            </a:r>
          </a:p>
          <a:p>
            <a:r>
              <a:rPr lang="en-US" baseline="0" dirty="0" smtClean="0"/>
              <a:t>On the other hand, columns 2 and 6 do hash to the same bucket, so 2-and-6 is a candidate pair, regardless of what happens in the other bands.  There is a good chance that columns 2 and 6 are identical within the band shown.  That is, these pieces of their columns (POINT to purple rectangles) are identical.  There is a small chance that these segments of the columns are not identical, but they just happened to hash to the same bucket.  We will generally neglect that probability, as it can be made tiny, like one in 4 billion, if we use 2 to the 32 buckets.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3776446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look at a particular</a:t>
            </a:r>
            <a:r>
              <a:rPr lang="en-US" baseline="0" dirty="0" smtClean="0"/>
              <a:t> example to get a feel for how the probabilities of false positives and negatives work out in practice.</a:t>
            </a:r>
          </a:p>
          <a:p>
            <a:endParaRPr lang="en-US" baseline="0" dirty="0" smtClean="0"/>
          </a:p>
          <a:p>
            <a:r>
              <a:rPr lang="en-US" baseline="0" dirty="0" smtClean="0"/>
              <a:t>Click 1</a:t>
            </a:r>
          </a:p>
          <a:p>
            <a:r>
              <a:rPr lang="en-US" baseline="0" dirty="0" smtClean="0"/>
              <a:t>We’ll assume there are 100,000 columns.  That is, we are looking for similar documents among a set of 100,000 documents.</a:t>
            </a:r>
          </a:p>
          <a:p>
            <a:endParaRPr lang="en-US" baseline="0" dirty="0" smtClean="0"/>
          </a:p>
          <a:p>
            <a:r>
              <a:rPr lang="en-US" baseline="0" dirty="0" smtClean="0"/>
              <a:t>Click 2</a:t>
            </a:r>
          </a:p>
          <a:p>
            <a:r>
              <a:rPr lang="en-US" baseline="0" dirty="0" smtClean="0"/>
              <a:t>We’ll assume signatures are of length 100.  That is, we used 100 minhash functions to create the signatures.  The signature matrix M is thus 100 rows by 100,000 columns.</a:t>
            </a:r>
          </a:p>
          <a:p>
            <a:endParaRPr lang="en-US" baseline="0" dirty="0" smtClean="0"/>
          </a:p>
          <a:p>
            <a:r>
              <a:rPr lang="en-US" baseline="0" dirty="0" smtClean="0"/>
              <a:t>Click 3</a:t>
            </a:r>
          </a:p>
          <a:p>
            <a:r>
              <a:rPr lang="en-US" baseline="0" dirty="0" smtClean="0"/>
              <a:t>Notice that the signatures fit very nicely in main memory.  Assuming the components of a signature are 4-byte integers, each signature takes 400 bytes, and the total space requirement is 40 megabytes.</a:t>
            </a:r>
          </a:p>
          <a:p>
            <a:endParaRPr lang="en-US" baseline="0" dirty="0" smtClean="0"/>
          </a:p>
          <a:p>
            <a:r>
              <a:rPr lang="en-US" baseline="0" dirty="0" smtClean="0"/>
              <a:t>Click 4</a:t>
            </a:r>
          </a:p>
          <a:p>
            <a:r>
              <a:rPr lang="en-US" baseline="0" dirty="0" smtClean="0"/>
              <a:t>Let the similarity threshold be 80%.  That is, we consider a pair of signatures similar if and only if they agree in at least 80 of their 100 components.</a:t>
            </a:r>
          </a:p>
          <a:p>
            <a:endParaRPr lang="en-US" baseline="0" dirty="0" smtClean="0"/>
          </a:p>
          <a:p>
            <a:r>
              <a:rPr lang="en-US" baseline="0" dirty="0" smtClean="0"/>
              <a:t>Click 5</a:t>
            </a:r>
          </a:p>
          <a:p>
            <a:r>
              <a:rPr lang="en-US" baseline="0" dirty="0" smtClean="0"/>
              <a:t>There are approximately 5 billion pairs to compare, so we’d like to use LSH to avoid having to compare them all.  Incidentally, if you don’t see why 5 billion is the approximate count of pairs, the exact number of pairs of items, chosen from 100,000 items is 100,000 choose 2 (DRAW), or 100,000 times 99,999 divided by 2 (DRAW).  If we approximate 99,999 by 100,000, we get exactly 5 billion.</a:t>
            </a:r>
          </a:p>
          <a:p>
            <a:endParaRPr lang="en-US" baseline="0" dirty="0" smtClean="0"/>
          </a:p>
          <a:p>
            <a:r>
              <a:rPr lang="en-US" baseline="0" dirty="0" smtClean="0"/>
              <a:t>Click 6</a:t>
            </a:r>
          </a:p>
          <a:p>
            <a:r>
              <a:rPr lang="en-US" baseline="0" dirty="0" smtClean="0"/>
              <a:t>In our example, we’re going to divide the 100 rows of the signature matrix into 20 bands with 5 rows each.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3787859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consider two columns C1 and C2 that represent sets with Jaccard similarity 0.8.  Note that because of the</a:t>
            </a:r>
            <a:r>
              <a:rPr lang="en-US" baseline="0" dirty="0" smtClean="0"/>
              <a:t> randomness involved in </a:t>
            </a:r>
            <a:r>
              <a:rPr lang="en-US" baseline="0" dirty="0" err="1" smtClean="0"/>
              <a:t>minhashing</a:t>
            </a:r>
            <a:r>
              <a:rPr lang="en-US" baseline="0" dirty="0" smtClean="0"/>
              <a:t>, the columns C1 and C2 may agree in more or fewer than 80 of their rows, but they will most likely have approximately 80 equal rows.</a:t>
            </a:r>
            <a:endParaRPr lang="en-US" dirty="0" smtClean="0"/>
          </a:p>
          <a:p>
            <a:endParaRPr lang="en-US" dirty="0" smtClean="0"/>
          </a:p>
          <a:p>
            <a:r>
              <a:rPr lang="en-US" dirty="0" smtClean="0"/>
              <a:t>Click 1</a:t>
            </a:r>
          </a:p>
          <a:p>
            <a:r>
              <a:rPr lang="en-US" dirty="0" smtClean="0"/>
              <a:t>What is the probability that these columns are</a:t>
            </a:r>
            <a:r>
              <a:rPr lang="en-US" baseline="0" dirty="0" smtClean="0"/>
              <a:t> 100% similar in one given band?  Well the probability that they agree in any one row is exactly 0.8 – remember that the probability that a </a:t>
            </a:r>
            <a:r>
              <a:rPr lang="en-US" baseline="0" dirty="0" err="1" smtClean="0"/>
              <a:t>minhash</a:t>
            </a:r>
            <a:r>
              <a:rPr lang="en-US" baseline="0" dirty="0" smtClean="0"/>
              <a:t> function agrees on two sets equals the Jaccard similarity of the underlying sets.  So the probability that the two columns agree in all five of the rows of a band is 0.8 raised to the 5</a:t>
            </a:r>
            <a:r>
              <a:rPr lang="en-US" baseline="30000" dirty="0" smtClean="0"/>
              <a:t>th</a:t>
            </a:r>
            <a:r>
              <a:rPr lang="en-US" baseline="0" dirty="0" smtClean="0"/>
              <a:t> power, or approximately .328.  That’s not a very high probability.</a:t>
            </a:r>
          </a:p>
          <a:p>
            <a:endParaRPr lang="en-US" baseline="0" dirty="0" smtClean="0"/>
          </a:p>
          <a:p>
            <a:r>
              <a:rPr lang="en-US" baseline="0" dirty="0" smtClean="0"/>
              <a:t>Click 2</a:t>
            </a:r>
          </a:p>
          <a:p>
            <a:r>
              <a:rPr lang="en-US" baseline="0" dirty="0" smtClean="0"/>
              <a:t>But we have 20 chances to make the pair of columns a candidate pair.  The probability that they do not hash to the same bucket in one band is 1 minus .328, or .672 (POINT).  But the probability that the columns fail to hash to the same bucket for ANY of the 20 bands is that value, .672, raised to the 20</a:t>
            </a:r>
            <a:r>
              <a:rPr lang="en-US" baseline="30000" dirty="0" smtClean="0"/>
              <a:t>th</a:t>
            </a:r>
            <a:r>
              <a:rPr lang="en-US" baseline="0" dirty="0" smtClean="0"/>
              <a:t> power (POINT).  This number is very tiny, it’s about .00035.  The chance that the pair C1-C2 WILL be a candidate pair is 1 minus that, or .99965.</a:t>
            </a:r>
          </a:p>
          <a:p>
            <a:endParaRPr lang="en-US" baseline="0" dirty="0" smtClean="0"/>
          </a:p>
          <a:p>
            <a:r>
              <a:rPr lang="en-US" baseline="0" dirty="0" smtClean="0"/>
              <a:t>Click 3</a:t>
            </a:r>
          </a:p>
          <a:p>
            <a:r>
              <a:rPr lang="en-US" baseline="0" dirty="0" smtClean="0"/>
              <a:t>Put another way, the probability of a false negative – a pair of sets that have Jaccard similarity 80%, but whose signatures do not become a candidate pair, is .00035, or about 1 in 3000.</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extLst>
      <p:ext uri="{BB962C8B-B14F-4D97-AF65-F5344CB8AC3E}">
        <p14:creationId xmlns:p14="http://schemas.microsoft.com/office/powerpoint/2010/main" val="2651890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look at a pair of sets</a:t>
            </a:r>
            <a:r>
              <a:rPr lang="en-US" baseline="0" dirty="0" smtClean="0"/>
              <a:t> that have Jaccard similarity 0.4.</a:t>
            </a:r>
          </a:p>
          <a:p>
            <a:endParaRPr lang="en-US" baseline="0" dirty="0" smtClean="0"/>
          </a:p>
          <a:p>
            <a:r>
              <a:rPr lang="en-US" baseline="0" dirty="0" smtClean="0"/>
              <a:t>Click 1</a:t>
            </a:r>
          </a:p>
          <a:p>
            <a:r>
              <a:rPr lang="en-US" baseline="0" dirty="0" smtClean="0"/>
              <a:t>The probability their signatures are identical in a given band is 0.4 to the 5</a:t>
            </a:r>
            <a:r>
              <a:rPr lang="en-US" baseline="30000" dirty="0" smtClean="0"/>
              <a:t>th</a:t>
            </a:r>
            <a:r>
              <a:rPr lang="en-US" baseline="0" dirty="0" smtClean="0"/>
              <a:t> power, or about 1%.</a:t>
            </a:r>
          </a:p>
          <a:p>
            <a:endParaRPr lang="en-US" baseline="0" dirty="0" smtClean="0"/>
          </a:p>
          <a:p>
            <a:r>
              <a:rPr lang="en-US" baseline="0" dirty="0" smtClean="0"/>
              <a:t>Click 2</a:t>
            </a:r>
          </a:p>
          <a:p>
            <a:r>
              <a:rPr lang="en-US" baseline="0" dirty="0" smtClean="0"/>
              <a:t>The probability that their signatures hash to the same bucket in at least one of the 20 bands is surely no more than 20 times that, or 20%.  That’s not great.  It means that among 40%-similar underlying sets, there are 20% false positives – pairs of signatures we will have to compare, and yet we’ll find they are not at least 80% similar.</a:t>
            </a:r>
          </a:p>
          <a:p>
            <a:endParaRPr lang="en-US" baseline="0" dirty="0" smtClean="0"/>
          </a:p>
          <a:p>
            <a:r>
              <a:rPr lang="en-US" baseline="0" dirty="0" smtClean="0"/>
              <a:t>Click 3</a:t>
            </a:r>
          </a:p>
          <a:p>
            <a:r>
              <a:rPr lang="en-US" baseline="0" dirty="0" smtClean="0"/>
              <a:t>20% false positives is bad, but the false-positive rate falls rapidly as the similarity of the underlying sets decreases.   For example, for 20% Jaccard similarity, we get less than 1% false positives.  We cannot determine the exact number of false positives.  That depends on the distribution of Jaccard similarities among the underlying sets.  For example, if most pairs of sets were 79% similar, almost all would be false positives, but if the typical pair of sets has a Jaccard similarity of a few percent, then there would be almost no false positives.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extLst>
      <p:ext uri="{BB962C8B-B14F-4D97-AF65-F5344CB8AC3E}">
        <p14:creationId xmlns:p14="http://schemas.microsoft.com/office/powerpoint/2010/main" val="255913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suggested in the introduction, we’re going to learn three important new techniques.</a:t>
            </a:r>
          </a:p>
          <a:p>
            <a:endParaRPr lang="en-US" baseline="0" dirty="0" smtClean="0"/>
          </a:p>
          <a:p>
            <a:r>
              <a:rPr lang="en-US" baseline="0" dirty="0" smtClean="0"/>
              <a:t>Click 1</a:t>
            </a:r>
          </a:p>
          <a:p>
            <a:r>
              <a:rPr lang="en-US" baseline="0" dirty="0" smtClean="0"/>
              <a:t>Shingling is how we convert documents to sets, so that documents that have a lot of text in common will be converted to sets that are similar in the sense that they have a lot of members in common.</a:t>
            </a:r>
          </a:p>
          <a:p>
            <a:endParaRPr lang="en-US" baseline="0" dirty="0" smtClean="0"/>
          </a:p>
          <a:p>
            <a:r>
              <a:rPr lang="en-US" baseline="0" dirty="0" smtClean="0"/>
              <a:t>Click 2</a:t>
            </a:r>
          </a:p>
          <a:p>
            <a:r>
              <a:rPr lang="en-US" baseline="0" dirty="0" smtClean="0"/>
              <a:t>Then we’ll learn about </a:t>
            </a:r>
            <a:r>
              <a:rPr lang="en-US" baseline="0" dirty="0" err="1" smtClean="0"/>
              <a:t>minhashing</a:t>
            </a:r>
            <a:r>
              <a:rPr lang="en-US" baseline="0" dirty="0" smtClean="0"/>
              <a:t>, which is how we convert sets to short “signatures.”  The important property is that we can look at the signatures of two sets and tell approximately how similar are the sets that we obtained by the shingling process.</a:t>
            </a:r>
          </a:p>
          <a:p>
            <a:endParaRPr lang="en-US" baseline="0" dirty="0" smtClean="0"/>
          </a:p>
          <a:p>
            <a:r>
              <a:rPr lang="en-US" baseline="0" dirty="0" smtClean="0"/>
              <a:t>Click 3</a:t>
            </a:r>
          </a:p>
          <a:p>
            <a:r>
              <a:rPr lang="en-US" baseline="0" dirty="0" smtClean="0"/>
              <a:t>And last but not least, we’ll learn the technique called locality-sensitive hashing, or LSH, that lets us avoid looking at most of the pairs of signatures that do not represent similar sets.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565190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way to look at the problem of designing an LSH scheme</a:t>
            </a:r>
            <a:r>
              <a:rPr lang="en-US" baseline="0" dirty="0" smtClean="0"/>
              <a:t> from a minhash matrix is this.  We want the probability of two columns sharing a bucket to be a step function with threshold t equal to the value at which we regard the underlying sets as similar.</a:t>
            </a:r>
          </a:p>
          <a:p>
            <a:endParaRPr lang="en-US" baseline="0" dirty="0" smtClean="0"/>
          </a:p>
          <a:p>
            <a:r>
              <a:rPr lang="en-US" baseline="0" dirty="0" smtClean="0"/>
              <a:t>Click 1</a:t>
            </a:r>
          </a:p>
          <a:p>
            <a:r>
              <a:rPr lang="en-US" baseline="0" dirty="0" smtClean="0"/>
              <a:t>That is, if the Jaccard similarity s of the underlying sets is less than t, we want there to be zero chance that the signatures will share a bucket for one of the </a:t>
            </a:r>
            <a:r>
              <a:rPr lang="en-US" baseline="0" dirty="0" err="1" smtClean="0"/>
              <a:t>hashings</a:t>
            </a:r>
            <a:r>
              <a:rPr lang="en-US" baseline="0" dirty="0" smtClean="0"/>
              <a:t> and thus become a candidate pair.</a:t>
            </a:r>
          </a:p>
          <a:p>
            <a:endParaRPr lang="en-US" baseline="0" dirty="0" smtClean="0"/>
          </a:p>
          <a:p>
            <a:r>
              <a:rPr lang="en-US" baseline="0" dirty="0" smtClean="0"/>
              <a:t>Click 2</a:t>
            </a:r>
          </a:p>
          <a:p>
            <a:r>
              <a:rPr lang="en-US" baseline="0" dirty="0" smtClean="0"/>
              <a:t>However, if the underlying Jaccard similarity exceeds t, we want the pair of signatures surely to become a candidate pair.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21885501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other hand, what does a single row of the signature matrix</a:t>
            </a:r>
            <a:r>
              <a:rPr lang="en-US" baseline="0" dirty="0" smtClean="0"/>
              <a:t> give us?  It gives us a straight line.  The justification is the theorem about the probability of two minhash values equaling the Jaccard similarity of the underlying sets.  That’s not too bad; at least the probability goes in the right direction.  But it does leave a lot of false positives and negatives.</a:t>
            </a:r>
          </a:p>
          <a:p>
            <a:endParaRPr lang="en-US" baseline="0" dirty="0" smtClean="0"/>
          </a:p>
          <a:p>
            <a:r>
              <a:rPr lang="en-US" baseline="0" dirty="0" smtClean="0"/>
              <a:t>Click 1</a:t>
            </a:r>
          </a:p>
          <a:p>
            <a:r>
              <a:rPr lang="en-US" baseline="0" dirty="0" smtClean="0"/>
              <a:t>For a given threshold t,</a:t>
            </a:r>
          </a:p>
          <a:p>
            <a:endParaRPr lang="en-US" baseline="0" dirty="0" smtClean="0"/>
          </a:p>
          <a:p>
            <a:r>
              <a:rPr lang="en-US" baseline="0" dirty="0" smtClean="0"/>
              <a:t>Click 2</a:t>
            </a:r>
          </a:p>
          <a:p>
            <a:r>
              <a:rPr lang="en-US" baseline="0" dirty="0" smtClean="0"/>
              <a:t>All these are false positives,</a:t>
            </a:r>
          </a:p>
          <a:p>
            <a:endParaRPr lang="en-US" baseline="0" dirty="0" smtClean="0"/>
          </a:p>
          <a:p>
            <a:r>
              <a:rPr lang="en-US" baseline="0" dirty="0" smtClean="0"/>
              <a:t>Click 3</a:t>
            </a:r>
          </a:p>
          <a:p>
            <a:r>
              <a:rPr lang="en-US" baseline="0" dirty="0" smtClean="0"/>
              <a:t>And all these are false negatives.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extLst>
      <p:ext uri="{BB962C8B-B14F-4D97-AF65-F5344CB8AC3E}">
        <p14:creationId xmlns:p14="http://schemas.microsoft.com/office/powerpoint/2010/main" val="2721101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But when we combine many minhash functions into b bands of r rows each, we begin to get an S-curve</a:t>
            </a:r>
            <a:r>
              <a:rPr lang="en-US" baseline="0" dirty="0" smtClean="0"/>
              <a:t> shape, with greatly reduced false positive and negative regions.  We’re going to derive the function that relates the probability of two sets having their signatures become a candidate pair to the similarity s of the sets.</a:t>
            </a:r>
          </a:p>
          <a:p>
            <a:endParaRPr lang="en-US" baseline="0" dirty="0" smtClean="0"/>
          </a:p>
          <a:p>
            <a:r>
              <a:rPr lang="en-US" baseline="0" dirty="0" smtClean="0"/>
              <a:t>Click 1</a:t>
            </a:r>
          </a:p>
          <a:p>
            <a:r>
              <a:rPr lang="en-US" baseline="0" dirty="0" smtClean="0"/>
              <a:t>First, if the underlying sets have Jaccard similarity s, then the probability that their signatures will be identical in all r rows of one particular band is s to the r.</a:t>
            </a:r>
          </a:p>
          <a:p>
            <a:endParaRPr lang="en-US" baseline="0" dirty="0" smtClean="0"/>
          </a:p>
          <a:p>
            <a:r>
              <a:rPr lang="en-US" baseline="0" dirty="0" smtClean="0"/>
              <a:t>Click 2</a:t>
            </a:r>
          </a:p>
          <a:p>
            <a:r>
              <a:rPr lang="en-US" baseline="0" dirty="0" smtClean="0"/>
              <a:t>So the probability that their signatures will NOT be equal in this band is 1 minus s to the r.</a:t>
            </a:r>
          </a:p>
          <a:p>
            <a:endParaRPr lang="en-US" baseline="0" dirty="0" smtClean="0"/>
          </a:p>
          <a:p>
            <a:r>
              <a:rPr lang="en-US" baseline="0" dirty="0" smtClean="0"/>
              <a:t>Click 3</a:t>
            </a:r>
          </a:p>
          <a:p>
            <a:r>
              <a:rPr lang="en-US" baseline="0" dirty="0" smtClean="0"/>
              <a:t>And the probability that their signatures will be unequal in each of the b bands is that raised to the b-</a:t>
            </a:r>
            <a:r>
              <a:rPr lang="en-US" baseline="0" dirty="0" err="1" smtClean="0"/>
              <a:t>th</a:t>
            </a:r>
            <a:r>
              <a:rPr lang="en-US" baseline="0" dirty="0" smtClean="0"/>
              <a:t> power.</a:t>
            </a:r>
          </a:p>
          <a:p>
            <a:endParaRPr lang="en-US" baseline="0" dirty="0" smtClean="0"/>
          </a:p>
          <a:p>
            <a:r>
              <a:rPr lang="en-US" baseline="0" dirty="0" smtClean="0"/>
              <a:t>Click 4</a:t>
            </a:r>
          </a:p>
          <a:p>
            <a:r>
              <a:rPr lang="en-US" baseline="0" dirty="0" smtClean="0"/>
              <a:t>And the probability that their signatures will agree in at least one band is 1 minus that, or 1 minus the quantity 1 minus s to the r, all raised to the b-</a:t>
            </a:r>
            <a:r>
              <a:rPr lang="en-US" baseline="0" dirty="0" err="1" smtClean="0"/>
              <a:t>th</a:t>
            </a:r>
            <a:r>
              <a:rPr lang="en-US" baseline="0" dirty="0" smtClean="0"/>
              <a:t> power.  As b and r get large, this function increasingly resembles a step function.</a:t>
            </a:r>
          </a:p>
          <a:p>
            <a:endParaRPr lang="en-US" baseline="0" dirty="0" smtClean="0"/>
          </a:p>
          <a:p>
            <a:r>
              <a:rPr lang="en-US" baseline="0" dirty="0" smtClean="0"/>
              <a:t>Click 5</a:t>
            </a:r>
          </a:p>
          <a:p>
            <a:r>
              <a:rPr lang="en-US" baseline="0" dirty="0" smtClean="0"/>
              <a:t>And the threshold t at which the rise occurs is approximately 1/b, raised to the power 1/r.  For example, in the case b=20 and r=5, the threshold will be approximately the fifth root of 1/20</a:t>
            </a:r>
            <a:r>
              <a:rPr lang="en-US" baseline="30000" dirty="0" smtClean="0"/>
              <a:t>th</a:t>
            </a:r>
            <a:r>
              <a:rPr lang="en-US" baseline="0" dirty="0" smtClean="0"/>
              <a:t>, which is about .55.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65158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sample values of this S-curve for the case we have been examining – 20 bands of 5 rows each.  It’s not exactly a step function, but it does get rather steep in the middle.  For example, look at the values between .4 and .6 (POINT).  The rise from .4 to .6 is more than .6, so the average slope in this region is over 3.  On the other hand in the region 0 to .4, the rise is less than .2, and the same can be said for the region from .6 to 1.  That is, the slope is less than ½ in both these regions.  So a rough approximation to this curve looks like this (DRAW).  Not exactly a step function, but much better than the linear function we get from a single row.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5922475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So here’s a summary of what we need to do to find sets</a:t>
            </a:r>
            <a:r>
              <a:rPr lang="en-US" baseline="0" dirty="0" smtClean="0"/>
              <a:t> with a given threshold t of Jaccard similarity.</a:t>
            </a:r>
          </a:p>
          <a:p>
            <a:endParaRPr lang="en-US" baseline="0" dirty="0" smtClean="0"/>
          </a:p>
          <a:p>
            <a:r>
              <a:rPr lang="en-US" baseline="0" dirty="0" smtClean="0"/>
              <a:t>Click 1</a:t>
            </a:r>
          </a:p>
          <a:p>
            <a:r>
              <a:rPr lang="en-US" baseline="0" dirty="0" smtClean="0"/>
              <a:t>First, we need to decide on our values of b and r.  As we mentioned, the threshold t will be approximately 1/b to the power 1/r.  But there are many suitable values of b and r for a given threshold.  The larger we make b and r, that is, the longer the signatures we use, the closer the S-curve will be to a step function, and therefore the fewer false positives and negatives we can have.  But the longer we make the signatures, the more space they will take, and the more work it will be to perform all the </a:t>
            </a:r>
            <a:r>
              <a:rPr lang="en-US" baseline="0" dirty="0" err="1" smtClean="0"/>
              <a:t>minhashing</a:t>
            </a:r>
            <a:r>
              <a:rPr lang="en-US" baseline="0" dirty="0" smtClean="0"/>
              <a:t>.</a:t>
            </a:r>
          </a:p>
          <a:p>
            <a:endParaRPr lang="en-US" baseline="0" dirty="0" smtClean="0"/>
          </a:p>
          <a:p>
            <a:r>
              <a:rPr lang="en-US" baseline="0" dirty="0" smtClean="0"/>
              <a:t>Click 2</a:t>
            </a:r>
          </a:p>
          <a:p>
            <a:r>
              <a:rPr lang="en-US" baseline="0" dirty="0" smtClean="0"/>
              <a:t>Then, we must run the LSH to get the candidate pairs.  For each candidate pair, we examine their signatures and count the number of components in which they agree.  That way, we can determine whether the similarity of the signatures really does reach or exceed the threshold t.</a:t>
            </a:r>
          </a:p>
          <a:p>
            <a:endParaRPr lang="en-US" baseline="0" dirty="0" smtClean="0"/>
          </a:p>
          <a:p>
            <a:r>
              <a:rPr lang="en-US" baseline="0" dirty="0" smtClean="0"/>
              <a:t>Click 3</a:t>
            </a:r>
          </a:p>
          <a:p>
            <a:r>
              <a:rPr lang="en-US" baseline="0" dirty="0" smtClean="0"/>
              <a:t>We can rely on the similarity of the signatures truly measuring the Jaccard similarity of the underlying sets.  However, if we want to spend the resources, we can go to the sets themselves after determining that their signatures are sufficiently similar.  In some cases, the similarity of the signatures will overestimate the similarity of the sets they represent, so it is possible that the two sets are not really similar enough.  By computing the Jaccard similarity of the underlying sets, we can eliminate the false positives.</a:t>
            </a:r>
          </a:p>
          <a:p>
            <a:endParaRPr lang="en-US" baseline="0" dirty="0" smtClean="0"/>
          </a:p>
          <a:p>
            <a:r>
              <a:rPr lang="en-US" baseline="0" dirty="0" smtClean="0"/>
              <a:t>Unfortunately, we cannot eliminate false negatives this way.  If two sets have Jaccard similarity above threshold, but by bad luck their signatures never become a candidate pair, then we never look at this pair of signatures or their underlying sets.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334637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Here’s</a:t>
            </a:r>
            <a:r>
              <a:rPr lang="en-US" baseline="0" dirty="0" smtClean="0"/>
              <a:t> an outline of how we process documents to find those that are similar without comparing all pairs.  At the outset, I want to emphasize that there can be both false positives and false negatives.  That is, the algorithms we use can sometimes fail to find a pair of documents that we would regard as similar; that’s a false negative.   We can also, if we are not careful to check the details of the documents, sometimes have false positives – pairs of documents we declare to be similar but they really aren’t.  However, by carefully choosing the parameters involved, we can make the probability of false positives and negatives be as small as we like.</a:t>
            </a:r>
          </a:p>
          <a:p>
            <a:endParaRPr lang="en-US" baseline="0" dirty="0" smtClean="0"/>
          </a:p>
          <a:p>
            <a:r>
              <a:rPr lang="en-US" baseline="0" dirty="0" smtClean="0"/>
              <a:t>We start by shingling the document.</a:t>
            </a:r>
          </a:p>
          <a:p>
            <a:endParaRPr lang="en-US" baseline="0" dirty="0" smtClean="0"/>
          </a:p>
          <a:p>
            <a:r>
              <a:rPr lang="en-US" baseline="0" dirty="0" smtClean="0"/>
              <a:t>Click 1</a:t>
            </a:r>
          </a:p>
          <a:p>
            <a:r>
              <a:rPr lang="en-US" baseline="0" dirty="0" smtClean="0"/>
              <a:t>That is, we replace the document by the set of strings of some chosen length k that appear in the document.  That’s how we convert documents to sets.</a:t>
            </a:r>
          </a:p>
          <a:p>
            <a:endParaRPr lang="en-US" baseline="0" dirty="0" smtClean="0"/>
          </a:p>
          <a:p>
            <a:r>
              <a:rPr lang="en-US" baseline="0" dirty="0" smtClean="0"/>
              <a:t>Click 2</a:t>
            </a:r>
          </a:p>
          <a:p>
            <a:r>
              <a:rPr lang="en-US" baseline="0" dirty="0" smtClean="0"/>
              <a:t>We then construct signatures for the sets of shingles, using the technique called </a:t>
            </a:r>
            <a:r>
              <a:rPr lang="en-US" baseline="0" dirty="0" err="1" smtClean="0"/>
              <a:t>minhashing</a:t>
            </a:r>
            <a:r>
              <a:rPr lang="en-US" baseline="0" dirty="0" smtClean="0"/>
              <a:t>.  The result of </a:t>
            </a:r>
            <a:r>
              <a:rPr lang="en-US" baseline="0" dirty="0" err="1" smtClean="0"/>
              <a:t>minhashing</a:t>
            </a:r>
            <a:r>
              <a:rPr lang="en-US" baseline="0" dirty="0" smtClean="0"/>
              <a:t> a set is a short vector of integers.  The key property, which we’ll prove, is that the number of components in which two of these vectors agree is the expected value of the similarity of the underlying sets.  Incidentally, the reason we want to replace sets by their signatures is that the signatures take up much less space.  If we are dealing with a large set of documents, we’d like to be able to work in main memory, rather than with disk, for efficiency, and reducing the space of the representations makes it more likely that we can work in main memory.</a:t>
            </a:r>
          </a:p>
          <a:p>
            <a:endParaRPr lang="en-US" baseline="0" dirty="0" smtClean="0"/>
          </a:p>
          <a:p>
            <a:r>
              <a:rPr lang="en-US" baseline="0" dirty="0" smtClean="0"/>
              <a:t>Click 3</a:t>
            </a:r>
          </a:p>
          <a:p>
            <a:r>
              <a:rPr lang="en-US" baseline="0" dirty="0" smtClean="0"/>
              <a:t>But it seems we still need to compare all pairs of signatures, and that takes time that is quadratic in the number of documents.  As we mentioned, even a million documents leads to half a trillion pairs of signatures to compare, and that is too much.  So that’s where locality-sensitive hashing comes in.  We do some magic – which we’ll explain soon – that allows us to look at a small subset of the possible pairs and test only those pairs for similarity.  By doing so, we get almost all the pairs that are truly similar, and the total time spent is much less than quadratic.</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904022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begin the story</a:t>
            </a:r>
            <a:r>
              <a:rPr lang="en-US" baseline="0" dirty="0" smtClean="0"/>
              <a:t> by defining exactly what shingles are.</a:t>
            </a:r>
          </a:p>
          <a:p>
            <a:endParaRPr lang="en-US" baseline="0" dirty="0" smtClean="0"/>
          </a:p>
          <a:p>
            <a:r>
              <a:rPr lang="en-US" baseline="0" dirty="0" smtClean="0"/>
              <a:t>Click 1</a:t>
            </a:r>
          </a:p>
          <a:p>
            <a:r>
              <a:rPr lang="en-US" baseline="0" dirty="0" smtClean="0"/>
              <a:t>For any integer k, a k-shingle, sometimes called a k-gram, is a sequence of k consecutive characters in the document.  The blanks that separate the words of the document are normally considered characters.  If the document involves tags, such as in an HTML document, then the tags may also be considered characters, or they could be ignored.</a:t>
            </a:r>
          </a:p>
          <a:p>
            <a:endParaRPr lang="en-US" baseline="0" dirty="0" smtClean="0"/>
          </a:p>
          <a:p>
            <a:r>
              <a:rPr lang="en-US" baseline="0" dirty="0" smtClean="0"/>
              <a:t>Click 2</a:t>
            </a:r>
          </a:p>
          <a:p>
            <a:r>
              <a:rPr lang="en-US" baseline="0" dirty="0" smtClean="0"/>
              <a:t>So here’s an example of a little document, consisting of the five characters </a:t>
            </a:r>
            <a:r>
              <a:rPr lang="en-US" baseline="0" dirty="0" err="1" smtClean="0"/>
              <a:t>abcab</a:t>
            </a:r>
            <a:r>
              <a:rPr lang="en-US" baseline="0" dirty="0" smtClean="0"/>
              <a:t>.  We’ll use k=2 for this little example, although in practice, you want to use a k that is large enough that most sequences of k characters do not appear in the document.  A k in the range 5-10 is generally used.  The 2-shingles for our little document are (DRAW boxes around each shingle) </a:t>
            </a:r>
            <a:r>
              <a:rPr lang="en-US" baseline="0" dirty="0" err="1" smtClean="0"/>
              <a:t>ab</a:t>
            </a:r>
            <a:r>
              <a:rPr lang="en-US" baseline="0" dirty="0" smtClean="0"/>
              <a:t>, </a:t>
            </a:r>
            <a:r>
              <a:rPr lang="en-US" baseline="0" dirty="0" err="1" smtClean="0"/>
              <a:t>bc</a:t>
            </a:r>
            <a:r>
              <a:rPr lang="en-US" baseline="0" dirty="0" smtClean="0"/>
              <a:t>, </a:t>
            </a:r>
            <a:r>
              <a:rPr lang="en-US" baseline="0" dirty="0" err="1" smtClean="0"/>
              <a:t>ca</a:t>
            </a:r>
            <a:r>
              <a:rPr lang="en-US" baseline="0" dirty="0" smtClean="0"/>
              <a:t>, and </a:t>
            </a:r>
            <a:r>
              <a:rPr lang="en-US" baseline="0" dirty="0" err="1" smtClean="0"/>
              <a:t>ab</a:t>
            </a:r>
            <a:r>
              <a:rPr lang="en-US" baseline="0" dirty="0" smtClean="0"/>
              <a:t> again.  Since we are constructing a set, we include the repeated 2-shingle </a:t>
            </a:r>
            <a:r>
              <a:rPr lang="en-US" baseline="0" dirty="0" err="1" smtClean="0"/>
              <a:t>ab</a:t>
            </a:r>
            <a:r>
              <a:rPr lang="en-US" baseline="0" dirty="0" smtClean="0"/>
              <a:t> only once.</a:t>
            </a:r>
          </a:p>
          <a:p>
            <a:endParaRPr lang="en-US" baseline="0" dirty="0" smtClean="0"/>
          </a:p>
          <a:p>
            <a:r>
              <a:rPr lang="en-US" baseline="0" dirty="0" smtClean="0"/>
              <a:t>Click 3</a:t>
            </a:r>
          </a:p>
          <a:p>
            <a:r>
              <a:rPr lang="en-US" baseline="0" dirty="0" smtClean="0"/>
              <a:t>And thus, our document </a:t>
            </a:r>
            <a:r>
              <a:rPr lang="en-US" baseline="0" dirty="0" err="1" smtClean="0"/>
              <a:t>abcab</a:t>
            </a:r>
            <a:r>
              <a:rPr lang="en-US" baseline="0" dirty="0" smtClean="0"/>
              <a:t> is represented by the set of shingles {</a:t>
            </a:r>
            <a:r>
              <a:rPr lang="en-US" baseline="0" dirty="0" err="1" smtClean="0"/>
              <a:t>ab</a:t>
            </a:r>
            <a:r>
              <a:rPr lang="en-US" baseline="0" dirty="0" smtClean="0"/>
              <a:t>, </a:t>
            </a:r>
            <a:r>
              <a:rPr lang="en-US" baseline="0" dirty="0" err="1" smtClean="0"/>
              <a:t>bc</a:t>
            </a:r>
            <a:r>
              <a:rPr lang="en-US" baseline="0" dirty="0" smtClean="0"/>
              <a:t>, </a:t>
            </a:r>
            <a:r>
              <a:rPr lang="en-US" baseline="0" dirty="0" err="1" smtClean="0"/>
              <a:t>ca</a:t>
            </a:r>
            <a:r>
              <a:rPr lang="en-US" baseline="0" dirty="0" smtClean="0"/>
              <a:t>}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122829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need to assure ourselves that replacing a document by its shingles still lets us detect pairs of documents that are intuitively similar.  It fact, similarity of shingle sets captures many of the kinds of document changes that we would regard as keeping the documents similar.</a:t>
            </a:r>
          </a:p>
          <a:p>
            <a:endParaRPr lang="en-US" baseline="0" dirty="0" smtClean="0"/>
          </a:p>
          <a:p>
            <a:r>
              <a:rPr lang="en-US" baseline="0" dirty="0" smtClean="0"/>
              <a:t>Click 1</a:t>
            </a:r>
          </a:p>
          <a:p>
            <a:r>
              <a:rPr lang="en-US" baseline="0" dirty="0" smtClean="0"/>
              <a:t>For example, if we are using k-shingles, and we change one word, only the k shingles to the left and right of the word, as well as shingles within the word, can be effected.</a:t>
            </a:r>
          </a:p>
          <a:p>
            <a:endParaRPr lang="en-US" baseline="0" dirty="0" smtClean="0"/>
          </a:p>
          <a:p>
            <a:r>
              <a:rPr lang="en-US" baseline="0" dirty="0" smtClean="0"/>
              <a:t>Click 2</a:t>
            </a:r>
          </a:p>
          <a:p>
            <a:r>
              <a:rPr lang="en-US" baseline="0" dirty="0" smtClean="0"/>
              <a:t>And we can reorder entire paragraphs without affecting any shingles except the shingles that cross the boundaries between the paragraph we moved and the paragraphs just before and just after, in both the new and old positions.</a:t>
            </a:r>
          </a:p>
          <a:p>
            <a:endParaRPr lang="en-US" baseline="0" dirty="0" smtClean="0"/>
          </a:p>
          <a:p>
            <a:r>
              <a:rPr lang="en-US" baseline="0" dirty="0" smtClean="0"/>
              <a:t>Click 3</a:t>
            </a:r>
          </a:p>
          <a:p>
            <a:r>
              <a:rPr lang="en-US" baseline="0" dirty="0" smtClean="0"/>
              <a:t>For example, suppose we use k=3, and we correctly change the “which” in this sentence to “that”.  The only shingles that can be affected are the ones that begin at most two characters before “which” and end at most two characters after “which” (DRAW).  These are g-blank-w (POINT), blank-w-h, and so on, up to h-blank-c (POINT), a total of seven shingles.  These are replaced by six different shingles, g-blank-t (POINT), and so on.  However, all other shingles remain the same in the two sentences.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710570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Because documents tend to consist mostly of the 26 letters, and we</a:t>
            </a:r>
            <a:r>
              <a:rPr lang="en-US" baseline="0" dirty="0" smtClean="0"/>
              <a:t> want to make sure that most shingles do not appear in a document, we are often forced to use a large value of k, like k=10.  But the number of different strings of length 10 that will actually appear in any document is much smaller than 256 to the 10</a:t>
            </a:r>
            <a:r>
              <a:rPr lang="en-US" baseline="30000" dirty="0" smtClean="0"/>
              <a:t>th</a:t>
            </a:r>
            <a:r>
              <a:rPr lang="en-US" baseline="0" dirty="0" smtClean="0"/>
              <a:t> power, or even 26 to the 10</a:t>
            </a:r>
            <a:r>
              <a:rPr lang="en-US" baseline="30000" dirty="0" smtClean="0"/>
              <a:t>th</a:t>
            </a:r>
            <a:r>
              <a:rPr lang="en-US" baseline="0" dirty="0" smtClean="0"/>
              <a:t> power. </a:t>
            </a:r>
          </a:p>
          <a:p>
            <a:endParaRPr lang="en-US" baseline="0" dirty="0" smtClean="0"/>
          </a:p>
          <a:p>
            <a:r>
              <a:rPr lang="en-US" baseline="0" dirty="0" smtClean="0"/>
              <a:t>Click 1</a:t>
            </a:r>
          </a:p>
          <a:p>
            <a:r>
              <a:rPr lang="en-US" baseline="0" dirty="0" smtClean="0"/>
              <a:t>Thus, it is common to compress shingles to save space, while still preserving the property that most shingles do not appear in a given document.  For example, we can hash strings of length 10 to 32 bits, or 4 bytes, thus saving 60% of the space needed to store shingle sets.  The result of a hashing of shingles is often called a “token.”  </a:t>
            </a:r>
          </a:p>
          <a:p>
            <a:endParaRPr lang="en-US" baseline="0" dirty="0" smtClean="0"/>
          </a:p>
          <a:p>
            <a:r>
              <a:rPr lang="en-US" baseline="0" dirty="0" smtClean="0"/>
              <a:t>Click 2</a:t>
            </a:r>
          </a:p>
          <a:p>
            <a:r>
              <a:rPr lang="en-US" baseline="0" dirty="0" smtClean="0"/>
              <a:t>Thus, we can construct for a document the set of its tokens.  We construct its shingle set and then hash each shingle to get a token.   Since documents are much shorter than 2 to the 32 bytes, we still can be sure that a document has only a small fraction of the possible tokens in its set.</a:t>
            </a:r>
          </a:p>
          <a:p>
            <a:endParaRPr lang="en-US" baseline="0" dirty="0" smtClean="0"/>
          </a:p>
          <a:p>
            <a:r>
              <a:rPr lang="en-US" baseline="0" dirty="0" smtClean="0"/>
              <a:t>Click 3</a:t>
            </a:r>
          </a:p>
          <a:p>
            <a:r>
              <a:rPr lang="en-US" baseline="0" dirty="0" smtClean="0"/>
              <a:t>There is a small chance of collision, where two shingles hash to the same token.  That could make two documents appear to have shingles in common, when in fact they have different shingles.  But such an occurrence will be quite rare.</a:t>
            </a:r>
          </a:p>
          <a:p>
            <a:endParaRPr lang="en-US" baseline="0" dirty="0" smtClean="0"/>
          </a:p>
          <a:p>
            <a:r>
              <a:rPr lang="en-US" baseline="0" dirty="0" smtClean="0"/>
              <a:t>In what follows, we’ll continue to refer to shingle sets, when these sets might consist of tokens rather than the raw shingles.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1098319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Because documents tend to consist mostly of the 26 letters, and we</a:t>
            </a:r>
            <a:r>
              <a:rPr lang="en-US" baseline="0" dirty="0" smtClean="0"/>
              <a:t> want to make sure that most shingles do not appear in a document, we are often forced to use a large value of k, like k=10.  But the number of different strings of length 10 that will actually appear in any document is much smaller than 256 to the 10</a:t>
            </a:r>
            <a:r>
              <a:rPr lang="en-US" baseline="30000" dirty="0" smtClean="0"/>
              <a:t>th</a:t>
            </a:r>
            <a:r>
              <a:rPr lang="en-US" baseline="0" dirty="0" smtClean="0"/>
              <a:t> power, or even 26 to the 10</a:t>
            </a:r>
            <a:r>
              <a:rPr lang="en-US" baseline="30000" dirty="0" smtClean="0"/>
              <a:t>th</a:t>
            </a:r>
            <a:r>
              <a:rPr lang="en-US" baseline="0" dirty="0" smtClean="0"/>
              <a:t> power. </a:t>
            </a:r>
          </a:p>
          <a:p>
            <a:endParaRPr lang="en-US" baseline="0" dirty="0" smtClean="0"/>
          </a:p>
          <a:p>
            <a:r>
              <a:rPr lang="en-US" baseline="0" dirty="0" smtClean="0"/>
              <a:t>Click 1</a:t>
            </a:r>
          </a:p>
          <a:p>
            <a:r>
              <a:rPr lang="en-US" baseline="0" dirty="0" smtClean="0"/>
              <a:t>Thus, it is common to compress shingles to save space, while still preserving the property that most shingles do not appear in a given document.  For example, we can hash strings of length 10 to 32 bits, or 4 bytes, thus saving 60% of the space needed to store shingle sets.  The result of a hashing of shingles is often called a “token.”  </a:t>
            </a:r>
          </a:p>
          <a:p>
            <a:endParaRPr lang="en-US" baseline="0" dirty="0" smtClean="0"/>
          </a:p>
          <a:p>
            <a:r>
              <a:rPr lang="en-US" baseline="0" dirty="0" smtClean="0"/>
              <a:t>Click 2</a:t>
            </a:r>
          </a:p>
          <a:p>
            <a:r>
              <a:rPr lang="en-US" baseline="0" dirty="0" smtClean="0"/>
              <a:t>Thus, we can construct for a document the set of its tokens.  We construct its shingle set and then hash each shingle to get a token.   Since documents are much shorter than 2 to the 32 bytes, we still can be sure that a document has only a small fraction of the possible tokens in its set.</a:t>
            </a:r>
          </a:p>
          <a:p>
            <a:endParaRPr lang="en-US" baseline="0" dirty="0" smtClean="0"/>
          </a:p>
          <a:p>
            <a:r>
              <a:rPr lang="en-US" baseline="0" dirty="0" smtClean="0"/>
              <a:t>Click 3</a:t>
            </a:r>
          </a:p>
          <a:p>
            <a:r>
              <a:rPr lang="en-US" baseline="0" dirty="0" smtClean="0"/>
              <a:t>There is a small chance of collision, where two shingles hash to the same token.  That could make two documents appear to have shingles in common, when in fact they have different shingles.  But such an occurrence will be quite rare.</a:t>
            </a:r>
          </a:p>
          <a:p>
            <a:endParaRPr lang="en-US" baseline="0" dirty="0" smtClean="0"/>
          </a:p>
          <a:p>
            <a:r>
              <a:rPr lang="en-US" baseline="0" dirty="0" smtClean="0"/>
              <a:t>In what follows, we’ll continue to refer to shingle sets, when these sets might consist of tokens rather than the raw shingles.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1098319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5267960"/>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8" name="Rectangle 2"/>
          <p:cNvSpPr>
            <a:spLocks noGrp="1" noChangeArrowheads="1"/>
          </p:cNvSpPr>
          <p:nvPr>
            <p:ph type="ctrTitle"/>
          </p:nvPr>
        </p:nvSpPr>
        <p:spPr>
          <a:xfrm>
            <a:off x="685800" y="762000"/>
            <a:ext cx="7772400" cy="1143000"/>
          </a:xfrm>
        </p:spPr>
        <p:txBody>
          <a:bodyPr/>
          <a:lstStyle/>
          <a:p>
            <a:r>
              <a:rPr lang="en-US" dirty="0">
                <a:solidFill>
                  <a:srgbClr val="CC0000"/>
                </a:solidFill>
              </a:rPr>
              <a:t>Finding Similar </a:t>
            </a:r>
            <a:r>
              <a:rPr lang="en-US" dirty="0" smtClean="0">
                <a:solidFill>
                  <a:srgbClr val="CC0000"/>
                </a:solidFill>
              </a:rPr>
              <a:t>Items</a:t>
            </a:r>
            <a:endParaRPr lang="en-US" dirty="0">
              <a:solidFill>
                <a:srgbClr val="CC0000"/>
              </a:solidFill>
            </a:endParaRPr>
          </a:p>
        </p:txBody>
      </p:sp>
      <p:sp>
        <p:nvSpPr>
          <p:cNvPr id="9" name="Rectangle 3"/>
          <p:cNvSpPr>
            <a:spLocks noGrp="1" noChangeArrowheads="1"/>
          </p:cNvSpPr>
          <p:nvPr>
            <p:ph type="subTitle" idx="1"/>
          </p:nvPr>
        </p:nvSpPr>
        <p:spPr>
          <a:xfrm>
            <a:off x="1295400" y="2286000"/>
            <a:ext cx="6400800" cy="2667000"/>
          </a:xfrm>
        </p:spPr>
        <p:txBody>
          <a:bodyPr/>
          <a:lstStyle/>
          <a:p>
            <a:r>
              <a:rPr lang="en-US" dirty="0" smtClean="0">
                <a:solidFill>
                  <a:srgbClr val="FF9900"/>
                </a:solidFill>
              </a:rPr>
              <a:t>Application: Similar Documents</a:t>
            </a:r>
          </a:p>
          <a:p>
            <a:r>
              <a:rPr lang="en-US" dirty="0" smtClean="0">
                <a:solidFill>
                  <a:srgbClr val="FF9900"/>
                </a:solidFill>
              </a:rPr>
              <a:t>Shingling</a:t>
            </a:r>
            <a:endParaRPr lang="en-US" dirty="0">
              <a:solidFill>
                <a:srgbClr val="FF9900"/>
              </a:solidFill>
            </a:endParaRPr>
          </a:p>
          <a:p>
            <a:r>
              <a:rPr lang="en-US" dirty="0" err="1">
                <a:solidFill>
                  <a:srgbClr val="FF9900"/>
                </a:solidFill>
              </a:rPr>
              <a:t>Minhashing</a:t>
            </a:r>
            <a:endParaRPr lang="en-US" dirty="0">
              <a:solidFill>
                <a:srgbClr val="FF9900"/>
              </a:solidFill>
            </a:endParaRPr>
          </a:p>
          <a:p>
            <a:r>
              <a:rPr lang="en-US">
                <a:solidFill>
                  <a:srgbClr val="FF9900"/>
                </a:solidFill>
              </a:rPr>
              <a:t>Locality-Sensitive </a:t>
            </a:r>
            <a:r>
              <a:rPr lang="en-US" smtClean="0">
                <a:solidFill>
                  <a:srgbClr val="FF9900"/>
                </a:solidFill>
              </a:rPr>
              <a:t>Hashing</a:t>
            </a:r>
            <a:endParaRPr lang="en-US" dirty="0" smtClean="0">
              <a:solidFill>
                <a:srgbClr val="FF9900"/>
              </a:solidFill>
            </a:endParaRPr>
          </a:p>
        </p:txBody>
      </p:sp>
    </p:spTree>
    <p:extLst>
      <p:ext uri="{BB962C8B-B14F-4D97-AF65-F5344CB8AC3E}">
        <p14:creationId xmlns:p14="http://schemas.microsoft.com/office/powerpoint/2010/main" val="350265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BE3419-8B29-46D1-9CD7-6AA5045676D5}" type="slidenum">
              <a:rPr lang="en-US"/>
              <a:pPr/>
              <a:t>10</a:t>
            </a:fld>
            <a:endParaRPr lang="en-US"/>
          </a:p>
        </p:txBody>
      </p:sp>
      <p:sp>
        <p:nvSpPr>
          <p:cNvPr id="21506" name="Rectangle 2"/>
          <p:cNvSpPr>
            <a:spLocks noGrp="1" noChangeArrowheads="1"/>
          </p:cNvSpPr>
          <p:nvPr>
            <p:ph type="title"/>
          </p:nvPr>
        </p:nvSpPr>
        <p:spPr/>
        <p:txBody>
          <a:bodyPr/>
          <a:lstStyle/>
          <a:p>
            <a:r>
              <a:rPr lang="en-US" dirty="0" smtClean="0">
                <a:solidFill>
                  <a:srgbClr val="FF9900"/>
                </a:solidFill>
              </a:rPr>
              <a:t>Compression </a:t>
            </a:r>
            <a:r>
              <a:rPr lang="en-US" dirty="0">
                <a:solidFill>
                  <a:srgbClr val="FF9900"/>
                </a:solidFill>
              </a:rPr>
              <a:t>Option</a:t>
            </a:r>
          </a:p>
        </p:txBody>
      </p:sp>
      <p:sp>
        <p:nvSpPr>
          <p:cNvPr id="21507" name="Rectangle 3"/>
          <p:cNvSpPr>
            <a:spLocks noGrp="1" noChangeArrowheads="1"/>
          </p:cNvSpPr>
          <p:nvPr>
            <p:ph type="body" idx="1"/>
          </p:nvPr>
        </p:nvSpPr>
        <p:spPr>
          <a:xfrm>
            <a:off x="609600" y="1295400"/>
            <a:ext cx="8305800" cy="5410200"/>
          </a:xfrm>
        </p:spPr>
        <p:txBody>
          <a:bodyPr>
            <a:normAutofit/>
          </a:bodyPr>
          <a:lstStyle/>
          <a:p>
            <a:r>
              <a:rPr lang="en-US" dirty="0" smtClean="0">
                <a:solidFill>
                  <a:srgbClr val="0070C0"/>
                </a:solidFill>
              </a:rPr>
              <a:t>Intuition</a:t>
            </a:r>
            <a:r>
              <a:rPr lang="en-US" dirty="0" smtClean="0"/>
              <a:t>: want enough possible shingles that most docs do not contain most shingles.</a:t>
            </a:r>
          </a:p>
          <a:p>
            <a:r>
              <a:rPr lang="en-US" dirty="0" smtClean="0"/>
              <a:t>Character strings are not “random” bit strings, so they take more space than needed.</a:t>
            </a:r>
          </a:p>
          <a:p>
            <a:pPr lvl="1"/>
            <a:r>
              <a:rPr lang="en-US" dirty="0" smtClean="0"/>
              <a:t>k = 8, 9, or 10 is often used in practice.</a:t>
            </a:r>
          </a:p>
        </p:txBody>
      </p:sp>
    </p:spTree>
    <p:extLst>
      <p:ext uri="{BB962C8B-B14F-4D97-AF65-F5344CB8AC3E}">
        <p14:creationId xmlns:p14="http://schemas.microsoft.com/office/powerpoint/2010/main" val="2362592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BE3419-8B29-46D1-9CD7-6AA5045676D5}" type="slidenum">
              <a:rPr lang="en-US"/>
              <a:pPr/>
              <a:t>11</a:t>
            </a:fld>
            <a:endParaRPr lang="en-US"/>
          </a:p>
        </p:txBody>
      </p:sp>
      <p:sp>
        <p:nvSpPr>
          <p:cNvPr id="21506" name="Rectangle 2"/>
          <p:cNvSpPr>
            <a:spLocks noGrp="1" noChangeArrowheads="1"/>
          </p:cNvSpPr>
          <p:nvPr>
            <p:ph type="title"/>
          </p:nvPr>
        </p:nvSpPr>
        <p:spPr/>
        <p:txBody>
          <a:bodyPr/>
          <a:lstStyle/>
          <a:p>
            <a:r>
              <a:rPr lang="en-US" dirty="0" smtClean="0">
                <a:solidFill>
                  <a:srgbClr val="FF9900"/>
                </a:solidFill>
              </a:rPr>
              <a:t>Tokens</a:t>
            </a:r>
            <a:endParaRPr lang="en-US" dirty="0">
              <a:solidFill>
                <a:srgbClr val="FF9900"/>
              </a:solidFill>
            </a:endParaRPr>
          </a:p>
        </p:txBody>
      </p:sp>
      <p:sp>
        <p:nvSpPr>
          <p:cNvPr id="21507" name="Rectangle 3"/>
          <p:cNvSpPr>
            <a:spLocks noGrp="1" noChangeArrowheads="1"/>
          </p:cNvSpPr>
          <p:nvPr>
            <p:ph type="body" idx="1"/>
          </p:nvPr>
        </p:nvSpPr>
        <p:spPr>
          <a:xfrm>
            <a:off x="609600" y="1295400"/>
            <a:ext cx="8305800" cy="5410200"/>
          </a:xfrm>
        </p:spPr>
        <p:txBody>
          <a:bodyPr>
            <a:normAutofit/>
          </a:bodyPr>
          <a:lstStyle/>
          <a:p>
            <a:r>
              <a:rPr lang="en-US" dirty="0" smtClean="0"/>
              <a:t>To save space but still make each shingle rare, </a:t>
            </a:r>
            <a:r>
              <a:rPr lang="en-US" dirty="0"/>
              <a:t>we can hash them to (say) 4 bytes</a:t>
            </a:r>
            <a:r>
              <a:rPr lang="en-US" dirty="0" smtClean="0"/>
              <a:t>.</a:t>
            </a:r>
          </a:p>
          <a:p>
            <a:pPr lvl="1"/>
            <a:r>
              <a:rPr lang="en-US" dirty="0" smtClean="0"/>
              <a:t>Called </a:t>
            </a:r>
            <a:r>
              <a:rPr lang="en-US" i="1" dirty="0" smtClean="0">
                <a:solidFill>
                  <a:srgbClr val="FF0000"/>
                </a:solidFill>
              </a:rPr>
              <a:t>tokens</a:t>
            </a:r>
            <a:r>
              <a:rPr lang="en-US" dirty="0" smtClean="0"/>
              <a:t>.</a:t>
            </a:r>
            <a:endParaRPr lang="en-US" dirty="0"/>
          </a:p>
          <a:p>
            <a:r>
              <a:rPr lang="en-US" dirty="0"/>
              <a:t>Represent a doc </a:t>
            </a:r>
            <a:r>
              <a:rPr lang="en-US" dirty="0" smtClean="0"/>
              <a:t>by its tokens, that is, </a:t>
            </a:r>
            <a:r>
              <a:rPr lang="en-US" dirty="0"/>
              <a:t>the set of hash values of its </a:t>
            </a:r>
            <a:r>
              <a:rPr lang="en-US" i="1" dirty="0"/>
              <a:t>k</a:t>
            </a:r>
            <a:r>
              <a:rPr lang="en-US" dirty="0"/>
              <a:t>-shingles.</a:t>
            </a:r>
          </a:p>
          <a:p>
            <a:r>
              <a:rPr lang="en-US" dirty="0"/>
              <a:t>Two documents could (rarely) appear to have shingles in common, when in fact only the hash-values were shared.</a:t>
            </a:r>
          </a:p>
        </p:txBody>
      </p:sp>
    </p:spTree>
    <p:extLst>
      <p:ext uri="{BB962C8B-B14F-4D97-AF65-F5344CB8AC3E}">
        <p14:creationId xmlns:p14="http://schemas.microsoft.com/office/powerpoint/2010/main" val="4187655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err="1" smtClean="0">
                <a:solidFill>
                  <a:srgbClr val="CC0000"/>
                </a:solidFill>
              </a:rPr>
              <a:t>Minhashing</a:t>
            </a:r>
            <a:endParaRPr lang="en-US" dirty="0">
              <a:solidFill>
                <a:srgbClr val="CC0000"/>
              </a:solidFill>
            </a:endParaRPr>
          </a:p>
        </p:txBody>
      </p:sp>
      <p:sp>
        <p:nvSpPr>
          <p:cNvPr id="9" name="Rectangle 3"/>
          <p:cNvSpPr>
            <a:spLocks noGrp="1" noChangeArrowheads="1"/>
          </p:cNvSpPr>
          <p:nvPr>
            <p:ph type="ctrTitle"/>
          </p:nvPr>
        </p:nvSpPr>
        <p:spPr>
          <a:xfrm>
            <a:off x="1143000" y="2895600"/>
            <a:ext cx="7467600" cy="1981200"/>
          </a:xfrm>
        </p:spPr>
        <p:txBody>
          <a:bodyPr>
            <a:noAutofit/>
          </a:bodyPr>
          <a:lstStyle/>
          <a:p>
            <a:pPr lvl="0">
              <a:spcBef>
                <a:spcPts val="0"/>
              </a:spcBef>
            </a:pPr>
            <a:r>
              <a:rPr lang="en-US" sz="3600" dirty="0" smtClean="0">
                <a:solidFill>
                  <a:srgbClr val="FF9900"/>
                </a:solidFill>
              </a:rPr>
              <a:t>Jaccard </a:t>
            </a:r>
            <a:r>
              <a:rPr lang="en-US" sz="3600" dirty="0">
                <a:solidFill>
                  <a:srgbClr val="FF9900"/>
                </a:solidFill>
              </a:rPr>
              <a:t>Similarity Measure</a:t>
            </a:r>
            <a:br>
              <a:rPr lang="en-US" sz="3600" dirty="0">
                <a:solidFill>
                  <a:srgbClr val="FF9900"/>
                </a:solidFill>
              </a:rPr>
            </a:br>
            <a:r>
              <a:rPr lang="en-US" sz="3600" dirty="0">
                <a:solidFill>
                  <a:srgbClr val="FF9900"/>
                </a:solidFill>
              </a:rPr>
              <a:t>Constructing </a:t>
            </a:r>
            <a:r>
              <a:rPr lang="en-US" sz="3600" dirty="0" smtClean="0">
                <a:solidFill>
                  <a:srgbClr val="FF9900"/>
                </a:solidFill>
              </a:rPr>
              <a:t>Signatures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31465364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9927D0-6F00-4085-8F76-E39994AE2FBA}" type="slidenum">
              <a:rPr lang="en-US"/>
              <a:pPr/>
              <a:t>13</a:t>
            </a:fld>
            <a:endParaRPr lang="en-US"/>
          </a:p>
        </p:txBody>
      </p:sp>
      <p:sp>
        <p:nvSpPr>
          <p:cNvPr id="123906" name="Rectangle 2"/>
          <p:cNvSpPr>
            <a:spLocks noGrp="1" noChangeArrowheads="1"/>
          </p:cNvSpPr>
          <p:nvPr>
            <p:ph type="title"/>
          </p:nvPr>
        </p:nvSpPr>
        <p:spPr/>
        <p:txBody>
          <a:bodyPr/>
          <a:lstStyle/>
          <a:p>
            <a:r>
              <a:rPr lang="en-US" dirty="0" smtClean="0"/>
              <a:t>Jaccard Similarity</a:t>
            </a:r>
            <a:endParaRPr lang="en-US" dirty="0"/>
          </a:p>
        </p:txBody>
      </p:sp>
      <p:sp>
        <p:nvSpPr>
          <p:cNvPr id="123907" name="Rectangle 3"/>
          <p:cNvSpPr>
            <a:spLocks noGrp="1" noChangeArrowheads="1"/>
          </p:cNvSpPr>
          <p:nvPr>
            <p:ph type="body" idx="1"/>
          </p:nvPr>
        </p:nvSpPr>
        <p:spPr/>
        <p:txBody>
          <a:bodyPr/>
          <a:lstStyle/>
          <a:p>
            <a:r>
              <a:rPr lang="en-US" dirty="0"/>
              <a:t>The </a:t>
            </a:r>
            <a:r>
              <a:rPr lang="en-US" i="1" dirty="0">
                <a:solidFill>
                  <a:srgbClr val="FF0066"/>
                </a:solidFill>
              </a:rPr>
              <a:t>Jaccard similarity</a:t>
            </a:r>
            <a:r>
              <a:rPr lang="en-US" dirty="0"/>
              <a:t>  of two sets is the size of their intersection divided by the size of their union.</a:t>
            </a:r>
          </a:p>
          <a:p>
            <a:r>
              <a:rPr lang="en-US" sz="3600" i="1" dirty="0" err="1" smtClean="0"/>
              <a:t>Sim</a:t>
            </a:r>
            <a:r>
              <a:rPr lang="en-US" sz="3600" dirty="0" smtClean="0"/>
              <a:t>(C</a:t>
            </a:r>
            <a:r>
              <a:rPr lang="en-US" sz="3600" baseline="-25000" dirty="0" smtClean="0"/>
              <a:t>1</a:t>
            </a:r>
            <a:r>
              <a:rPr lang="en-US" sz="3600" dirty="0"/>
              <a:t>, C</a:t>
            </a:r>
            <a:r>
              <a:rPr lang="en-US" sz="3600" baseline="-25000" dirty="0"/>
              <a:t>2</a:t>
            </a:r>
            <a:r>
              <a:rPr lang="en-US" sz="3600" dirty="0"/>
              <a:t>) = |C</a:t>
            </a:r>
            <a:r>
              <a:rPr lang="en-US" sz="3600" baseline="-25000" dirty="0"/>
              <a:t>1</a:t>
            </a:r>
            <a:r>
              <a:rPr lang="en-US" sz="3600" dirty="0">
                <a:sym typeface="Symbol" pitchFamily="18" charset="2"/>
              </a:rPr>
              <a:t>C</a:t>
            </a:r>
            <a:r>
              <a:rPr lang="en-US" sz="3600" baseline="-25000" dirty="0">
                <a:sym typeface="Symbol" pitchFamily="18" charset="2"/>
              </a:rPr>
              <a:t>2</a:t>
            </a:r>
            <a:r>
              <a:rPr lang="en-US" sz="3600" dirty="0">
                <a:sym typeface="Symbol" pitchFamily="18" charset="2"/>
              </a:rPr>
              <a:t>|/|C</a:t>
            </a:r>
            <a:r>
              <a:rPr lang="en-US" sz="3600" baseline="-25000" dirty="0">
                <a:sym typeface="Symbol" pitchFamily="18" charset="2"/>
              </a:rPr>
              <a:t>1</a:t>
            </a:r>
            <a:r>
              <a:rPr lang="en-US" sz="3600" dirty="0">
                <a:sym typeface="Symbol" pitchFamily="18" charset="2"/>
              </a:rPr>
              <a:t>C</a:t>
            </a:r>
            <a:r>
              <a:rPr lang="en-US" sz="3600" baseline="-25000" dirty="0">
                <a:sym typeface="Symbol" pitchFamily="18" charset="2"/>
              </a:rPr>
              <a:t>2</a:t>
            </a:r>
            <a:r>
              <a:rPr lang="en-US" sz="3600" dirty="0">
                <a:sym typeface="Symbol" pitchFamily="18" charset="2"/>
              </a:rPr>
              <a:t>|</a:t>
            </a:r>
            <a:r>
              <a:rPr lang="en-US" sz="3600" dirty="0"/>
              <a:t>.</a:t>
            </a:r>
            <a:endParaRPr lang="en-US" dirty="0"/>
          </a:p>
        </p:txBody>
      </p:sp>
    </p:spTree>
    <p:extLst>
      <p:ext uri="{BB962C8B-B14F-4D97-AF65-F5344CB8AC3E}">
        <p14:creationId xmlns:p14="http://schemas.microsoft.com/office/powerpoint/2010/main" val="725090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2728360D-3C4C-4146-98FA-E5C71E705B04}" type="slidenum">
              <a:rPr lang="en-US"/>
              <a:pPr/>
              <a:t>14</a:t>
            </a:fld>
            <a:endParaRPr lang="en-US"/>
          </a:p>
        </p:txBody>
      </p:sp>
      <p:sp>
        <p:nvSpPr>
          <p:cNvPr id="122882" name="Rectangle 2"/>
          <p:cNvSpPr>
            <a:spLocks noGrp="1" noChangeArrowheads="1"/>
          </p:cNvSpPr>
          <p:nvPr>
            <p:ph type="title"/>
          </p:nvPr>
        </p:nvSpPr>
        <p:spPr/>
        <p:txBody>
          <a:bodyPr/>
          <a:lstStyle/>
          <a:p>
            <a:r>
              <a:rPr lang="en-US" dirty="0">
                <a:solidFill>
                  <a:srgbClr val="92D050"/>
                </a:solidFill>
              </a:rPr>
              <a:t>Example</a:t>
            </a:r>
            <a:r>
              <a:rPr lang="en-US" dirty="0"/>
              <a:t>: Jaccard Similarity</a:t>
            </a:r>
          </a:p>
        </p:txBody>
      </p:sp>
      <p:sp>
        <p:nvSpPr>
          <p:cNvPr id="122883" name="Oval 3"/>
          <p:cNvSpPr>
            <a:spLocks noChangeArrowheads="1"/>
          </p:cNvSpPr>
          <p:nvPr/>
        </p:nvSpPr>
        <p:spPr bwMode="auto">
          <a:xfrm>
            <a:off x="2514600" y="25908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4" name="Oval 4"/>
          <p:cNvSpPr>
            <a:spLocks noChangeArrowheads="1"/>
          </p:cNvSpPr>
          <p:nvPr/>
        </p:nvSpPr>
        <p:spPr bwMode="auto">
          <a:xfrm>
            <a:off x="1828800" y="25908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5" name="Oval 5"/>
          <p:cNvSpPr>
            <a:spLocks noChangeArrowheads="1"/>
          </p:cNvSpPr>
          <p:nvPr/>
        </p:nvSpPr>
        <p:spPr bwMode="auto">
          <a:xfrm>
            <a:off x="2209800" y="3048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6" name="Oval 6"/>
          <p:cNvSpPr>
            <a:spLocks noChangeArrowheads="1"/>
          </p:cNvSpPr>
          <p:nvPr/>
        </p:nvSpPr>
        <p:spPr bwMode="auto">
          <a:xfrm>
            <a:off x="2209800" y="3886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7" name="Oval 7"/>
          <p:cNvSpPr>
            <a:spLocks noChangeArrowheads="1"/>
          </p:cNvSpPr>
          <p:nvPr/>
        </p:nvSpPr>
        <p:spPr bwMode="auto">
          <a:xfrm>
            <a:off x="2819400" y="3352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8" name="Oval 8"/>
          <p:cNvSpPr>
            <a:spLocks noChangeArrowheads="1"/>
          </p:cNvSpPr>
          <p:nvPr/>
        </p:nvSpPr>
        <p:spPr bwMode="auto">
          <a:xfrm>
            <a:off x="3429000" y="36576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89" name="Oval 9"/>
          <p:cNvSpPr>
            <a:spLocks noChangeArrowheads="1"/>
          </p:cNvSpPr>
          <p:nvPr/>
        </p:nvSpPr>
        <p:spPr bwMode="auto">
          <a:xfrm>
            <a:off x="3276600" y="3048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0" name="Oval 10"/>
          <p:cNvSpPr>
            <a:spLocks noChangeArrowheads="1"/>
          </p:cNvSpPr>
          <p:nvPr/>
        </p:nvSpPr>
        <p:spPr bwMode="auto">
          <a:xfrm>
            <a:off x="4038600" y="3429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1" name="Oval 11"/>
          <p:cNvSpPr>
            <a:spLocks noChangeArrowheads="1"/>
          </p:cNvSpPr>
          <p:nvPr/>
        </p:nvSpPr>
        <p:spPr bwMode="auto">
          <a:xfrm>
            <a:off x="4038600" y="4114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2" name="Oval 12"/>
          <p:cNvSpPr>
            <a:spLocks noChangeArrowheads="1"/>
          </p:cNvSpPr>
          <p:nvPr/>
        </p:nvSpPr>
        <p:spPr bwMode="auto">
          <a:xfrm>
            <a:off x="3962400" y="2971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893" name="Text Box 13"/>
          <p:cNvSpPr txBox="1">
            <a:spLocks noChangeArrowheads="1"/>
          </p:cNvSpPr>
          <p:nvPr/>
        </p:nvSpPr>
        <p:spPr bwMode="auto">
          <a:xfrm>
            <a:off x="5318125" y="2243138"/>
            <a:ext cx="2482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3 in intersection.</a:t>
            </a:r>
          </a:p>
          <a:p>
            <a:r>
              <a:rPr lang="en-US" dirty="0"/>
              <a:t>8 in union.</a:t>
            </a:r>
          </a:p>
          <a:p>
            <a:r>
              <a:rPr lang="en-US" dirty="0"/>
              <a:t>Jaccard similarity</a:t>
            </a:r>
          </a:p>
          <a:p>
            <a:r>
              <a:rPr lang="en-US" dirty="0"/>
              <a:t>   = 3/8</a:t>
            </a:r>
          </a:p>
        </p:txBody>
      </p:sp>
    </p:spTree>
    <p:extLst>
      <p:ext uri="{BB962C8B-B14F-4D97-AF65-F5344CB8AC3E}">
        <p14:creationId xmlns:p14="http://schemas.microsoft.com/office/powerpoint/2010/main" val="3968579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644C3B-C4FE-4F19-8F90-A05C76C257D1}" type="slidenum">
              <a:rPr lang="en-US"/>
              <a:pPr/>
              <a:t>15</a:t>
            </a:fld>
            <a:endParaRPr lang="en-US"/>
          </a:p>
        </p:txBody>
      </p:sp>
      <p:sp>
        <p:nvSpPr>
          <p:cNvPr id="59394" name="Rectangle 2"/>
          <p:cNvSpPr>
            <a:spLocks noGrp="1" noChangeArrowheads="1"/>
          </p:cNvSpPr>
          <p:nvPr>
            <p:ph type="title"/>
          </p:nvPr>
        </p:nvSpPr>
        <p:spPr/>
        <p:txBody>
          <a:bodyPr/>
          <a:lstStyle/>
          <a:p>
            <a:r>
              <a:rPr lang="en-US"/>
              <a:t>From Sets to Boolean Matrices</a:t>
            </a:r>
          </a:p>
        </p:txBody>
      </p:sp>
      <p:sp>
        <p:nvSpPr>
          <p:cNvPr id="59395" name="Rectangle 3"/>
          <p:cNvSpPr>
            <a:spLocks noGrp="1" noChangeArrowheads="1"/>
          </p:cNvSpPr>
          <p:nvPr>
            <p:ph type="body" idx="1"/>
          </p:nvPr>
        </p:nvSpPr>
        <p:spPr>
          <a:xfrm>
            <a:off x="609600" y="1295400"/>
            <a:ext cx="8305800" cy="5410200"/>
          </a:xfrm>
        </p:spPr>
        <p:txBody>
          <a:bodyPr/>
          <a:lstStyle/>
          <a:p>
            <a:r>
              <a:rPr lang="en-US" dirty="0">
                <a:solidFill>
                  <a:srgbClr val="0070C0"/>
                </a:solidFill>
              </a:rPr>
              <a:t>Rows</a:t>
            </a:r>
            <a:r>
              <a:rPr lang="en-US" dirty="0"/>
              <a:t> = elements of the universal set</a:t>
            </a:r>
            <a:r>
              <a:rPr lang="en-US" dirty="0" smtClean="0"/>
              <a:t>.</a:t>
            </a:r>
          </a:p>
          <a:p>
            <a:pPr lvl="1"/>
            <a:r>
              <a:rPr lang="en-US" dirty="0" smtClean="0">
                <a:solidFill>
                  <a:srgbClr val="00B050"/>
                </a:solidFill>
              </a:rPr>
              <a:t>Examples</a:t>
            </a:r>
            <a:r>
              <a:rPr lang="en-US" dirty="0" smtClean="0"/>
              <a:t>: the set of all k-shingles or all tokens.</a:t>
            </a:r>
            <a:endParaRPr lang="en-US" dirty="0"/>
          </a:p>
          <a:p>
            <a:r>
              <a:rPr lang="en-US" dirty="0">
                <a:solidFill>
                  <a:srgbClr val="0000FF"/>
                </a:solidFill>
              </a:rPr>
              <a:t>Columns</a:t>
            </a:r>
            <a:r>
              <a:rPr lang="en-US" dirty="0"/>
              <a:t> = sets.</a:t>
            </a:r>
          </a:p>
          <a:p>
            <a:r>
              <a:rPr lang="en-US" dirty="0"/>
              <a:t>1 in row </a:t>
            </a:r>
            <a:r>
              <a:rPr lang="en-US" i="1" dirty="0"/>
              <a:t>e</a:t>
            </a:r>
            <a:r>
              <a:rPr lang="en-US" dirty="0"/>
              <a:t> </a:t>
            </a:r>
            <a:r>
              <a:rPr lang="en-US" dirty="0" smtClean="0"/>
              <a:t>and </a:t>
            </a:r>
            <a:r>
              <a:rPr lang="en-US" dirty="0"/>
              <a:t>column </a:t>
            </a:r>
            <a:r>
              <a:rPr lang="en-US" i="1" dirty="0" smtClean="0"/>
              <a:t>S</a:t>
            </a:r>
            <a:r>
              <a:rPr lang="en-US" dirty="0" smtClean="0"/>
              <a:t> </a:t>
            </a:r>
            <a:r>
              <a:rPr lang="en-US" dirty="0"/>
              <a:t>if and only if </a:t>
            </a:r>
            <a:r>
              <a:rPr lang="en-US" i="1" dirty="0"/>
              <a:t>e</a:t>
            </a:r>
            <a:r>
              <a:rPr lang="en-US" dirty="0"/>
              <a:t> </a:t>
            </a:r>
            <a:r>
              <a:rPr lang="en-US" dirty="0" smtClean="0"/>
              <a:t>is </a:t>
            </a:r>
            <a:r>
              <a:rPr lang="en-US" dirty="0"/>
              <a:t>a member of </a:t>
            </a:r>
            <a:r>
              <a:rPr lang="en-US" i="1" dirty="0" smtClean="0"/>
              <a:t>S</a:t>
            </a:r>
            <a:r>
              <a:rPr lang="en-US" dirty="0" smtClean="0"/>
              <a:t>; else 0.</a:t>
            </a:r>
            <a:endParaRPr lang="en-US" dirty="0"/>
          </a:p>
          <a:p>
            <a:r>
              <a:rPr lang="en-US" i="1" dirty="0">
                <a:solidFill>
                  <a:srgbClr val="FF0000"/>
                </a:solidFill>
              </a:rPr>
              <a:t>Column similarity </a:t>
            </a:r>
            <a:r>
              <a:rPr lang="en-US" dirty="0"/>
              <a:t>is the Jaccard similarity of the sets of their rows with 1.</a:t>
            </a:r>
          </a:p>
          <a:p>
            <a:r>
              <a:rPr lang="en-US" dirty="0"/>
              <a:t>Typical matrix is sparse</a:t>
            </a:r>
            <a:r>
              <a:rPr lang="en-US" dirty="0" smtClean="0"/>
              <a:t>.</a:t>
            </a:r>
          </a:p>
          <a:p>
            <a:r>
              <a:rPr lang="en-US" dirty="0" smtClean="0">
                <a:solidFill>
                  <a:srgbClr val="00B050"/>
                </a:solidFill>
              </a:rPr>
              <a:t>Warning</a:t>
            </a:r>
            <a:r>
              <a:rPr lang="en-US" dirty="0" smtClean="0"/>
              <a:t>: We don’t really construct the matrix; just imagine it exists.</a:t>
            </a:r>
            <a:endParaRPr lang="en-US" dirty="0"/>
          </a:p>
        </p:txBody>
      </p:sp>
    </p:spTree>
    <p:extLst>
      <p:ext uri="{BB962C8B-B14F-4D97-AF65-F5344CB8AC3E}">
        <p14:creationId xmlns:p14="http://schemas.microsoft.com/office/powerpoint/2010/main" val="215983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2DAC70E3-9D4E-40B8-ADF0-B1CC991A2547}" type="slidenum">
              <a:rPr lang="en-US"/>
              <a:pPr/>
              <a:t>16</a:t>
            </a:fld>
            <a:endParaRPr lang="en-US"/>
          </a:p>
        </p:txBody>
      </p:sp>
      <p:sp>
        <p:nvSpPr>
          <p:cNvPr id="31746"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solidFill>
              </a:rPr>
              <a:t>: Column Similarity</a:t>
            </a:r>
            <a:endParaRPr lang="en-US" dirty="0">
              <a:solidFill>
                <a:schemeClr val="accent1"/>
              </a:solidFill>
            </a:endParaRPr>
          </a:p>
        </p:txBody>
      </p:sp>
      <p:sp>
        <p:nvSpPr>
          <p:cNvPr id="31747" name="Rectangle 3"/>
          <p:cNvSpPr>
            <a:spLocks noGrp="1" noChangeArrowheads="1"/>
          </p:cNvSpPr>
          <p:nvPr>
            <p:ph type="body" idx="1"/>
          </p:nvPr>
        </p:nvSpPr>
        <p:spPr/>
        <p:txBody>
          <a:bodyPr/>
          <a:lstStyle/>
          <a:p>
            <a:pPr>
              <a:buFont typeface="Monotype Sorts" pitchFamily="2" charset="2"/>
              <a:buNone/>
            </a:pPr>
            <a:r>
              <a:rPr lang="en-US" dirty="0"/>
              <a:t>	</a:t>
            </a:r>
            <a:r>
              <a:rPr lang="en-US" u="sng" dirty="0"/>
              <a:t>C</a:t>
            </a:r>
            <a:r>
              <a:rPr lang="en-US" u="sng" baseline="-25000" dirty="0"/>
              <a:t>1</a:t>
            </a:r>
            <a:r>
              <a:rPr lang="en-US" u="sng" dirty="0"/>
              <a:t>	C</a:t>
            </a:r>
            <a:r>
              <a:rPr lang="en-US" u="sng" baseline="-25000" dirty="0"/>
              <a:t>2</a:t>
            </a:r>
            <a:endParaRPr lang="en-US" baseline="-25000" dirty="0"/>
          </a:p>
          <a:p>
            <a:pPr>
              <a:buFont typeface="Monotype Sorts" pitchFamily="2" charset="2"/>
              <a:buNone/>
            </a:pPr>
            <a:r>
              <a:rPr lang="en-US" dirty="0"/>
              <a:t>	0	1</a:t>
            </a:r>
          </a:p>
          <a:p>
            <a:pPr>
              <a:buFont typeface="Monotype Sorts" pitchFamily="2" charset="2"/>
              <a:buNone/>
            </a:pPr>
            <a:r>
              <a:rPr lang="en-US" dirty="0"/>
              <a:t>	1	0</a:t>
            </a:r>
          </a:p>
          <a:p>
            <a:pPr>
              <a:buFont typeface="Monotype Sorts" pitchFamily="2" charset="2"/>
              <a:buNone/>
            </a:pPr>
            <a:r>
              <a:rPr lang="en-US" dirty="0"/>
              <a:t>	1	1		</a:t>
            </a:r>
            <a:r>
              <a:rPr lang="en-US" dirty="0" err="1" smtClean="0"/>
              <a:t>Sim</a:t>
            </a:r>
            <a:r>
              <a:rPr lang="en-US" dirty="0" smtClean="0"/>
              <a:t>(C</a:t>
            </a:r>
            <a:r>
              <a:rPr lang="en-US" baseline="-25000" dirty="0" smtClean="0"/>
              <a:t>1</a:t>
            </a:r>
            <a:r>
              <a:rPr lang="en-US" dirty="0"/>
              <a:t>, C</a:t>
            </a:r>
            <a:r>
              <a:rPr lang="en-US" baseline="-25000" dirty="0"/>
              <a:t>2</a:t>
            </a:r>
            <a:r>
              <a:rPr lang="en-US" dirty="0"/>
              <a:t>) =</a:t>
            </a:r>
          </a:p>
          <a:p>
            <a:pPr>
              <a:buFont typeface="Monotype Sorts" pitchFamily="2" charset="2"/>
              <a:buNone/>
            </a:pPr>
            <a:r>
              <a:rPr lang="en-US" dirty="0"/>
              <a:t>	0	0			2/5 = 0.4</a:t>
            </a:r>
          </a:p>
          <a:p>
            <a:pPr>
              <a:buFont typeface="Monotype Sorts" pitchFamily="2" charset="2"/>
              <a:buNone/>
            </a:pPr>
            <a:r>
              <a:rPr lang="en-US" dirty="0"/>
              <a:t>	1	1</a:t>
            </a:r>
          </a:p>
          <a:p>
            <a:pPr>
              <a:buFont typeface="Monotype Sorts" pitchFamily="2" charset="2"/>
              <a:buNone/>
            </a:pPr>
            <a:r>
              <a:rPr lang="en-US" dirty="0"/>
              <a:t>	0	1</a:t>
            </a:r>
          </a:p>
          <a:p>
            <a:endParaRPr lang="en-US" dirty="0"/>
          </a:p>
        </p:txBody>
      </p:sp>
      <p:grpSp>
        <p:nvGrpSpPr>
          <p:cNvPr id="2" name="Group 1"/>
          <p:cNvGrpSpPr/>
          <p:nvPr/>
        </p:nvGrpSpPr>
        <p:grpSpPr>
          <a:xfrm>
            <a:off x="1937401" y="2880073"/>
            <a:ext cx="377826" cy="1525240"/>
            <a:chOff x="1937401" y="2880073"/>
            <a:chExt cx="377826" cy="1525240"/>
          </a:xfrm>
        </p:grpSpPr>
        <p:sp>
          <p:nvSpPr>
            <p:cNvPr id="31749" name="Text Box 5"/>
            <p:cNvSpPr txBox="1">
              <a:spLocks noChangeArrowheads="1"/>
            </p:cNvSpPr>
            <p:nvPr/>
          </p:nvSpPr>
          <p:spPr bwMode="auto">
            <a:xfrm>
              <a:off x="1937401" y="288007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FF0066"/>
                  </a:solidFill>
                </a:rPr>
                <a:t>*</a:t>
              </a:r>
            </a:p>
          </p:txBody>
        </p:sp>
        <p:sp>
          <p:nvSpPr>
            <p:cNvPr id="31751" name="Text Box 7"/>
            <p:cNvSpPr txBox="1">
              <a:spLocks noChangeArrowheads="1"/>
            </p:cNvSpPr>
            <p:nvPr/>
          </p:nvSpPr>
          <p:spPr bwMode="auto">
            <a:xfrm>
              <a:off x="1937402" y="3886200"/>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FF0066"/>
                  </a:solidFill>
                </a:rPr>
                <a:t>*</a:t>
              </a:r>
            </a:p>
          </p:txBody>
        </p:sp>
      </p:grpSp>
      <p:grpSp>
        <p:nvGrpSpPr>
          <p:cNvPr id="3" name="Group 2"/>
          <p:cNvGrpSpPr/>
          <p:nvPr/>
        </p:nvGrpSpPr>
        <p:grpSpPr>
          <a:xfrm>
            <a:off x="2315226" y="1940392"/>
            <a:ext cx="377826" cy="2984034"/>
            <a:chOff x="2315226" y="1940392"/>
            <a:chExt cx="377826" cy="2984034"/>
          </a:xfrm>
        </p:grpSpPr>
        <p:sp>
          <p:nvSpPr>
            <p:cNvPr id="31750" name="Text Box 6"/>
            <p:cNvSpPr txBox="1">
              <a:spLocks noChangeArrowheads="1"/>
            </p:cNvSpPr>
            <p:nvPr/>
          </p:nvSpPr>
          <p:spPr bwMode="auto">
            <a:xfrm>
              <a:off x="2315227" y="440531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2" name="Text Box 8"/>
            <p:cNvSpPr txBox="1">
              <a:spLocks noChangeArrowheads="1"/>
            </p:cNvSpPr>
            <p:nvPr/>
          </p:nvSpPr>
          <p:spPr bwMode="auto">
            <a:xfrm>
              <a:off x="2315227" y="3886200"/>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3" name="Text Box 9"/>
            <p:cNvSpPr txBox="1">
              <a:spLocks noChangeArrowheads="1"/>
            </p:cNvSpPr>
            <p:nvPr/>
          </p:nvSpPr>
          <p:spPr bwMode="auto">
            <a:xfrm>
              <a:off x="2315227" y="288007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4" name="Text Box 10"/>
            <p:cNvSpPr txBox="1">
              <a:spLocks noChangeArrowheads="1"/>
            </p:cNvSpPr>
            <p:nvPr/>
          </p:nvSpPr>
          <p:spPr bwMode="auto">
            <a:xfrm>
              <a:off x="2315227" y="2459113"/>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sp>
          <p:nvSpPr>
            <p:cNvPr id="31755" name="Text Box 11"/>
            <p:cNvSpPr txBox="1">
              <a:spLocks noChangeArrowheads="1"/>
            </p:cNvSpPr>
            <p:nvPr/>
          </p:nvSpPr>
          <p:spPr bwMode="auto">
            <a:xfrm>
              <a:off x="2315226" y="1940392"/>
              <a:ext cx="377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dirty="0">
                  <a:solidFill>
                    <a:srgbClr val="CC00CC"/>
                  </a:solidFill>
                </a:rPr>
                <a:t>*</a:t>
              </a:r>
            </a:p>
          </p:txBody>
        </p:sp>
      </p:grpSp>
    </p:spTree>
    <p:extLst>
      <p:ext uri="{BB962C8B-B14F-4D97-AF65-F5344CB8AC3E}">
        <p14:creationId xmlns:p14="http://schemas.microsoft.com/office/powerpoint/2010/main" val="81412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B164E5-E116-4B38-99D2-6FA49BD6D83F}" type="slidenum">
              <a:rPr lang="en-US"/>
              <a:pPr/>
              <a:t>17</a:t>
            </a:fld>
            <a:endParaRPr lang="en-US"/>
          </a:p>
        </p:txBody>
      </p:sp>
      <p:sp>
        <p:nvSpPr>
          <p:cNvPr id="35842" name="Rectangle 2"/>
          <p:cNvSpPr>
            <a:spLocks noGrp="1" noChangeArrowheads="1"/>
          </p:cNvSpPr>
          <p:nvPr>
            <p:ph type="title"/>
          </p:nvPr>
        </p:nvSpPr>
        <p:spPr>
          <a:xfrm>
            <a:off x="0" y="-152400"/>
            <a:ext cx="9144000" cy="1143000"/>
          </a:xfrm>
        </p:spPr>
        <p:txBody>
          <a:bodyPr/>
          <a:lstStyle/>
          <a:p>
            <a:r>
              <a:rPr lang="en-US" dirty="0"/>
              <a:t>Four Types of Rows</a:t>
            </a:r>
          </a:p>
        </p:txBody>
      </p:sp>
      <p:sp>
        <p:nvSpPr>
          <p:cNvPr id="35843" name="Rectangle 3"/>
          <p:cNvSpPr>
            <a:spLocks noGrp="1" noChangeArrowheads="1"/>
          </p:cNvSpPr>
          <p:nvPr>
            <p:ph type="body" idx="1"/>
          </p:nvPr>
        </p:nvSpPr>
        <p:spPr>
          <a:xfrm>
            <a:off x="838200" y="1600200"/>
            <a:ext cx="8077200" cy="4114800"/>
          </a:xfrm>
        </p:spPr>
        <p:txBody>
          <a:bodyPr/>
          <a:lstStyle/>
          <a:p>
            <a:pPr>
              <a:lnSpc>
                <a:spcPct val="90000"/>
              </a:lnSpc>
            </a:pPr>
            <a:r>
              <a:rPr lang="en-US" sz="2800" dirty="0"/>
              <a:t>Given columns C</a:t>
            </a:r>
            <a:r>
              <a:rPr lang="en-US" sz="2800" baseline="-25000" dirty="0"/>
              <a:t>1</a:t>
            </a:r>
            <a:r>
              <a:rPr lang="en-US" sz="2800" dirty="0"/>
              <a:t> and C</a:t>
            </a:r>
            <a:r>
              <a:rPr lang="en-US" sz="2800" baseline="-25000" dirty="0"/>
              <a:t>2</a:t>
            </a:r>
            <a:r>
              <a:rPr lang="en-US" sz="2800" dirty="0"/>
              <a:t>, rows may be classified as:</a:t>
            </a:r>
          </a:p>
          <a:p>
            <a:pPr lvl="1">
              <a:lnSpc>
                <a:spcPct val="90000"/>
              </a:lnSpc>
              <a:buFont typeface="Monotype Sorts" pitchFamily="2" charset="2"/>
              <a:buNone/>
            </a:pPr>
            <a:r>
              <a:rPr lang="en-US" sz="2400" dirty="0"/>
              <a:t>				</a:t>
            </a:r>
            <a:r>
              <a:rPr lang="en-US" sz="2400" u="sng" dirty="0"/>
              <a:t>C</a:t>
            </a:r>
            <a:r>
              <a:rPr lang="en-US" sz="2400" u="sng" baseline="-25000" dirty="0"/>
              <a:t>1</a:t>
            </a:r>
            <a:r>
              <a:rPr lang="en-US" sz="2400" u="sng" dirty="0"/>
              <a:t>	C</a:t>
            </a:r>
            <a:r>
              <a:rPr lang="en-US" sz="2400" u="sng" baseline="-25000" dirty="0"/>
              <a:t>2</a:t>
            </a:r>
            <a:endParaRPr lang="en-US" sz="2400" baseline="-25000" dirty="0"/>
          </a:p>
          <a:p>
            <a:pPr lvl="1">
              <a:lnSpc>
                <a:spcPct val="90000"/>
              </a:lnSpc>
              <a:buFont typeface="Monotype Sorts" pitchFamily="2" charset="2"/>
              <a:buNone/>
            </a:pPr>
            <a:r>
              <a:rPr lang="en-US" sz="2400" dirty="0"/>
              <a:t>			</a:t>
            </a:r>
            <a:r>
              <a:rPr lang="en-US" sz="2400" i="1" dirty="0"/>
              <a:t>a</a:t>
            </a:r>
            <a:r>
              <a:rPr lang="en-US" sz="2400" dirty="0"/>
              <a:t>	1	1</a:t>
            </a:r>
          </a:p>
          <a:p>
            <a:pPr lvl="1">
              <a:lnSpc>
                <a:spcPct val="90000"/>
              </a:lnSpc>
              <a:buFont typeface="Monotype Sorts" pitchFamily="2" charset="2"/>
              <a:buNone/>
            </a:pPr>
            <a:r>
              <a:rPr lang="en-US" sz="2400" dirty="0"/>
              <a:t>			</a:t>
            </a:r>
            <a:r>
              <a:rPr lang="en-US" sz="2400" i="1" dirty="0"/>
              <a:t>b</a:t>
            </a:r>
            <a:r>
              <a:rPr lang="en-US" sz="2400" dirty="0"/>
              <a:t>	1	0</a:t>
            </a:r>
          </a:p>
          <a:p>
            <a:pPr lvl="1">
              <a:lnSpc>
                <a:spcPct val="90000"/>
              </a:lnSpc>
              <a:buFont typeface="Monotype Sorts" pitchFamily="2" charset="2"/>
              <a:buNone/>
            </a:pPr>
            <a:r>
              <a:rPr lang="en-US" sz="2400" dirty="0"/>
              <a:t>			</a:t>
            </a:r>
            <a:r>
              <a:rPr lang="en-US" sz="2400" i="1" dirty="0"/>
              <a:t>c</a:t>
            </a:r>
            <a:r>
              <a:rPr lang="en-US" sz="2400" dirty="0"/>
              <a:t>	0	1</a:t>
            </a:r>
          </a:p>
          <a:p>
            <a:pPr lvl="1">
              <a:lnSpc>
                <a:spcPct val="90000"/>
              </a:lnSpc>
              <a:buFont typeface="Monotype Sorts" pitchFamily="2" charset="2"/>
              <a:buNone/>
            </a:pPr>
            <a:r>
              <a:rPr lang="en-US" sz="2400" dirty="0"/>
              <a:t>			</a:t>
            </a:r>
            <a:r>
              <a:rPr lang="en-US" sz="2400" i="1" dirty="0"/>
              <a:t>d</a:t>
            </a:r>
            <a:r>
              <a:rPr lang="en-US" sz="2400" dirty="0"/>
              <a:t>	0	0</a:t>
            </a:r>
          </a:p>
          <a:p>
            <a:pPr>
              <a:lnSpc>
                <a:spcPct val="90000"/>
              </a:lnSpc>
            </a:pPr>
            <a:r>
              <a:rPr lang="en-US" sz="2800" dirty="0"/>
              <a:t>Also, </a:t>
            </a:r>
            <a:r>
              <a:rPr lang="en-US" sz="2800" i="1" dirty="0"/>
              <a:t>a</a:t>
            </a:r>
            <a:r>
              <a:rPr lang="en-US" sz="2800" dirty="0"/>
              <a:t>  = # rows of type </a:t>
            </a:r>
            <a:r>
              <a:rPr lang="en-US" sz="2800" i="1" dirty="0"/>
              <a:t>a</a:t>
            </a:r>
            <a:r>
              <a:rPr lang="en-US" sz="2800" dirty="0"/>
              <a:t> , etc.</a:t>
            </a:r>
          </a:p>
          <a:p>
            <a:pPr>
              <a:lnSpc>
                <a:spcPct val="90000"/>
              </a:lnSpc>
            </a:pPr>
            <a:r>
              <a:rPr lang="en-US" sz="2800" dirty="0"/>
              <a:t>Note </a:t>
            </a:r>
            <a:r>
              <a:rPr lang="en-US" sz="2800" i="1" dirty="0" err="1" smtClean="0"/>
              <a:t>Sim</a:t>
            </a:r>
            <a:r>
              <a:rPr lang="en-US" sz="2800" dirty="0" smtClean="0"/>
              <a:t>(C</a:t>
            </a:r>
            <a:r>
              <a:rPr lang="en-US" sz="2800" baseline="-25000" dirty="0" smtClean="0"/>
              <a:t>1</a:t>
            </a:r>
            <a:r>
              <a:rPr lang="en-US" sz="2800" dirty="0"/>
              <a:t>, C</a:t>
            </a:r>
            <a:r>
              <a:rPr lang="en-US" sz="2800" baseline="-25000" dirty="0"/>
              <a:t>2</a:t>
            </a:r>
            <a:r>
              <a:rPr lang="en-US" sz="2800" dirty="0"/>
              <a:t>) = </a:t>
            </a:r>
            <a:r>
              <a:rPr lang="en-US" sz="2800" i="1" dirty="0" smtClean="0"/>
              <a:t>a</a:t>
            </a:r>
            <a:r>
              <a:rPr lang="en-US" sz="2800" dirty="0" smtClean="0"/>
              <a:t>/(</a:t>
            </a:r>
            <a:r>
              <a:rPr lang="en-US" sz="2800" i="1" dirty="0"/>
              <a:t>a</a:t>
            </a:r>
            <a:r>
              <a:rPr lang="en-US" sz="2800" dirty="0"/>
              <a:t> +</a:t>
            </a:r>
            <a:r>
              <a:rPr lang="en-US" sz="2800" i="1" dirty="0"/>
              <a:t>b</a:t>
            </a:r>
            <a:r>
              <a:rPr lang="en-US" sz="2800" dirty="0"/>
              <a:t> +</a:t>
            </a:r>
            <a:r>
              <a:rPr lang="en-US" sz="2800" i="1" dirty="0"/>
              <a:t>c</a:t>
            </a:r>
            <a:r>
              <a:rPr lang="en-US" sz="2800" dirty="0"/>
              <a:t> ).</a:t>
            </a:r>
          </a:p>
        </p:txBody>
      </p:sp>
    </p:spTree>
    <p:extLst>
      <p:ext uri="{BB962C8B-B14F-4D97-AF65-F5344CB8AC3E}">
        <p14:creationId xmlns:p14="http://schemas.microsoft.com/office/powerpoint/2010/main" val="103172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492200-F67B-4213-856B-C79C14EE544A}" type="slidenum">
              <a:rPr lang="en-US"/>
              <a:pPr/>
              <a:t>18</a:t>
            </a:fld>
            <a:endParaRPr lang="en-US"/>
          </a:p>
        </p:txBody>
      </p:sp>
      <p:sp>
        <p:nvSpPr>
          <p:cNvPr id="36866" name="Rectangle 2"/>
          <p:cNvSpPr>
            <a:spLocks noGrp="1" noChangeArrowheads="1"/>
          </p:cNvSpPr>
          <p:nvPr>
            <p:ph type="title"/>
          </p:nvPr>
        </p:nvSpPr>
        <p:spPr/>
        <p:txBody>
          <a:bodyPr/>
          <a:lstStyle/>
          <a:p>
            <a:r>
              <a:rPr lang="en-US" i="1" dirty="0" err="1">
                <a:solidFill>
                  <a:srgbClr val="FF0000"/>
                </a:solidFill>
              </a:rPr>
              <a:t>Minhashing</a:t>
            </a:r>
            <a:endParaRPr lang="en-US" i="1" dirty="0">
              <a:solidFill>
                <a:srgbClr val="FF0000"/>
              </a:solidFill>
            </a:endParaRPr>
          </a:p>
        </p:txBody>
      </p:sp>
      <p:sp>
        <p:nvSpPr>
          <p:cNvPr id="36867" name="Rectangle 3"/>
          <p:cNvSpPr>
            <a:spLocks noGrp="1" noChangeArrowheads="1"/>
          </p:cNvSpPr>
          <p:nvPr>
            <p:ph type="body" idx="1"/>
          </p:nvPr>
        </p:nvSpPr>
        <p:spPr>
          <a:xfrm>
            <a:off x="457200" y="1295400"/>
            <a:ext cx="8610600" cy="5562600"/>
          </a:xfrm>
        </p:spPr>
        <p:txBody>
          <a:bodyPr>
            <a:normAutofit/>
          </a:bodyPr>
          <a:lstStyle/>
          <a:p>
            <a:r>
              <a:rPr lang="en-US" dirty="0" smtClean="0"/>
              <a:t>Permute the rows.</a:t>
            </a:r>
          </a:p>
          <a:p>
            <a:pPr lvl="1"/>
            <a:r>
              <a:rPr lang="en-US" dirty="0" smtClean="0"/>
              <a:t>Thought experiment – not real.</a:t>
            </a:r>
            <a:endParaRPr lang="en-US" dirty="0"/>
          </a:p>
          <a:p>
            <a:r>
              <a:rPr lang="en-US" dirty="0"/>
              <a:t>Define </a:t>
            </a:r>
            <a:r>
              <a:rPr lang="en-US" i="1" dirty="0" smtClean="0">
                <a:solidFill>
                  <a:srgbClr val="FF0000"/>
                </a:solidFill>
              </a:rPr>
              <a:t>minhash</a:t>
            </a:r>
            <a:r>
              <a:rPr lang="en-US" dirty="0" smtClean="0">
                <a:solidFill>
                  <a:srgbClr val="FF0000"/>
                </a:solidFill>
              </a:rPr>
              <a:t> </a:t>
            </a:r>
            <a:r>
              <a:rPr lang="en-US" i="1" dirty="0" smtClean="0">
                <a:solidFill>
                  <a:srgbClr val="FF0000"/>
                </a:solidFill>
              </a:rPr>
              <a:t>function</a:t>
            </a:r>
            <a:r>
              <a:rPr lang="en-US" dirty="0" smtClean="0">
                <a:solidFill>
                  <a:srgbClr val="FF0000"/>
                </a:solidFill>
              </a:rPr>
              <a:t> </a:t>
            </a:r>
            <a:r>
              <a:rPr lang="en-US" dirty="0" smtClean="0"/>
              <a:t>for this permutation, </a:t>
            </a:r>
            <a:r>
              <a:rPr lang="en-US" i="1" dirty="0" smtClean="0"/>
              <a:t>h</a:t>
            </a:r>
            <a:r>
              <a:rPr lang="en-US" dirty="0" smtClean="0"/>
              <a:t>(</a:t>
            </a:r>
            <a:r>
              <a:rPr lang="en-US" i="1" dirty="0" smtClean="0"/>
              <a:t>C</a:t>
            </a:r>
            <a:r>
              <a:rPr lang="en-US" dirty="0" smtClean="0"/>
              <a:t>) </a:t>
            </a:r>
            <a:r>
              <a:rPr lang="en-US" dirty="0"/>
              <a:t>= the number of the first (in the permuted order) row in which column </a:t>
            </a:r>
            <a:r>
              <a:rPr lang="en-US" i="1" dirty="0"/>
              <a:t>C</a:t>
            </a:r>
            <a:r>
              <a:rPr lang="en-US" dirty="0"/>
              <a:t> </a:t>
            </a:r>
            <a:r>
              <a:rPr lang="en-US" dirty="0" smtClean="0"/>
              <a:t>has </a:t>
            </a:r>
            <a:r>
              <a:rPr lang="en-US" dirty="0"/>
              <a:t>1.</a:t>
            </a:r>
          </a:p>
          <a:p>
            <a:r>
              <a:rPr lang="en-US" dirty="0" smtClean="0"/>
              <a:t>Apply, to all columns, </a:t>
            </a:r>
            <a:r>
              <a:rPr lang="en-US" dirty="0"/>
              <a:t>several (e.g., 100) </a:t>
            </a:r>
            <a:r>
              <a:rPr lang="en-US" dirty="0" smtClean="0"/>
              <a:t>randomly chosen permutations </a:t>
            </a:r>
            <a:r>
              <a:rPr lang="en-US" dirty="0"/>
              <a:t>to create a </a:t>
            </a:r>
            <a:r>
              <a:rPr lang="en-US" i="1" dirty="0" smtClean="0">
                <a:solidFill>
                  <a:srgbClr val="FF0000"/>
                </a:solidFill>
              </a:rPr>
              <a:t>signature</a:t>
            </a:r>
            <a:r>
              <a:rPr lang="en-US" dirty="0" smtClean="0"/>
              <a:t> for each column.</a:t>
            </a:r>
          </a:p>
          <a:p>
            <a:r>
              <a:rPr lang="en-US" dirty="0" smtClean="0"/>
              <a:t>Result is a </a:t>
            </a:r>
            <a:r>
              <a:rPr lang="en-US" i="1" dirty="0" smtClean="0">
                <a:solidFill>
                  <a:srgbClr val="FF0000"/>
                </a:solidFill>
              </a:rPr>
              <a:t>signature matrix</a:t>
            </a:r>
            <a:r>
              <a:rPr lang="en-US" dirty="0" smtClean="0"/>
              <a:t>: columns = sets, rows = </a:t>
            </a:r>
            <a:r>
              <a:rPr lang="en-US" dirty="0" err="1" smtClean="0"/>
              <a:t>minhash</a:t>
            </a:r>
            <a:r>
              <a:rPr lang="en-US" dirty="0" smtClean="0"/>
              <a:t> values, in order for that column.</a:t>
            </a:r>
            <a:endParaRPr lang="en-US" dirty="0"/>
          </a:p>
        </p:txBody>
      </p:sp>
    </p:spTree>
    <p:extLst>
      <p:ext uri="{BB962C8B-B14F-4D97-AF65-F5344CB8AC3E}">
        <p14:creationId xmlns:p14="http://schemas.microsoft.com/office/powerpoint/2010/main" val="428995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Minhashing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19</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21067" y="2208529"/>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97" name="Group 96"/>
          <p:cNvGrpSpPr/>
          <p:nvPr/>
        </p:nvGrpSpPr>
        <p:grpSpPr>
          <a:xfrm>
            <a:off x="1828800" y="1707715"/>
            <a:ext cx="634652" cy="3854885"/>
            <a:chOff x="1828800" y="1707715"/>
            <a:chExt cx="634652" cy="3854885"/>
          </a:xfrm>
        </p:grpSpPr>
        <p:grpSp>
          <p:nvGrpSpPr>
            <p:cNvPr id="58" name="Group 57"/>
            <p:cNvGrpSpPr/>
            <p:nvPr/>
          </p:nvGrpSpPr>
          <p:grpSpPr>
            <a:xfrm>
              <a:off x="1828800" y="1752600"/>
              <a:ext cx="634652" cy="3810000"/>
              <a:chOff x="1828800" y="1752600"/>
              <a:chExt cx="634652" cy="3810000"/>
            </a:xfrm>
          </p:grpSpPr>
          <p:sp>
            <p:nvSpPr>
              <p:cNvPr id="49" name="Rectangle 48"/>
              <p:cNvSpPr/>
              <p:nvPr/>
            </p:nvSpPr>
            <p:spPr>
              <a:xfrm>
                <a:off x="1828800" y="1752600"/>
                <a:ext cx="609600" cy="3810000"/>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7" name="TextBox 76"/>
            <p:cNvSpPr txBox="1"/>
            <p:nvPr/>
          </p:nvSpPr>
          <p:spPr>
            <a:xfrm>
              <a:off x="1949094" y="1707715"/>
              <a:ext cx="369012" cy="584775"/>
            </a:xfrm>
            <a:prstGeom prst="rect">
              <a:avLst/>
            </a:prstGeom>
            <a:noFill/>
          </p:spPr>
          <p:txBody>
            <a:bodyPr wrap="none" rtlCol="0">
              <a:spAutoFit/>
            </a:bodyPr>
            <a:lstStyle/>
            <a:p>
              <a:r>
                <a:rPr lang="en-US" sz="3200" dirty="0" smtClean="0"/>
                <a:t>1</a:t>
              </a:r>
              <a:endParaRPr lang="en-US" sz="3200" dirty="0"/>
            </a:p>
          </p:txBody>
        </p:sp>
        <p:sp>
          <p:nvSpPr>
            <p:cNvPr id="80" name="TextBox 79"/>
            <p:cNvSpPr txBox="1"/>
            <p:nvPr/>
          </p:nvSpPr>
          <p:spPr>
            <a:xfrm>
              <a:off x="1949094" y="2254911"/>
              <a:ext cx="394660" cy="584775"/>
            </a:xfrm>
            <a:prstGeom prst="rect">
              <a:avLst/>
            </a:prstGeom>
            <a:noFill/>
          </p:spPr>
          <p:txBody>
            <a:bodyPr wrap="none" rtlCol="0">
              <a:spAutoFit/>
            </a:bodyPr>
            <a:lstStyle/>
            <a:p>
              <a:r>
                <a:rPr lang="en-US" sz="3200" dirty="0" smtClean="0"/>
                <a:t>2</a:t>
              </a:r>
              <a:endParaRPr lang="en-US" sz="3200" dirty="0"/>
            </a:p>
          </p:txBody>
        </p:sp>
        <p:sp>
          <p:nvSpPr>
            <p:cNvPr id="83" name="TextBox 82"/>
            <p:cNvSpPr txBox="1"/>
            <p:nvPr/>
          </p:nvSpPr>
          <p:spPr>
            <a:xfrm>
              <a:off x="1973140" y="2763373"/>
              <a:ext cx="370614" cy="584775"/>
            </a:xfrm>
            <a:prstGeom prst="rect">
              <a:avLst/>
            </a:prstGeom>
            <a:noFill/>
          </p:spPr>
          <p:txBody>
            <a:bodyPr wrap="none" rtlCol="0">
              <a:spAutoFit/>
            </a:bodyPr>
            <a:lstStyle/>
            <a:p>
              <a:r>
                <a:rPr lang="en-US" sz="3200" dirty="0" smtClean="0"/>
                <a:t>3</a:t>
              </a:r>
              <a:endParaRPr lang="en-US" sz="3200" dirty="0"/>
            </a:p>
          </p:txBody>
        </p:sp>
        <p:sp>
          <p:nvSpPr>
            <p:cNvPr id="86" name="TextBox 85"/>
            <p:cNvSpPr txBox="1"/>
            <p:nvPr/>
          </p:nvSpPr>
          <p:spPr>
            <a:xfrm>
              <a:off x="1935469" y="3303513"/>
              <a:ext cx="396262" cy="584775"/>
            </a:xfrm>
            <a:prstGeom prst="rect">
              <a:avLst/>
            </a:prstGeom>
            <a:noFill/>
          </p:spPr>
          <p:txBody>
            <a:bodyPr wrap="none" rtlCol="0">
              <a:spAutoFit/>
            </a:bodyPr>
            <a:lstStyle/>
            <a:p>
              <a:r>
                <a:rPr lang="en-US" sz="3200" dirty="0" smtClean="0"/>
                <a:t>4</a:t>
              </a:r>
              <a:endParaRPr lang="en-US" sz="3200" dirty="0"/>
            </a:p>
          </p:txBody>
        </p:sp>
        <p:sp>
          <p:nvSpPr>
            <p:cNvPr id="88" name="TextBox 87"/>
            <p:cNvSpPr txBox="1"/>
            <p:nvPr/>
          </p:nvSpPr>
          <p:spPr>
            <a:xfrm>
              <a:off x="1947492" y="3786582"/>
              <a:ext cx="396262" cy="584775"/>
            </a:xfrm>
            <a:prstGeom prst="rect">
              <a:avLst/>
            </a:prstGeom>
            <a:noFill/>
          </p:spPr>
          <p:txBody>
            <a:bodyPr wrap="none" rtlCol="0">
              <a:spAutoFit/>
            </a:bodyPr>
            <a:lstStyle/>
            <a:p>
              <a:r>
                <a:rPr lang="en-US" sz="3200" dirty="0" smtClean="0"/>
                <a:t>5</a:t>
              </a:r>
              <a:endParaRPr lang="en-US" sz="3200" dirty="0"/>
            </a:p>
          </p:txBody>
        </p:sp>
        <p:sp>
          <p:nvSpPr>
            <p:cNvPr id="92" name="TextBox 91"/>
            <p:cNvSpPr txBox="1"/>
            <p:nvPr/>
          </p:nvSpPr>
          <p:spPr>
            <a:xfrm>
              <a:off x="1960316" y="4382839"/>
              <a:ext cx="396262" cy="584775"/>
            </a:xfrm>
            <a:prstGeom prst="rect">
              <a:avLst/>
            </a:prstGeom>
            <a:noFill/>
          </p:spPr>
          <p:txBody>
            <a:bodyPr wrap="none" rtlCol="0">
              <a:spAutoFit/>
            </a:bodyPr>
            <a:lstStyle/>
            <a:p>
              <a:r>
                <a:rPr lang="en-US" sz="3200" dirty="0" smtClean="0"/>
                <a:t>6</a:t>
              </a:r>
              <a:endParaRPr lang="en-US" sz="3200" dirty="0"/>
            </a:p>
          </p:txBody>
        </p:sp>
        <p:sp>
          <p:nvSpPr>
            <p:cNvPr id="95" name="TextBox 94"/>
            <p:cNvSpPr txBox="1"/>
            <p:nvPr/>
          </p:nvSpPr>
          <p:spPr>
            <a:xfrm>
              <a:off x="1972671" y="4944059"/>
              <a:ext cx="360996" cy="584775"/>
            </a:xfrm>
            <a:prstGeom prst="rect">
              <a:avLst/>
            </a:prstGeom>
            <a:noFill/>
          </p:spPr>
          <p:txBody>
            <a:bodyPr wrap="none" rtlCol="0">
              <a:spAutoFit/>
            </a:bodyPr>
            <a:lstStyle/>
            <a:p>
              <a:r>
                <a:rPr lang="en-US" sz="3200" dirty="0" smtClean="0"/>
                <a:t>7</a:t>
              </a:r>
              <a:endParaRPr lang="en-US" sz="3200" dirty="0"/>
            </a:p>
          </p:txBody>
        </p:sp>
      </p:gr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1275" y="4967614"/>
            <a:ext cx="2311851" cy="461665"/>
          </a:xfrm>
          <a:prstGeom prst="rect">
            <a:avLst/>
          </a:prstGeom>
          <a:noFill/>
        </p:spPr>
        <p:txBody>
          <a:bodyPr wrap="none" rtlCol="0">
            <a:spAutoFit/>
          </a:bodyPr>
          <a:lstStyle/>
          <a:p>
            <a:r>
              <a:rPr lang="en-US" sz="2400" dirty="0" smtClean="0"/>
              <a:t>Signature Matrix</a:t>
            </a:r>
            <a:endParaRPr lang="en-US" sz="2400" dirty="0"/>
          </a:p>
        </p:txBody>
      </p:sp>
      <p:sp>
        <p:nvSpPr>
          <p:cNvPr id="4" name="Oval 3"/>
          <p:cNvSpPr/>
          <p:nvPr/>
        </p:nvSpPr>
        <p:spPr>
          <a:xfrm>
            <a:off x="3733800" y="1722213"/>
            <a:ext cx="1112333"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41390" y="2799794"/>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5022909" y="2262918"/>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84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P spid="121" grpId="0"/>
      <p:bldP spid="126" grpId="0"/>
      <p:bldP spid="129" grpId="0"/>
      <p:bldP spid="4" grpId="0" animBg="1"/>
      <p:bldP spid="122"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p:txBody>
          <a:bodyPr/>
          <a:lstStyle/>
          <a:p>
            <a:r>
              <a:rPr lang="en-US" dirty="0" smtClean="0"/>
              <a:t>It has been said that the mark of a computer scientist is that they believe hashing is real.</a:t>
            </a:r>
          </a:p>
          <a:p>
            <a:pPr lvl="1"/>
            <a:r>
              <a:rPr lang="en-US" dirty="0" smtClean="0"/>
              <a:t>I.e., it is possible to insert, delete, and lookup items in a large set in O(1) time per operation.</a:t>
            </a:r>
          </a:p>
          <a:p>
            <a:r>
              <a:rPr lang="en-US" i="1" dirty="0" smtClean="0">
                <a:solidFill>
                  <a:srgbClr val="FF0000"/>
                </a:solidFill>
              </a:rPr>
              <a:t>Locality-Sensitive Hashing </a:t>
            </a:r>
            <a:r>
              <a:rPr lang="en-US" dirty="0" smtClean="0"/>
              <a:t>(LSH) is another type of magic that, like Bigfoot, is hard to believe is real, until you’ve seen it.</a:t>
            </a:r>
          </a:p>
          <a:p>
            <a:r>
              <a:rPr lang="en-US" dirty="0" smtClean="0"/>
              <a:t>It lets you find pairs of similar items in a large set, without the quadratic cost of examining each pair.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spTree>
    <p:extLst>
      <p:ext uri="{BB962C8B-B14F-4D97-AF65-F5344CB8AC3E}">
        <p14:creationId xmlns:p14="http://schemas.microsoft.com/office/powerpoint/2010/main" val="734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Minhashing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20</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21067" y="2208529"/>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98" name="Group 97"/>
          <p:cNvGrpSpPr/>
          <p:nvPr/>
        </p:nvGrpSpPr>
        <p:grpSpPr>
          <a:xfrm>
            <a:off x="990600" y="1722213"/>
            <a:ext cx="634652" cy="3846877"/>
            <a:chOff x="990600" y="1722213"/>
            <a:chExt cx="634652" cy="3846877"/>
          </a:xfrm>
        </p:grpSpPr>
        <p:grpSp>
          <p:nvGrpSpPr>
            <p:cNvPr id="67" name="Group 66"/>
            <p:cNvGrpSpPr/>
            <p:nvPr/>
          </p:nvGrpSpPr>
          <p:grpSpPr>
            <a:xfrm>
              <a:off x="990600" y="1759090"/>
              <a:ext cx="634652" cy="3810000"/>
              <a:chOff x="1828800" y="1752600"/>
              <a:chExt cx="634652" cy="3810000"/>
            </a:xfrm>
          </p:grpSpPr>
          <p:sp>
            <p:nvSpPr>
              <p:cNvPr id="68" name="Rectangle 67"/>
              <p:cNvSpPr/>
              <p:nvPr/>
            </p:nvSpPr>
            <p:spPr>
              <a:xfrm>
                <a:off x="1828800" y="1752600"/>
                <a:ext cx="609600" cy="38100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6" name="TextBox 75"/>
            <p:cNvSpPr txBox="1"/>
            <p:nvPr/>
          </p:nvSpPr>
          <p:spPr>
            <a:xfrm>
              <a:off x="1110894" y="4954044"/>
              <a:ext cx="369012" cy="584775"/>
            </a:xfrm>
            <a:prstGeom prst="rect">
              <a:avLst/>
            </a:prstGeom>
            <a:noFill/>
          </p:spPr>
          <p:txBody>
            <a:bodyPr wrap="none" rtlCol="0">
              <a:spAutoFit/>
            </a:bodyPr>
            <a:lstStyle/>
            <a:p>
              <a:r>
                <a:rPr lang="en-US" sz="3200" dirty="0" smtClean="0"/>
                <a:t>1</a:t>
              </a:r>
              <a:endParaRPr lang="en-US" sz="3200" dirty="0"/>
            </a:p>
          </p:txBody>
        </p:sp>
        <p:sp>
          <p:nvSpPr>
            <p:cNvPr id="79" name="TextBox 78"/>
            <p:cNvSpPr txBox="1"/>
            <p:nvPr/>
          </p:nvSpPr>
          <p:spPr>
            <a:xfrm>
              <a:off x="1098070" y="4368223"/>
              <a:ext cx="394660" cy="584775"/>
            </a:xfrm>
            <a:prstGeom prst="rect">
              <a:avLst/>
            </a:prstGeom>
            <a:noFill/>
          </p:spPr>
          <p:txBody>
            <a:bodyPr wrap="none" rtlCol="0">
              <a:spAutoFit/>
            </a:bodyPr>
            <a:lstStyle/>
            <a:p>
              <a:r>
                <a:rPr lang="en-US" sz="3200" dirty="0" smtClean="0"/>
                <a:t>2</a:t>
              </a:r>
              <a:endParaRPr lang="en-US" sz="3200" dirty="0"/>
            </a:p>
          </p:txBody>
        </p:sp>
        <p:sp>
          <p:nvSpPr>
            <p:cNvPr id="82" name="TextBox 81"/>
            <p:cNvSpPr txBox="1"/>
            <p:nvPr/>
          </p:nvSpPr>
          <p:spPr>
            <a:xfrm>
              <a:off x="1135145" y="3833304"/>
              <a:ext cx="370614" cy="584775"/>
            </a:xfrm>
            <a:prstGeom prst="rect">
              <a:avLst/>
            </a:prstGeom>
            <a:noFill/>
          </p:spPr>
          <p:txBody>
            <a:bodyPr wrap="none" rtlCol="0">
              <a:spAutoFit/>
            </a:bodyPr>
            <a:lstStyle/>
            <a:p>
              <a:r>
                <a:rPr lang="en-US" sz="3200" dirty="0" smtClean="0"/>
                <a:t>3</a:t>
              </a:r>
              <a:endParaRPr lang="en-US" sz="3200" dirty="0"/>
            </a:p>
          </p:txBody>
        </p:sp>
        <p:sp>
          <p:nvSpPr>
            <p:cNvPr id="85" name="TextBox 84"/>
            <p:cNvSpPr txBox="1"/>
            <p:nvPr/>
          </p:nvSpPr>
          <p:spPr>
            <a:xfrm>
              <a:off x="1122321" y="3345016"/>
              <a:ext cx="396262" cy="584775"/>
            </a:xfrm>
            <a:prstGeom prst="rect">
              <a:avLst/>
            </a:prstGeom>
            <a:noFill/>
          </p:spPr>
          <p:txBody>
            <a:bodyPr wrap="none" rtlCol="0">
              <a:spAutoFit/>
            </a:bodyPr>
            <a:lstStyle/>
            <a:p>
              <a:r>
                <a:rPr lang="en-US" sz="3200" dirty="0" smtClean="0"/>
                <a:t>4</a:t>
              </a:r>
              <a:endParaRPr lang="en-US" sz="3200" dirty="0"/>
            </a:p>
          </p:txBody>
        </p:sp>
        <p:sp>
          <p:nvSpPr>
            <p:cNvPr id="89" name="TextBox 88"/>
            <p:cNvSpPr txBox="1"/>
            <p:nvPr/>
          </p:nvSpPr>
          <p:spPr>
            <a:xfrm>
              <a:off x="1096468" y="2798046"/>
              <a:ext cx="396262" cy="584775"/>
            </a:xfrm>
            <a:prstGeom prst="rect">
              <a:avLst/>
            </a:prstGeom>
            <a:noFill/>
          </p:spPr>
          <p:txBody>
            <a:bodyPr wrap="none" rtlCol="0">
              <a:spAutoFit/>
            </a:bodyPr>
            <a:lstStyle/>
            <a:p>
              <a:r>
                <a:rPr lang="en-US" sz="3200" dirty="0" smtClean="0"/>
                <a:t>5</a:t>
              </a:r>
              <a:endParaRPr lang="en-US" sz="3200" dirty="0"/>
            </a:p>
          </p:txBody>
        </p:sp>
        <p:sp>
          <p:nvSpPr>
            <p:cNvPr id="90" name="TextBox 89"/>
            <p:cNvSpPr txBox="1"/>
            <p:nvPr/>
          </p:nvSpPr>
          <p:spPr>
            <a:xfrm>
              <a:off x="1095281" y="2248420"/>
              <a:ext cx="396262" cy="584775"/>
            </a:xfrm>
            <a:prstGeom prst="rect">
              <a:avLst/>
            </a:prstGeom>
            <a:noFill/>
          </p:spPr>
          <p:txBody>
            <a:bodyPr wrap="none" rtlCol="0">
              <a:spAutoFit/>
            </a:bodyPr>
            <a:lstStyle/>
            <a:p>
              <a:r>
                <a:rPr lang="en-US" sz="3200" dirty="0" smtClean="0"/>
                <a:t>6</a:t>
              </a:r>
              <a:endParaRPr lang="en-US" sz="3200" dirty="0"/>
            </a:p>
          </p:txBody>
        </p:sp>
        <p:sp>
          <p:nvSpPr>
            <p:cNvPr id="94" name="TextBox 93"/>
            <p:cNvSpPr txBox="1"/>
            <p:nvPr/>
          </p:nvSpPr>
          <p:spPr>
            <a:xfrm>
              <a:off x="1118910" y="1722213"/>
              <a:ext cx="360996" cy="584775"/>
            </a:xfrm>
            <a:prstGeom prst="rect">
              <a:avLst/>
            </a:prstGeom>
            <a:noFill/>
          </p:spPr>
          <p:txBody>
            <a:bodyPr wrap="none" rtlCol="0">
              <a:spAutoFit/>
            </a:bodyPr>
            <a:lstStyle/>
            <a:p>
              <a:r>
                <a:rPr lang="en-US" sz="3200" dirty="0" smtClean="0"/>
                <a:t>7</a:t>
              </a:r>
              <a:endParaRPr lang="en-US" sz="3200" dirty="0"/>
            </a:p>
          </p:txBody>
        </p:sp>
      </p:grpSp>
      <p:grpSp>
        <p:nvGrpSpPr>
          <p:cNvPr id="97" name="Group 96"/>
          <p:cNvGrpSpPr/>
          <p:nvPr/>
        </p:nvGrpSpPr>
        <p:grpSpPr>
          <a:xfrm>
            <a:off x="1828800" y="1707715"/>
            <a:ext cx="634652" cy="3854885"/>
            <a:chOff x="1828800" y="1707715"/>
            <a:chExt cx="634652" cy="3854885"/>
          </a:xfrm>
        </p:grpSpPr>
        <p:grpSp>
          <p:nvGrpSpPr>
            <p:cNvPr id="58" name="Group 57"/>
            <p:cNvGrpSpPr/>
            <p:nvPr/>
          </p:nvGrpSpPr>
          <p:grpSpPr>
            <a:xfrm>
              <a:off x="1828800" y="1752600"/>
              <a:ext cx="634652" cy="3810000"/>
              <a:chOff x="1828800" y="1752600"/>
              <a:chExt cx="634652" cy="3810000"/>
            </a:xfrm>
          </p:grpSpPr>
          <p:sp>
            <p:nvSpPr>
              <p:cNvPr id="49" name="Rectangle 48"/>
              <p:cNvSpPr/>
              <p:nvPr/>
            </p:nvSpPr>
            <p:spPr>
              <a:xfrm>
                <a:off x="1828800" y="1752600"/>
                <a:ext cx="609600" cy="3810000"/>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7" name="TextBox 76"/>
            <p:cNvSpPr txBox="1"/>
            <p:nvPr/>
          </p:nvSpPr>
          <p:spPr>
            <a:xfrm>
              <a:off x="1949094" y="1707715"/>
              <a:ext cx="369012" cy="584775"/>
            </a:xfrm>
            <a:prstGeom prst="rect">
              <a:avLst/>
            </a:prstGeom>
            <a:noFill/>
          </p:spPr>
          <p:txBody>
            <a:bodyPr wrap="none" rtlCol="0">
              <a:spAutoFit/>
            </a:bodyPr>
            <a:lstStyle/>
            <a:p>
              <a:r>
                <a:rPr lang="en-US" sz="3200" dirty="0" smtClean="0"/>
                <a:t>1</a:t>
              </a:r>
              <a:endParaRPr lang="en-US" sz="3200" dirty="0"/>
            </a:p>
          </p:txBody>
        </p:sp>
        <p:sp>
          <p:nvSpPr>
            <p:cNvPr id="80" name="TextBox 79"/>
            <p:cNvSpPr txBox="1"/>
            <p:nvPr/>
          </p:nvSpPr>
          <p:spPr>
            <a:xfrm>
              <a:off x="1949094" y="2254911"/>
              <a:ext cx="394660" cy="584775"/>
            </a:xfrm>
            <a:prstGeom prst="rect">
              <a:avLst/>
            </a:prstGeom>
            <a:noFill/>
          </p:spPr>
          <p:txBody>
            <a:bodyPr wrap="none" rtlCol="0">
              <a:spAutoFit/>
            </a:bodyPr>
            <a:lstStyle/>
            <a:p>
              <a:r>
                <a:rPr lang="en-US" sz="3200" dirty="0" smtClean="0"/>
                <a:t>2</a:t>
              </a:r>
              <a:endParaRPr lang="en-US" sz="3200" dirty="0"/>
            </a:p>
          </p:txBody>
        </p:sp>
        <p:sp>
          <p:nvSpPr>
            <p:cNvPr id="83" name="TextBox 82"/>
            <p:cNvSpPr txBox="1"/>
            <p:nvPr/>
          </p:nvSpPr>
          <p:spPr>
            <a:xfrm>
              <a:off x="1973140" y="2763373"/>
              <a:ext cx="370614" cy="584775"/>
            </a:xfrm>
            <a:prstGeom prst="rect">
              <a:avLst/>
            </a:prstGeom>
            <a:noFill/>
          </p:spPr>
          <p:txBody>
            <a:bodyPr wrap="none" rtlCol="0">
              <a:spAutoFit/>
            </a:bodyPr>
            <a:lstStyle/>
            <a:p>
              <a:r>
                <a:rPr lang="en-US" sz="3200" dirty="0" smtClean="0"/>
                <a:t>3</a:t>
              </a:r>
              <a:endParaRPr lang="en-US" sz="3200" dirty="0"/>
            </a:p>
          </p:txBody>
        </p:sp>
        <p:sp>
          <p:nvSpPr>
            <p:cNvPr id="86" name="TextBox 85"/>
            <p:cNvSpPr txBox="1"/>
            <p:nvPr/>
          </p:nvSpPr>
          <p:spPr>
            <a:xfrm>
              <a:off x="1935469" y="3303513"/>
              <a:ext cx="396262" cy="584775"/>
            </a:xfrm>
            <a:prstGeom prst="rect">
              <a:avLst/>
            </a:prstGeom>
            <a:noFill/>
          </p:spPr>
          <p:txBody>
            <a:bodyPr wrap="none" rtlCol="0">
              <a:spAutoFit/>
            </a:bodyPr>
            <a:lstStyle/>
            <a:p>
              <a:r>
                <a:rPr lang="en-US" sz="3200" dirty="0" smtClean="0"/>
                <a:t>4</a:t>
              </a:r>
              <a:endParaRPr lang="en-US" sz="3200" dirty="0"/>
            </a:p>
          </p:txBody>
        </p:sp>
        <p:sp>
          <p:nvSpPr>
            <p:cNvPr id="88" name="TextBox 87"/>
            <p:cNvSpPr txBox="1"/>
            <p:nvPr/>
          </p:nvSpPr>
          <p:spPr>
            <a:xfrm>
              <a:off x="1947492" y="3786582"/>
              <a:ext cx="396262" cy="584775"/>
            </a:xfrm>
            <a:prstGeom prst="rect">
              <a:avLst/>
            </a:prstGeom>
            <a:noFill/>
          </p:spPr>
          <p:txBody>
            <a:bodyPr wrap="none" rtlCol="0">
              <a:spAutoFit/>
            </a:bodyPr>
            <a:lstStyle/>
            <a:p>
              <a:r>
                <a:rPr lang="en-US" sz="3200" dirty="0" smtClean="0"/>
                <a:t>5</a:t>
              </a:r>
              <a:endParaRPr lang="en-US" sz="3200" dirty="0"/>
            </a:p>
          </p:txBody>
        </p:sp>
        <p:sp>
          <p:nvSpPr>
            <p:cNvPr id="92" name="TextBox 91"/>
            <p:cNvSpPr txBox="1"/>
            <p:nvPr/>
          </p:nvSpPr>
          <p:spPr>
            <a:xfrm>
              <a:off x="1960316" y="4382839"/>
              <a:ext cx="396262" cy="584775"/>
            </a:xfrm>
            <a:prstGeom prst="rect">
              <a:avLst/>
            </a:prstGeom>
            <a:noFill/>
          </p:spPr>
          <p:txBody>
            <a:bodyPr wrap="none" rtlCol="0">
              <a:spAutoFit/>
            </a:bodyPr>
            <a:lstStyle/>
            <a:p>
              <a:r>
                <a:rPr lang="en-US" sz="3200" dirty="0" smtClean="0"/>
                <a:t>6</a:t>
              </a:r>
              <a:endParaRPr lang="en-US" sz="3200" dirty="0"/>
            </a:p>
          </p:txBody>
        </p:sp>
        <p:sp>
          <p:nvSpPr>
            <p:cNvPr id="95" name="TextBox 94"/>
            <p:cNvSpPr txBox="1"/>
            <p:nvPr/>
          </p:nvSpPr>
          <p:spPr>
            <a:xfrm>
              <a:off x="1972671" y="4944059"/>
              <a:ext cx="360996" cy="584775"/>
            </a:xfrm>
            <a:prstGeom prst="rect">
              <a:avLst/>
            </a:prstGeom>
            <a:noFill/>
          </p:spPr>
          <p:txBody>
            <a:bodyPr wrap="none" rtlCol="0">
              <a:spAutoFit/>
            </a:bodyPr>
            <a:lstStyle/>
            <a:p>
              <a:r>
                <a:rPr lang="en-US" sz="3200" dirty="0" smtClean="0"/>
                <a:t>7</a:t>
              </a:r>
              <a:endParaRPr lang="en-US" sz="3200" dirty="0"/>
            </a:p>
          </p:txBody>
        </p:sp>
      </p:grpSp>
      <p:grpSp>
        <p:nvGrpSpPr>
          <p:cNvPr id="108" name="Group 107"/>
          <p:cNvGrpSpPr/>
          <p:nvPr/>
        </p:nvGrpSpPr>
        <p:grpSpPr>
          <a:xfrm>
            <a:off x="6389318" y="3182615"/>
            <a:ext cx="2209800" cy="561075"/>
            <a:chOff x="6400800" y="2529358"/>
            <a:chExt cx="2209800" cy="561075"/>
          </a:xfrm>
          <a:solidFill>
            <a:schemeClr val="accent5">
              <a:lumMod val="20000"/>
              <a:lumOff val="80000"/>
            </a:schemeClr>
          </a:solidFill>
        </p:grpSpPr>
        <p:sp>
          <p:nvSpPr>
            <p:cNvPr id="109" name="Rectangle 108"/>
            <p:cNvSpPr/>
            <p:nvPr/>
          </p:nvSpPr>
          <p:spPr>
            <a:xfrm>
              <a:off x="6400800" y="2547298"/>
              <a:ext cx="2209800" cy="543135"/>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a:off x="7496854" y="3157422"/>
            <a:ext cx="369012" cy="584775"/>
          </a:xfrm>
          <a:prstGeom prst="rect">
            <a:avLst/>
          </a:prstGeom>
          <a:noFill/>
        </p:spPr>
        <p:txBody>
          <a:bodyPr wrap="none" rtlCol="0">
            <a:spAutoFit/>
          </a:bodyPr>
          <a:lstStyle/>
          <a:p>
            <a:r>
              <a:rPr lang="en-US" sz="3200" dirty="0" smtClean="0"/>
              <a:t>1</a:t>
            </a:r>
            <a:endParaRPr lang="en-US" sz="3200" dirty="0"/>
          </a:p>
        </p:txBody>
      </p:sp>
      <p:sp>
        <p:nvSpPr>
          <p:cNvPr id="124" name="TextBox 123"/>
          <p:cNvSpPr txBox="1"/>
          <p:nvPr/>
        </p:nvSpPr>
        <p:spPr>
          <a:xfrm>
            <a:off x="6927770" y="3144079"/>
            <a:ext cx="394660" cy="584775"/>
          </a:xfrm>
          <a:prstGeom prst="rect">
            <a:avLst/>
          </a:prstGeom>
          <a:noFill/>
        </p:spPr>
        <p:txBody>
          <a:bodyPr wrap="none" rtlCol="0">
            <a:spAutoFit/>
          </a:bodyPr>
          <a:lstStyle/>
          <a:p>
            <a:r>
              <a:rPr lang="en-US" sz="3200" dirty="0" smtClean="0"/>
              <a:t>2</a:t>
            </a:r>
            <a:endParaRPr lang="en-US" sz="3200" dirty="0"/>
          </a:p>
        </p:txBody>
      </p:sp>
      <p:sp>
        <p:nvSpPr>
          <p:cNvPr id="125" name="TextBox 124"/>
          <p:cNvSpPr txBox="1"/>
          <p:nvPr/>
        </p:nvSpPr>
        <p:spPr>
          <a:xfrm>
            <a:off x="6401844" y="3158915"/>
            <a:ext cx="394660" cy="584775"/>
          </a:xfrm>
          <a:prstGeom prst="rect">
            <a:avLst/>
          </a:prstGeom>
          <a:noFill/>
        </p:spPr>
        <p:txBody>
          <a:bodyPr wrap="none" rtlCol="0">
            <a:spAutoFit/>
          </a:bodyPr>
          <a:lstStyle/>
          <a:p>
            <a:r>
              <a:rPr lang="en-US" sz="3200" dirty="0" smtClean="0"/>
              <a:t>2</a:t>
            </a:r>
            <a:endParaRPr lang="en-US" sz="3200" dirty="0"/>
          </a:p>
        </p:txBody>
      </p:sp>
      <p:sp>
        <p:nvSpPr>
          <p:cNvPr id="128" name="TextBox 127"/>
          <p:cNvSpPr txBox="1"/>
          <p:nvPr/>
        </p:nvSpPr>
        <p:spPr>
          <a:xfrm>
            <a:off x="8054236" y="3129039"/>
            <a:ext cx="370614" cy="584775"/>
          </a:xfrm>
          <a:prstGeom prst="rect">
            <a:avLst/>
          </a:prstGeom>
          <a:noFill/>
        </p:spPr>
        <p:txBody>
          <a:bodyPr wrap="none" rtlCol="0">
            <a:spAutoFit/>
          </a:bodyPr>
          <a:lstStyle/>
          <a:p>
            <a:r>
              <a:rPr lang="en-US" sz="3200" dirty="0" smtClean="0"/>
              <a:t>3</a:t>
            </a:r>
            <a:endParaRPr lang="en-US" sz="3200" dirty="0"/>
          </a:p>
        </p:txBody>
      </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1275" y="4967614"/>
            <a:ext cx="2311851" cy="461665"/>
          </a:xfrm>
          <a:prstGeom prst="rect">
            <a:avLst/>
          </a:prstGeom>
          <a:noFill/>
        </p:spPr>
        <p:txBody>
          <a:bodyPr wrap="none" rtlCol="0">
            <a:spAutoFit/>
          </a:bodyPr>
          <a:lstStyle/>
          <a:p>
            <a:r>
              <a:rPr lang="en-US" sz="2400" dirty="0" smtClean="0"/>
              <a:t>Signature Matrix</a:t>
            </a:r>
            <a:endParaRPr lang="en-US" sz="2400" dirty="0"/>
          </a:p>
        </p:txBody>
      </p:sp>
      <p:sp>
        <p:nvSpPr>
          <p:cNvPr id="4" name="Oval 3"/>
          <p:cNvSpPr/>
          <p:nvPr/>
        </p:nvSpPr>
        <p:spPr>
          <a:xfrm>
            <a:off x="3016432" y="4380524"/>
            <a:ext cx="1112333"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4307910" y="4954044"/>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5022909" y="3863802"/>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997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4" grpId="0"/>
      <p:bldP spid="125" grpId="0"/>
      <p:bldP spid="128" grpId="0"/>
      <p:bldP spid="4" grpId="0" animBg="1"/>
      <p:bldP spid="122" grpId="0" animBg="1"/>
      <p:bldP spid="1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t>
            </a:r>
            <a:r>
              <a:rPr lang="en-US" dirty="0" err="1" smtClean="0"/>
              <a:t>Minhashing</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21</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21067" y="2208529"/>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99" name="Group 98"/>
          <p:cNvGrpSpPr/>
          <p:nvPr/>
        </p:nvGrpSpPr>
        <p:grpSpPr>
          <a:xfrm>
            <a:off x="152400" y="1707715"/>
            <a:ext cx="634652" cy="3861375"/>
            <a:chOff x="152400" y="1707715"/>
            <a:chExt cx="634652" cy="3861375"/>
          </a:xfrm>
        </p:grpSpPr>
        <p:grpSp>
          <p:nvGrpSpPr>
            <p:cNvPr id="59" name="Group 58"/>
            <p:cNvGrpSpPr/>
            <p:nvPr/>
          </p:nvGrpSpPr>
          <p:grpSpPr>
            <a:xfrm>
              <a:off x="152400" y="1759090"/>
              <a:ext cx="634652" cy="3810000"/>
              <a:chOff x="1828800" y="1752600"/>
              <a:chExt cx="634652" cy="3810000"/>
            </a:xfrm>
          </p:grpSpPr>
          <p:sp>
            <p:nvSpPr>
              <p:cNvPr id="60" name="Rectangle 59"/>
              <p:cNvSpPr/>
              <p:nvPr/>
            </p:nvSpPr>
            <p:spPr>
              <a:xfrm>
                <a:off x="1828800" y="1752600"/>
                <a:ext cx="609600" cy="3810000"/>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5" name="TextBox 74"/>
            <p:cNvSpPr txBox="1"/>
            <p:nvPr/>
          </p:nvSpPr>
          <p:spPr>
            <a:xfrm>
              <a:off x="272694" y="2760241"/>
              <a:ext cx="369012" cy="584775"/>
            </a:xfrm>
            <a:prstGeom prst="rect">
              <a:avLst/>
            </a:prstGeom>
            <a:noFill/>
          </p:spPr>
          <p:txBody>
            <a:bodyPr wrap="none" rtlCol="0">
              <a:spAutoFit/>
            </a:bodyPr>
            <a:lstStyle/>
            <a:p>
              <a:r>
                <a:rPr lang="en-US" sz="3200" dirty="0" smtClean="0"/>
                <a:t>1</a:t>
              </a:r>
              <a:endParaRPr lang="en-US" sz="3200" dirty="0"/>
            </a:p>
          </p:txBody>
        </p:sp>
        <p:sp>
          <p:nvSpPr>
            <p:cNvPr id="78" name="TextBox 77"/>
            <p:cNvSpPr txBox="1"/>
            <p:nvPr/>
          </p:nvSpPr>
          <p:spPr>
            <a:xfrm>
              <a:off x="247046" y="3839000"/>
              <a:ext cx="394660" cy="584775"/>
            </a:xfrm>
            <a:prstGeom prst="rect">
              <a:avLst/>
            </a:prstGeom>
            <a:noFill/>
          </p:spPr>
          <p:txBody>
            <a:bodyPr wrap="none" rtlCol="0">
              <a:spAutoFit/>
            </a:bodyPr>
            <a:lstStyle/>
            <a:p>
              <a:r>
                <a:rPr lang="en-US" sz="3200" dirty="0" smtClean="0"/>
                <a:t>2</a:t>
              </a:r>
              <a:endParaRPr lang="en-US" sz="3200" dirty="0"/>
            </a:p>
          </p:txBody>
        </p:sp>
        <p:sp>
          <p:nvSpPr>
            <p:cNvPr id="81" name="TextBox 80"/>
            <p:cNvSpPr txBox="1"/>
            <p:nvPr/>
          </p:nvSpPr>
          <p:spPr>
            <a:xfrm>
              <a:off x="247046" y="2248421"/>
              <a:ext cx="370614" cy="584775"/>
            </a:xfrm>
            <a:prstGeom prst="rect">
              <a:avLst/>
            </a:prstGeom>
            <a:noFill/>
          </p:spPr>
          <p:txBody>
            <a:bodyPr wrap="none" rtlCol="0">
              <a:spAutoFit/>
            </a:bodyPr>
            <a:lstStyle/>
            <a:p>
              <a:r>
                <a:rPr lang="en-US" sz="3200" dirty="0" smtClean="0"/>
                <a:t>3</a:t>
              </a:r>
              <a:endParaRPr lang="en-US" sz="3200" dirty="0"/>
            </a:p>
          </p:txBody>
        </p:sp>
        <p:sp>
          <p:nvSpPr>
            <p:cNvPr id="84" name="TextBox 83"/>
            <p:cNvSpPr txBox="1"/>
            <p:nvPr/>
          </p:nvSpPr>
          <p:spPr>
            <a:xfrm>
              <a:off x="245444" y="4952998"/>
              <a:ext cx="396262" cy="584775"/>
            </a:xfrm>
            <a:prstGeom prst="rect">
              <a:avLst/>
            </a:prstGeom>
            <a:noFill/>
          </p:spPr>
          <p:txBody>
            <a:bodyPr wrap="none" rtlCol="0">
              <a:spAutoFit/>
            </a:bodyPr>
            <a:lstStyle/>
            <a:p>
              <a:r>
                <a:rPr lang="en-US" sz="3200" dirty="0" smtClean="0"/>
                <a:t>4</a:t>
              </a:r>
              <a:endParaRPr lang="en-US" sz="3200" dirty="0"/>
            </a:p>
          </p:txBody>
        </p:sp>
        <p:sp>
          <p:nvSpPr>
            <p:cNvPr id="87" name="TextBox 86"/>
            <p:cNvSpPr txBox="1"/>
            <p:nvPr/>
          </p:nvSpPr>
          <p:spPr>
            <a:xfrm>
              <a:off x="247046" y="4374942"/>
              <a:ext cx="396262" cy="584775"/>
            </a:xfrm>
            <a:prstGeom prst="rect">
              <a:avLst/>
            </a:prstGeom>
            <a:noFill/>
          </p:spPr>
          <p:txBody>
            <a:bodyPr wrap="none" rtlCol="0">
              <a:spAutoFit/>
            </a:bodyPr>
            <a:lstStyle/>
            <a:p>
              <a:r>
                <a:rPr lang="en-US" sz="3200" dirty="0" smtClean="0"/>
                <a:t>5</a:t>
              </a:r>
              <a:endParaRPr lang="en-US" sz="3200" dirty="0"/>
            </a:p>
          </p:txBody>
        </p:sp>
        <p:sp>
          <p:nvSpPr>
            <p:cNvPr id="91" name="TextBox 90"/>
            <p:cNvSpPr txBox="1"/>
            <p:nvPr/>
          </p:nvSpPr>
          <p:spPr>
            <a:xfrm>
              <a:off x="245444" y="1707715"/>
              <a:ext cx="396262" cy="584775"/>
            </a:xfrm>
            <a:prstGeom prst="rect">
              <a:avLst/>
            </a:prstGeom>
            <a:noFill/>
          </p:spPr>
          <p:txBody>
            <a:bodyPr wrap="none" rtlCol="0">
              <a:spAutoFit/>
            </a:bodyPr>
            <a:lstStyle/>
            <a:p>
              <a:r>
                <a:rPr lang="en-US" sz="3200" dirty="0" smtClean="0"/>
                <a:t>6</a:t>
              </a:r>
              <a:endParaRPr lang="en-US" sz="3200" dirty="0"/>
            </a:p>
          </p:txBody>
        </p:sp>
        <p:sp>
          <p:nvSpPr>
            <p:cNvPr id="93" name="TextBox 92"/>
            <p:cNvSpPr txBox="1"/>
            <p:nvPr/>
          </p:nvSpPr>
          <p:spPr>
            <a:xfrm>
              <a:off x="251855" y="3311634"/>
              <a:ext cx="360996" cy="584775"/>
            </a:xfrm>
            <a:prstGeom prst="rect">
              <a:avLst/>
            </a:prstGeom>
            <a:noFill/>
          </p:spPr>
          <p:txBody>
            <a:bodyPr wrap="none" rtlCol="0">
              <a:spAutoFit/>
            </a:bodyPr>
            <a:lstStyle/>
            <a:p>
              <a:r>
                <a:rPr lang="en-US" sz="3200" dirty="0" smtClean="0"/>
                <a:t>7</a:t>
              </a:r>
              <a:endParaRPr lang="en-US" sz="3200" dirty="0"/>
            </a:p>
          </p:txBody>
        </p:sp>
      </p:grpSp>
      <p:grpSp>
        <p:nvGrpSpPr>
          <p:cNvPr id="98" name="Group 97"/>
          <p:cNvGrpSpPr/>
          <p:nvPr/>
        </p:nvGrpSpPr>
        <p:grpSpPr>
          <a:xfrm>
            <a:off x="990600" y="1722213"/>
            <a:ext cx="634652" cy="3846877"/>
            <a:chOff x="990600" y="1722213"/>
            <a:chExt cx="634652" cy="3846877"/>
          </a:xfrm>
        </p:grpSpPr>
        <p:grpSp>
          <p:nvGrpSpPr>
            <p:cNvPr id="67" name="Group 66"/>
            <p:cNvGrpSpPr/>
            <p:nvPr/>
          </p:nvGrpSpPr>
          <p:grpSpPr>
            <a:xfrm>
              <a:off x="990600" y="1759090"/>
              <a:ext cx="634652" cy="3810000"/>
              <a:chOff x="1828800" y="1752600"/>
              <a:chExt cx="634652" cy="3810000"/>
            </a:xfrm>
          </p:grpSpPr>
          <p:sp>
            <p:nvSpPr>
              <p:cNvPr id="68" name="Rectangle 67"/>
              <p:cNvSpPr/>
              <p:nvPr/>
            </p:nvSpPr>
            <p:spPr>
              <a:xfrm>
                <a:off x="1828800" y="1752600"/>
                <a:ext cx="609600" cy="3810000"/>
              </a:xfrm>
              <a:prstGeom prst="rect">
                <a:avLst/>
              </a:prstGeom>
              <a:solidFill>
                <a:schemeClr val="accent5">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6" name="TextBox 75"/>
            <p:cNvSpPr txBox="1"/>
            <p:nvPr/>
          </p:nvSpPr>
          <p:spPr>
            <a:xfrm>
              <a:off x="1110894" y="4954044"/>
              <a:ext cx="369012" cy="584775"/>
            </a:xfrm>
            <a:prstGeom prst="rect">
              <a:avLst/>
            </a:prstGeom>
            <a:noFill/>
          </p:spPr>
          <p:txBody>
            <a:bodyPr wrap="none" rtlCol="0">
              <a:spAutoFit/>
            </a:bodyPr>
            <a:lstStyle/>
            <a:p>
              <a:r>
                <a:rPr lang="en-US" sz="3200" dirty="0" smtClean="0"/>
                <a:t>1</a:t>
              </a:r>
              <a:endParaRPr lang="en-US" sz="3200" dirty="0"/>
            </a:p>
          </p:txBody>
        </p:sp>
        <p:sp>
          <p:nvSpPr>
            <p:cNvPr id="79" name="TextBox 78"/>
            <p:cNvSpPr txBox="1"/>
            <p:nvPr/>
          </p:nvSpPr>
          <p:spPr>
            <a:xfrm>
              <a:off x="1098070" y="4368223"/>
              <a:ext cx="394660" cy="584775"/>
            </a:xfrm>
            <a:prstGeom prst="rect">
              <a:avLst/>
            </a:prstGeom>
            <a:noFill/>
          </p:spPr>
          <p:txBody>
            <a:bodyPr wrap="none" rtlCol="0">
              <a:spAutoFit/>
            </a:bodyPr>
            <a:lstStyle/>
            <a:p>
              <a:r>
                <a:rPr lang="en-US" sz="3200" dirty="0" smtClean="0"/>
                <a:t>2</a:t>
              </a:r>
              <a:endParaRPr lang="en-US" sz="3200" dirty="0"/>
            </a:p>
          </p:txBody>
        </p:sp>
        <p:sp>
          <p:nvSpPr>
            <p:cNvPr id="82" name="TextBox 81"/>
            <p:cNvSpPr txBox="1"/>
            <p:nvPr/>
          </p:nvSpPr>
          <p:spPr>
            <a:xfrm>
              <a:off x="1135145" y="3833304"/>
              <a:ext cx="370614" cy="584775"/>
            </a:xfrm>
            <a:prstGeom prst="rect">
              <a:avLst/>
            </a:prstGeom>
            <a:noFill/>
          </p:spPr>
          <p:txBody>
            <a:bodyPr wrap="none" rtlCol="0">
              <a:spAutoFit/>
            </a:bodyPr>
            <a:lstStyle/>
            <a:p>
              <a:r>
                <a:rPr lang="en-US" sz="3200" dirty="0" smtClean="0"/>
                <a:t>3</a:t>
              </a:r>
              <a:endParaRPr lang="en-US" sz="3200" dirty="0"/>
            </a:p>
          </p:txBody>
        </p:sp>
        <p:sp>
          <p:nvSpPr>
            <p:cNvPr id="85" name="TextBox 84"/>
            <p:cNvSpPr txBox="1"/>
            <p:nvPr/>
          </p:nvSpPr>
          <p:spPr>
            <a:xfrm>
              <a:off x="1122321" y="3345016"/>
              <a:ext cx="396262" cy="584775"/>
            </a:xfrm>
            <a:prstGeom prst="rect">
              <a:avLst/>
            </a:prstGeom>
            <a:noFill/>
          </p:spPr>
          <p:txBody>
            <a:bodyPr wrap="none" rtlCol="0">
              <a:spAutoFit/>
            </a:bodyPr>
            <a:lstStyle/>
            <a:p>
              <a:r>
                <a:rPr lang="en-US" sz="3200" dirty="0" smtClean="0"/>
                <a:t>4</a:t>
              </a:r>
              <a:endParaRPr lang="en-US" sz="3200" dirty="0"/>
            </a:p>
          </p:txBody>
        </p:sp>
        <p:sp>
          <p:nvSpPr>
            <p:cNvPr id="89" name="TextBox 88"/>
            <p:cNvSpPr txBox="1"/>
            <p:nvPr/>
          </p:nvSpPr>
          <p:spPr>
            <a:xfrm>
              <a:off x="1096468" y="2798046"/>
              <a:ext cx="396262" cy="584775"/>
            </a:xfrm>
            <a:prstGeom prst="rect">
              <a:avLst/>
            </a:prstGeom>
            <a:noFill/>
          </p:spPr>
          <p:txBody>
            <a:bodyPr wrap="none" rtlCol="0">
              <a:spAutoFit/>
            </a:bodyPr>
            <a:lstStyle/>
            <a:p>
              <a:r>
                <a:rPr lang="en-US" sz="3200" dirty="0" smtClean="0"/>
                <a:t>5</a:t>
              </a:r>
              <a:endParaRPr lang="en-US" sz="3200" dirty="0"/>
            </a:p>
          </p:txBody>
        </p:sp>
        <p:sp>
          <p:nvSpPr>
            <p:cNvPr id="90" name="TextBox 89"/>
            <p:cNvSpPr txBox="1"/>
            <p:nvPr/>
          </p:nvSpPr>
          <p:spPr>
            <a:xfrm>
              <a:off x="1095281" y="2248420"/>
              <a:ext cx="396262" cy="584775"/>
            </a:xfrm>
            <a:prstGeom prst="rect">
              <a:avLst/>
            </a:prstGeom>
            <a:noFill/>
          </p:spPr>
          <p:txBody>
            <a:bodyPr wrap="none" rtlCol="0">
              <a:spAutoFit/>
            </a:bodyPr>
            <a:lstStyle/>
            <a:p>
              <a:r>
                <a:rPr lang="en-US" sz="3200" dirty="0" smtClean="0"/>
                <a:t>6</a:t>
              </a:r>
              <a:endParaRPr lang="en-US" sz="3200" dirty="0"/>
            </a:p>
          </p:txBody>
        </p:sp>
        <p:sp>
          <p:nvSpPr>
            <p:cNvPr id="94" name="TextBox 93"/>
            <p:cNvSpPr txBox="1"/>
            <p:nvPr/>
          </p:nvSpPr>
          <p:spPr>
            <a:xfrm>
              <a:off x="1118910" y="1722213"/>
              <a:ext cx="360996" cy="584775"/>
            </a:xfrm>
            <a:prstGeom prst="rect">
              <a:avLst/>
            </a:prstGeom>
            <a:noFill/>
          </p:spPr>
          <p:txBody>
            <a:bodyPr wrap="none" rtlCol="0">
              <a:spAutoFit/>
            </a:bodyPr>
            <a:lstStyle/>
            <a:p>
              <a:r>
                <a:rPr lang="en-US" sz="3200" dirty="0" smtClean="0"/>
                <a:t>7</a:t>
              </a:r>
              <a:endParaRPr lang="en-US" sz="3200" dirty="0"/>
            </a:p>
          </p:txBody>
        </p:sp>
      </p:grpSp>
      <p:grpSp>
        <p:nvGrpSpPr>
          <p:cNvPr id="97" name="Group 96"/>
          <p:cNvGrpSpPr/>
          <p:nvPr/>
        </p:nvGrpSpPr>
        <p:grpSpPr>
          <a:xfrm>
            <a:off x="1828800" y="1707715"/>
            <a:ext cx="634652" cy="3854885"/>
            <a:chOff x="1828800" y="1707715"/>
            <a:chExt cx="634652" cy="3854885"/>
          </a:xfrm>
        </p:grpSpPr>
        <p:grpSp>
          <p:nvGrpSpPr>
            <p:cNvPr id="58" name="Group 57"/>
            <p:cNvGrpSpPr/>
            <p:nvPr/>
          </p:nvGrpSpPr>
          <p:grpSpPr>
            <a:xfrm>
              <a:off x="1828800" y="1752600"/>
              <a:ext cx="634652" cy="3810000"/>
              <a:chOff x="1828800" y="1752600"/>
              <a:chExt cx="634652" cy="3810000"/>
            </a:xfrm>
          </p:grpSpPr>
          <p:sp>
            <p:nvSpPr>
              <p:cNvPr id="49" name="Rectangle 48"/>
              <p:cNvSpPr/>
              <p:nvPr/>
            </p:nvSpPr>
            <p:spPr>
              <a:xfrm>
                <a:off x="1828800" y="1752600"/>
                <a:ext cx="609600" cy="3810000"/>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1828800" y="228600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828800" y="2833196"/>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1828800" y="3359290"/>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828800" y="3888288"/>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853852" y="4423775"/>
                <a:ext cx="609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1828800" y="4967614"/>
                <a:ext cx="609600" cy="0"/>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77" name="TextBox 76"/>
            <p:cNvSpPr txBox="1"/>
            <p:nvPr/>
          </p:nvSpPr>
          <p:spPr>
            <a:xfrm>
              <a:off x="1949094" y="1707715"/>
              <a:ext cx="369012" cy="584775"/>
            </a:xfrm>
            <a:prstGeom prst="rect">
              <a:avLst/>
            </a:prstGeom>
            <a:noFill/>
          </p:spPr>
          <p:txBody>
            <a:bodyPr wrap="none" rtlCol="0">
              <a:spAutoFit/>
            </a:bodyPr>
            <a:lstStyle/>
            <a:p>
              <a:r>
                <a:rPr lang="en-US" sz="3200" dirty="0" smtClean="0"/>
                <a:t>1</a:t>
              </a:r>
              <a:endParaRPr lang="en-US" sz="3200" dirty="0"/>
            </a:p>
          </p:txBody>
        </p:sp>
        <p:sp>
          <p:nvSpPr>
            <p:cNvPr id="80" name="TextBox 79"/>
            <p:cNvSpPr txBox="1"/>
            <p:nvPr/>
          </p:nvSpPr>
          <p:spPr>
            <a:xfrm>
              <a:off x="1949094" y="2254911"/>
              <a:ext cx="394660" cy="584775"/>
            </a:xfrm>
            <a:prstGeom prst="rect">
              <a:avLst/>
            </a:prstGeom>
            <a:noFill/>
          </p:spPr>
          <p:txBody>
            <a:bodyPr wrap="none" rtlCol="0">
              <a:spAutoFit/>
            </a:bodyPr>
            <a:lstStyle/>
            <a:p>
              <a:r>
                <a:rPr lang="en-US" sz="3200" dirty="0" smtClean="0"/>
                <a:t>2</a:t>
              </a:r>
              <a:endParaRPr lang="en-US" sz="3200" dirty="0"/>
            </a:p>
          </p:txBody>
        </p:sp>
        <p:sp>
          <p:nvSpPr>
            <p:cNvPr id="83" name="TextBox 82"/>
            <p:cNvSpPr txBox="1"/>
            <p:nvPr/>
          </p:nvSpPr>
          <p:spPr>
            <a:xfrm>
              <a:off x="1973140" y="2763373"/>
              <a:ext cx="370614" cy="584775"/>
            </a:xfrm>
            <a:prstGeom prst="rect">
              <a:avLst/>
            </a:prstGeom>
            <a:noFill/>
          </p:spPr>
          <p:txBody>
            <a:bodyPr wrap="none" rtlCol="0">
              <a:spAutoFit/>
            </a:bodyPr>
            <a:lstStyle/>
            <a:p>
              <a:r>
                <a:rPr lang="en-US" sz="3200" dirty="0" smtClean="0"/>
                <a:t>3</a:t>
              </a:r>
              <a:endParaRPr lang="en-US" sz="3200" dirty="0"/>
            </a:p>
          </p:txBody>
        </p:sp>
        <p:sp>
          <p:nvSpPr>
            <p:cNvPr id="86" name="TextBox 85"/>
            <p:cNvSpPr txBox="1"/>
            <p:nvPr/>
          </p:nvSpPr>
          <p:spPr>
            <a:xfrm>
              <a:off x="1935469" y="3303513"/>
              <a:ext cx="396262" cy="584775"/>
            </a:xfrm>
            <a:prstGeom prst="rect">
              <a:avLst/>
            </a:prstGeom>
            <a:noFill/>
          </p:spPr>
          <p:txBody>
            <a:bodyPr wrap="none" rtlCol="0">
              <a:spAutoFit/>
            </a:bodyPr>
            <a:lstStyle/>
            <a:p>
              <a:r>
                <a:rPr lang="en-US" sz="3200" dirty="0" smtClean="0"/>
                <a:t>4</a:t>
              </a:r>
              <a:endParaRPr lang="en-US" sz="3200" dirty="0"/>
            </a:p>
          </p:txBody>
        </p:sp>
        <p:sp>
          <p:nvSpPr>
            <p:cNvPr id="88" name="TextBox 87"/>
            <p:cNvSpPr txBox="1"/>
            <p:nvPr/>
          </p:nvSpPr>
          <p:spPr>
            <a:xfrm>
              <a:off x="1947492" y="3786582"/>
              <a:ext cx="396262" cy="584775"/>
            </a:xfrm>
            <a:prstGeom prst="rect">
              <a:avLst/>
            </a:prstGeom>
            <a:noFill/>
          </p:spPr>
          <p:txBody>
            <a:bodyPr wrap="none" rtlCol="0">
              <a:spAutoFit/>
            </a:bodyPr>
            <a:lstStyle/>
            <a:p>
              <a:r>
                <a:rPr lang="en-US" sz="3200" dirty="0" smtClean="0"/>
                <a:t>5</a:t>
              </a:r>
              <a:endParaRPr lang="en-US" sz="3200" dirty="0"/>
            </a:p>
          </p:txBody>
        </p:sp>
        <p:sp>
          <p:nvSpPr>
            <p:cNvPr id="92" name="TextBox 91"/>
            <p:cNvSpPr txBox="1"/>
            <p:nvPr/>
          </p:nvSpPr>
          <p:spPr>
            <a:xfrm>
              <a:off x="1960316" y="4382839"/>
              <a:ext cx="396262" cy="584775"/>
            </a:xfrm>
            <a:prstGeom prst="rect">
              <a:avLst/>
            </a:prstGeom>
            <a:noFill/>
          </p:spPr>
          <p:txBody>
            <a:bodyPr wrap="none" rtlCol="0">
              <a:spAutoFit/>
            </a:bodyPr>
            <a:lstStyle/>
            <a:p>
              <a:r>
                <a:rPr lang="en-US" sz="3200" dirty="0" smtClean="0"/>
                <a:t>6</a:t>
              </a:r>
              <a:endParaRPr lang="en-US" sz="3200" dirty="0"/>
            </a:p>
          </p:txBody>
        </p:sp>
        <p:sp>
          <p:nvSpPr>
            <p:cNvPr id="95" name="TextBox 94"/>
            <p:cNvSpPr txBox="1"/>
            <p:nvPr/>
          </p:nvSpPr>
          <p:spPr>
            <a:xfrm>
              <a:off x="1972671" y="4944059"/>
              <a:ext cx="360996" cy="584775"/>
            </a:xfrm>
            <a:prstGeom prst="rect">
              <a:avLst/>
            </a:prstGeom>
            <a:noFill/>
          </p:spPr>
          <p:txBody>
            <a:bodyPr wrap="none" rtlCol="0">
              <a:spAutoFit/>
            </a:bodyPr>
            <a:lstStyle/>
            <a:p>
              <a:r>
                <a:rPr lang="en-US" sz="3200" dirty="0" smtClean="0"/>
                <a:t>7</a:t>
              </a:r>
              <a:endParaRPr lang="en-US" sz="3200" dirty="0"/>
            </a:p>
          </p:txBody>
        </p:sp>
      </p:grpSp>
      <p:grpSp>
        <p:nvGrpSpPr>
          <p:cNvPr id="108" name="Group 107"/>
          <p:cNvGrpSpPr/>
          <p:nvPr/>
        </p:nvGrpSpPr>
        <p:grpSpPr>
          <a:xfrm>
            <a:off x="6389318" y="3182615"/>
            <a:ext cx="2209800" cy="561075"/>
            <a:chOff x="6400800" y="2529358"/>
            <a:chExt cx="2209800" cy="561075"/>
          </a:xfrm>
          <a:solidFill>
            <a:schemeClr val="accent5">
              <a:lumMod val="20000"/>
              <a:lumOff val="80000"/>
            </a:schemeClr>
          </a:solidFill>
        </p:grpSpPr>
        <p:sp>
          <p:nvSpPr>
            <p:cNvPr id="109" name="Rectangle 108"/>
            <p:cNvSpPr/>
            <p:nvPr/>
          </p:nvSpPr>
          <p:spPr>
            <a:xfrm>
              <a:off x="6400800" y="2547298"/>
              <a:ext cx="2209800" cy="543135"/>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a:off x="7496854" y="3157422"/>
            <a:ext cx="369012" cy="584775"/>
          </a:xfrm>
          <a:prstGeom prst="rect">
            <a:avLst/>
          </a:prstGeom>
          <a:noFill/>
        </p:spPr>
        <p:txBody>
          <a:bodyPr wrap="none" rtlCol="0">
            <a:spAutoFit/>
          </a:bodyPr>
          <a:lstStyle/>
          <a:p>
            <a:r>
              <a:rPr lang="en-US" sz="3200" dirty="0" smtClean="0"/>
              <a:t>1</a:t>
            </a:r>
            <a:endParaRPr lang="en-US" sz="3200" dirty="0"/>
          </a:p>
        </p:txBody>
      </p:sp>
      <p:sp>
        <p:nvSpPr>
          <p:cNvPr id="124" name="TextBox 123"/>
          <p:cNvSpPr txBox="1"/>
          <p:nvPr/>
        </p:nvSpPr>
        <p:spPr>
          <a:xfrm>
            <a:off x="6927770" y="3144079"/>
            <a:ext cx="394660" cy="584775"/>
          </a:xfrm>
          <a:prstGeom prst="rect">
            <a:avLst/>
          </a:prstGeom>
          <a:noFill/>
        </p:spPr>
        <p:txBody>
          <a:bodyPr wrap="none" rtlCol="0">
            <a:spAutoFit/>
          </a:bodyPr>
          <a:lstStyle/>
          <a:p>
            <a:r>
              <a:rPr lang="en-US" sz="3200" dirty="0" smtClean="0"/>
              <a:t>2</a:t>
            </a:r>
            <a:endParaRPr lang="en-US" sz="3200" dirty="0"/>
          </a:p>
        </p:txBody>
      </p:sp>
      <p:sp>
        <p:nvSpPr>
          <p:cNvPr id="125" name="TextBox 124"/>
          <p:cNvSpPr txBox="1"/>
          <p:nvPr/>
        </p:nvSpPr>
        <p:spPr>
          <a:xfrm>
            <a:off x="6401844" y="3158915"/>
            <a:ext cx="394660" cy="584775"/>
          </a:xfrm>
          <a:prstGeom prst="rect">
            <a:avLst/>
          </a:prstGeom>
          <a:noFill/>
        </p:spPr>
        <p:txBody>
          <a:bodyPr wrap="none" rtlCol="0">
            <a:spAutoFit/>
          </a:bodyPr>
          <a:lstStyle/>
          <a:p>
            <a:r>
              <a:rPr lang="en-US" sz="3200" dirty="0" smtClean="0"/>
              <a:t>2</a:t>
            </a:r>
            <a:endParaRPr lang="en-US" sz="3200" dirty="0"/>
          </a:p>
        </p:txBody>
      </p:sp>
      <p:sp>
        <p:nvSpPr>
          <p:cNvPr id="128" name="TextBox 127"/>
          <p:cNvSpPr txBox="1"/>
          <p:nvPr/>
        </p:nvSpPr>
        <p:spPr>
          <a:xfrm>
            <a:off x="8054236" y="3129039"/>
            <a:ext cx="370614" cy="584775"/>
          </a:xfrm>
          <a:prstGeom prst="rect">
            <a:avLst/>
          </a:prstGeom>
          <a:noFill/>
        </p:spPr>
        <p:txBody>
          <a:bodyPr wrap="none" rtlCol="0">
            <a:spAutoFit/>
          </a:bodyPr>
          <a:lstStyle/>
          <a:p>
            <a:r>
              <a:rPr lang="en-US" sz="3200" dirty="0" smtClean="0"/>
              <a:t>3</a:t>
            </a:r>
            <a:endParaRPr lang="en-US" sz="3200" dirty="0"/>
          </a:p>
        </p:txBody>
      </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grpSp>
        <p:nvGrpSpPr>
          <p:cNvPr id="153" name="Group 152"/>
          <p:cNvGrpSpPr/>
          <p:nvPr/>
        </p:nvGrpSpPr>
        <p:grpSpPr>
          <a:xfrm>
            <a:off x="6389318" y="3883690"/>
            <a:ext cx="2209800" cy="561075"/>
            <a:chOff x="6400800" y="2529358"/>
            <a:chExt cx="2209800" cy="561075"/>
          </a:xfrm>
          <a:solidFill>
            <a:schemeClr val="accent5">
              <a:lumMod val="20000"/>
              <a:lumOff val="80000"/>
            </a:schemeClr>
          </a:solidFill>
        </p:grpSpPr>
        <p:sp>
          <p:nvSpPr>
            <p:cNvPr id="158" name="Rectangle 157"/>
            <p:cNvSpPr/>
            <p:nvPr/>
          </p:nvSpPr>
          <p:spPr>
            <a:xfrm>
              <a:off x="6400800" y="2547298"/>
              <a:ext cx="2209800" cy="543135"/>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Connector 158"/>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0" name="Straight Connector 159"/>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1" name="Straight Connector 160"/>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54" name="TextBox 153"/>
          <p:cNvSpPr txBox="1"/>
          <p:nvPr/>
        </p:nvSpPr>
        <p:spPr>
          <a:xfrm>
            <a:off x="7496854" y="3858497"/>
            <a:ext cx="369012" cy="584775"/>
          </a:xfrm>
          <a:prstGeom prst="rect">
            <a:avLst/>
          </a:prstGeom>
          <a:noFill/>
        </p:spPr>
        <p:txBody>
          <a:bodyPr wrap="none" rtlCol="0">
            <a:spAutoFit/>
          </a:bodyPr>
          <a:lstStyle/>
          <a:p>
            <a:r>
              <a:rPr lang="en-US" sz="3200" dirty="0" smtClean="0"/>
              <a:t>3</a:t>
            </a:r>
            <a:endParaRPr lang="en-US" sz="3200" dirty="0"/>
          </a:p>
        </p:txBody>
      </p:sp>
      <p:sp>
        <p:nvSpPr>
          <p:cNvPr id="155" name="TextBox 154"/>
          <p:cNvSpPr txBox="1"/>
          <p:nvPr/>
        </p:nvSpPr>
        <p:spPr>
          <a:xfrm>
            <a:off x="6927770" y="3845154"/>
            <a:ext cx="394660" cy="584775"/>
          </a:xfrm>
          <a:prstGeom prst="rect">
            <a:avLst/>
          </a:prstGeom>
          <a:noFill/>
        </p:spPr>
        <p:txBody>
          <a:bodyPr wrap="none" rtlCol="0">
            <a:spAutoFit/>
          </a:bodyPr>
          <a:lstStyle/>
          <a:p>
            <a:r>
              <a:rPr lang="en-US" sz="3200" dirty="0" smtClean="0"/>
              <a:t>5</a:t>
            </a:r>
            <a:endParaRPr lang="en-US" sz="3200" dirty="0"/>
          </a:p>
        </p:txBody>
      </p:sp>
      <p:sp>
        <p:nvSpPr>
          <p:cNvPr id="156" name="TextBox 155"/>
          <p:cNvSpPr txBox="1"/>
          <p:nvPr/>
        </p:nvSpPr>
        <p:spPr>
          <a:xfrm>
            <a:off x="6401844" y="3859990"/>
            <a:ext cx="369012" cy="584775"/>
          </a:xfrm>
          <a:prstGeom prst="rect">
            <a:avLst/>
          </a:prstGeom>
          <a:noFill/>
        </p:spPr>
        <p:txBody>
          <a:bodyPr wrap="none" rtlCol="0">
            <a:spAutoFit/>
          </a:bodyPr>
          <a:lstStyle/>
          <a:p>
            <a:r>
              <a:rPr lang="en-US" sz="3200" dirty="0" smtClean="0"/>
              <a:t>1</a:t>
            </a:r>
            <a:endParaRPr lang="en-US" sz="3200" dirty="0"/>
          </a:p>
        </p:txBody>
      </p:sp>
      <p:sp>
        <p:nvSpPr>
          <p:cNvPr id="157" name="TextBox 156"/>
          <p:cNvSpPr txBox="1"/>
          <p:nvPr/>
        </p:nvSpPr>
        <p:spPr>
          <a:xfrm>
            <a:off x="8054236" y="3830114"/>
            <a:ext cx="394660" cy="584775"/>
          </a:xfrm>
          <a:prstGeom prst="rect">
            <a:avLst/>
          </a:prstGeom>
          <a:noFill/>
        </p:spPr>
        <p:txBody>
          <a:bodyPr wrap="none" rtlCol="0">
            <a:spAutoFit/>
          </a:bodyPr>
          <a:lstStyle/>
          <a:p>
            <a:r>
              <a:rPr lang="en-US" sz="3200" dirty="0" smtClean="0"/>
              <a:t>2</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1275" y="4967614"/>
            <a:ext cx="2311851" cy="461665"/>
          </a:xfrm>
          <a:prstGeom prst="rect">
            <a:avLst/>
          </a:prstGeom>
          <a:noFill/>
        </p:spPr>
        <p:txBody>
          <a:bodyPr wrap="none" rtlCol="0">
            <a:spAutoFit/>
          </a:bodyPr>
          <a:lstStyle/>
          <a:p>
            <a:r>
              <a:rPr lang="en-US" sz="2400" dirty="0" smtClean="0"/>
              <a:t>Signature Matrix</a:t>
            </a:r>
            <a:endParaRPr lang="en-US" sz="2400" dirty="0"/>
          </a:p>
        </p:txBody>
      </p:sp>
      <p:sp>
        <p:nvSpPr>
          <p:cNvPr id="122" name="Oval 121"/>
          <p:cNvSpPr/>
          <p:nvPr/>
        </p:nvSpPr>
        <p:spPr>
          <a:xfrm>
            <a:off x="4321341" y="2254910"/>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3654127" y="4381795"/>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5022909" y="3869044"/>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955015" y="2773582"/>
            <a:ext cx="565530" cy="584775"/>
          </a:xfrm>
          <a:prstGeom prst="ellipse">
            <a:avLst/>
          </a:prstGeom>
          <a:noFill/>
          <a:ln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53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P spid="155" grpId="0"/>
      <p:bldP spid="156" grpId="0"/>
      <p:bldP spid="157" grpId="0"/>
      <p:bldP spid="122" grpId="0" animBg="1"/>
      <p:bldP spid="123" grpId="0" animBg="1"/>
      <p:bldP spid="127" grpId="0" animBg="1"/>
      <p:bldP spid="1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Subtle Point</a:t>
            </a:r>
            <a:endParaRPr lang="en-US" dirty="0"/>
          </a:p>
        </p:txBody>
      </p:sp>
      <p:sp>
        <p:nvSpPr>
          <p:cNvPr id="3" name="Content Placeholder 2"/>
          <p:cNvSpPr>
            <a:spLocks noGrp="1"/>
          </p:cNvSpPr>
          <p:nvPr>
            <p:ph idx="1"/>
          </p:nvPr>
        </p:nvSpPr>
        <p:spPr/>
        <p:txBody>
          <a:bodyPr/>
          <a:lstStyle/>
          <a:p>
            <a:r>
              <a:rPr lang="en-US" dirty="0" smtClean="0"/>
              <a:t>People sometimes ask whether the </a:t>
            </a:r>
            <a:r>
              <a:rPr lang="en-US" dirty="0" err="1" smtClean="0"/>
              <a:t>minhash</a:t>
            </a:r>
            <a:r>
              <a:rPr lang="en-US" dirty="0" smtClean="0"/>
              <a:t> value should be the original number of the row, or the number in the permuted order (as we did in our example).</a:t>
            </a:r>
          </a:p>
          <a:p>
            <a:r>
              <a:rPr lang="en-US" dirty="0" smtClean="0">
                <a:solidFill>
                  <a:srgbClr val="0070C0"/>
                </a:solidFill>
              </a:rPr>
              <a:t>Answer</a:t>
            </a:r>
            <a:r>
              <a:rPr lang="en-US" dirty="0" smtClean="0"/>
              <a:t>: it doesn’t matter.</a:t>
            </a:r>
          </a:p>
          <a:p>
            <a:r>
              <a:rPr lang="en-US" dirty="0" smtClean="0"/>
              <a:t>You only need to be consistent, and assure that two columns get the same value if and only if their first 1’s in the permuted order are in the same row.</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22</a:t>
            </a:fld>
            <a:endParaRPr lang="en-US" dirty="0"/>
          </a:p>
        </p:txBody>
      </p:sp>
    </p:spTree>
    <p:extLst>
      <p:ext uri="{BB962C8B-B14F-4D97-AF65-F5344CB8AC3E}">
        <p14:creationId xmlns:p14="http://schemas.microsoft.com/office/powerpoint/2010/main" val="329713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418B6A-E2C0-45A2-9E3E-696EADF90AF4}" type="slidenum">
              <a:rPr lang="en-US"/>
              <a:pPr/>
              <a:t>23</a:t>
            </a:fld>
            <a:endParaRPr lang="en-US"/>
          </a:p>
        </p:txBody>
      </p:sp>
      <p:sp>
        <p:nvSpPr>
          <p:cNvPr id="38914" name="Rectangle 2"/>
          <p:cNvSpPr>
            <a:spLocks noGrp="1" noChangeArrowheads="1"/>
          </p:cNvSpPr>
          <p:nvPr>
            <p:ph type="title"/>
          </p:nvPr>
        </p:nvSpPr>
        <p:spPr>
          <a:xfrm>
            <a:off x="685800" y="0"/>
            <a:ext cx="7772400" cy="1143000"/>
          </a:xfrm>
        </p:spPr>
        <p:txBody>
          <a:bodyPr/>
          <a:lstStyle/>
          <a:p>
            <a:r>
              <a:rPr lang="en-US" dirty="0"/>
              <a:t>Surprising Property</a:t>
            </a:r>
          </a:p>
        </p:txBody>
      </p:sp>
      <p:sp>
        <p:nvSpPr>
          <p:cNvPr id="38915" name="Rectangle 3"/>
          <p:cNvSpPr>
            <a:spLocks noGrp="1" noChangeArrowheads="1"/>
          </p:cNvSpPr>
          <p:nvPr>
            <p:ph type="body" idx="1"/>
          </p:nvPr>
        </p:nvSpPr>
        <p:spPr>
          <a:xfrm>
            <a:off x="609600" y="1295400"/>
            <a:ext cx="8382000" cy="5410200"/>
          </a:xfrm>
        </p:spPr>
        <p:txBody>
          <a:bodyPr/>
          <a:lstStyle/>
          <a:p>
            <a:r>
              <a:rPr lang="en-US" dirty="0"/>
              <a:t>The probability (over all permutations of the rows) that </a:t>
            </a:r>
            <a:r>
              <a:rPr lang="en-US" i="1" dirty="0" smtClean="0"/>
              <a:t>h</a:t>
            </a:r>
            <a:r>
              <a:rPr lang="en-US" dirty="0" smtClean="0"/>
              <a:t>(C</a:t>
            </a:r>
            <a:r>
              <a:rPr lang="en-US" baseline="-25000" dirty="0" smtClean="0"/>
              <a:t>1</a:t>
            </a:r>
            <a:r>
              <a:rPr lang="en-US" dirty="0"/>
              <a:t>) =</a:t>
            </a:r>
            <a:r>
              <a:rPr lang="en-US" i="1" dirty="0"/>
              <a:t> </a:t>
            </a:r>
            <a:r>
              <a:rPr lang="en-US" i="1" dirty="0" smtClean="0"/>
              <a:t>h</a:t>
            </a:r>
            <a:r>
              <a:rPr lang="en-US" dirty="0" smtClean="0"/>
              <a:t>(C</a:t>
            </a:r>
            <a:r>
              <a:rPr lang="en-US" baseline="-25000" dirty="0" smtClean="0"/>
              <a:t>2</a:t>
            </a:r>
            <a:r>
              <a:rPr lang="en-US" dirty="0"/>
              <a:t>) is the same as </a:t>
            </a:r>
            <a:r>
              <a:rPr lang="en-US" dirty="0" smtClean="0"/>
              <a:t>      </a:t>
            </a:r>
            <a:r>
              <a:rPr lang="en-US" i="1" dirty="0" smtClean="0"/>
              <a:t>Sim</a:t>
            </a:r>
            <a:r>
              <a:rPr lang="en-US" dirty="0" smtClean="0"/>
              <a:t>(C</a:t>
            </a:r>
            <a:r>
              <a:rPr lang="en-US" baseline="-25000" dirty="0" smtClean="0"/>
              <a:t>1</a:t>
            </a:r>
            <a:r>
              <a:rPr lang="en-US" dirty="0"/>
              <a:t>, C</a:t>
            </a:r>
            <a:r>
              <a:rPr lang="en-US" baseline="-25000" dirty="0"/>
              <a:t>2</a:t>
            </a:r>
            <a:r>
              <a:rPr lang="en-US" dirty="0"/>
              <a:t>).</a:t>
            </a:r>
          </a:p>
          <a:p>
            <a:r>
              <a:rPr lang="en-US" dirty="0"/>
              <a:t>Both are </a:t>
            </a:r>
            <a:r>
              <a:rPr lang="en-US" i="1" dirty="0" smtClean="0"/>
              <a:t>a</a:t>
            </a:r>
            <a:r>
              <a:rPr lang="en-US" dirty="0" smtClean="0"/>
              <a:t>/(</a:t>
            </a:r>
            <a:r>
              <a:rPr lang="en-US" i="1" dirty="0" err="1" smtClean="0"/>
              <a:t>a</a:t>
            </a:r>
            <a:r>
              <a:rPr lang="en-US" dirty="0" err="1" smtClean="0"/>
              <a:t>+</a:t>
            </a:r>
            <a:r>
              <a:rPr lang="en-US" i="1" dirty="0" err="1" smtClean="0"/>
              <a:t>b</a:t>
            </a:r>
            <a:r>
              <a:rPr lang="en-US" dirty="0" err="1" smtClean="0"/>
              <a:t>+</a:t>
            </a:r>
            <a:r>
              <a:rPr lang="en-US" i="1" dirty="0" err="1" smtClean="0"/>
              <a:t>c</a:t>
            </a:r>
            <a:r>
              <a:rPr lang="en-US" dirty="0" smtClean="0"/>
              <a:t>)!</a:t>
            </a:r>
            <a:endParaRPr lang="en-US" dirty="0"/>
          </a:p>
          <a:p>
            <a:r>
              <a:rPr lang="en-US" dirty="0">
                <a:solidFill>
                  <a:srgbClr val="33CC33"/>
                </a:solidFill>
              </a:rPr>
              <a:t>Why</a:t>
            </a:r>
            <a:r>
              <a:rPr lang="en-US" dirty="0"/>
              <a:t>?</a:t>
            </a:r>
          </a:p>
          <a:p>
            <a:pPr lvl="1"/>
            <a:r>
              <a:rPr lang="en-US" dirty="0" smtClean="0"/>
              <a:t>Already know</a:t>
            </a:r>
            <a:r>
              <a:rPr lang="en-US" i="1" dirty="0"/>
              <a:t> Sim</a:t>
            </a:r>
            <a:r>
              <a:rPr lang="en-US" dirty="0"/>
              <a:t>(C</a:t>
            </a:r>
            <a:r>
              <a:rPr lang="en-US" baseline="-25000" dirty="0"/>
              <a:t>1</a:t>
            </a:r>
            <a:r>
              <a:rPr lang="en-US" dirty="0"/>
              <a:t>, C</a:t>
            </a:r>
            <a:r>
              <a:rPr lang="en-US" baseline="-25000" dirty="0"/>
              <a:t>2</a:t>
            </a:r>
            <a:r>
              <a:rPr lang="en-US" dirty="0" smtClean="0"/>
              <a:t>) = </a:t>
            </a:r>
            <a:r>
              <a:rPr lang="en-US" i="1" dirty="0"/>
              <a:t>a</a:t>
            </a:r>
            <a:r>
              <a:rPr lang="en-US" dirty="0"/>
              <a:t>/(</a:t>
            </a:r>
            <a:r>
              <a:rPr lang="en-US" i="1" dirty="0" err="1"/>
              <a:t>a</a:t>
            </a:r>
            <a:r>
              <a:rPr lang="en-US" dirty="0" err="1"/>
              <a:t>+</a:t>
            </a:r>
            <a:r>
              <a:rPr lang="en-US" i="1" dirty="0" err="1"/>
              <a:t>b</a:t>
            </a:r>
            <a:r>
              <a:rPr lang="en-US" dirty="0" err="1"/>
              <a:t>+</a:t>
            </a:r>
            <a:r>
              <a:rPr lang="en-US" i="1" dirty="0" err="1"/>
              <a:t>c</a:t>
            </a:r>
            <a:r>
              <a:rPr lang="en-US" dirty="0" smtClean="0"/>
              <a:t>).</a:t>
            </a:r>
          </a:p>
          <a:p>
            <a:pPr lvl="1"/>
            <a:r>
              <a:rPr lang="en-US" dirty="0" smtClean="0"/>
              <a:t> Look </a:t>
            </a:r>
            <a:r>
              <a:rPr lang="en-US" dirty="0"/>
              <a:t>down the permuted columns </a:t>
            </a:r>
            <a:r>
              <a:rPr lang="en-US" dirty="0" smtClean="0"/>
              <a:t>C</a:t>
            </a:r>
            <a:r>
              <a:rPr lang="en-US" baseline="-25000" dirty="0" smtClean="0"/>
              <a:t>1</a:t>
            </a:r>
            <a:r>
              <a:rPr lang="en-US" dirty="0" smtClean="0"/>
              <a:t> </a:t>
            </a:r>
            <a:r>
              <a:rPr lang="en-US" dirty="0"/>
              <a:t>and C</a:t>
            </a:r>
            <a:r>
              <a:rPr lang="en-US" baseline="-25000" dirty="0"/>
              <a:t>2</a:t>
            </a:r>
            <a:r>
              <a:rPr lang="en-US" dirty="0"/>
              <a:t> until we see a 1.</a:t>
            </a:r>
          </a:p>
          <a:p>
            <a:pPr lvl="1"/>
            <a:r>
              <a:rPr lang="en-US" dirty="0"/>
              <a:t>If it’s a </a:t>
            </a:r>
            <a:r>
              <a:rPr lang="en-US" dirty="0" smtClean="0"/>
              <a:t>type-</a:t>
            </a:r>
            <a:r>
              <a:rPr lang="en-US" i="1" dirty="0" smtClean="0"/>
              <a:t>a</a:t>
            </a:r>
            <a:r>
              <a:rPr lang="en-US" dirty="0" smtClean="0"/>
              <a:t> </a:t>
            </a:r>
            <a:r>
              <a:rPr lang="en-US" dirty="0"/>
              <a:t>row, then </a:t>
            </a:r>
            <a:r>
              <a:rPr lang="en-US" i="1" dirty="0" smtClean="0"/>
              <a:t>h</a:t>
            </a:r>
            <a:r>
              <a:rPr lang="en-US" dirty="0" smtClean="0"/>
              <a:t>(C</a:t>
            </a:r>
            <a:r>
              <a:rPr lang="en-US" baseline="-25000" dirty="0" smtClean="0"/>
              <a:t>1</a:t>
            </a:r>
            <a:r>
              <a:rPr lang="en-US" dirty="0"/>
              <a:t>) = </a:t>
            </a:r>
            <a:r>
              <a:rPr lang="en-US" i="1" dirty="0" smtClean="0"/>
              <a:t>h</a:t>
            </a:r>
            <a:r>
              <a:rPr lang="en-US" dirty="0" smtClean="0"/>
              <a:t>(C</a:t>
            </a:r>
            <a:r>
              <a:rPr lang="en-US" baseline="-25000" dirty="0" smtClean="0"/>
              <a:t>2</a:t>
            </a:r>
            <a:r>
              <a:rPr lang="en-US" dirty="0"/>
              <a:t>).  If a type-</a:t>
            </a:r>
            <a:r>
              <a:rPr lang="en-US" i="1" dirty="0"/>
              <a:t>b</a:t>
            </a:r>
            <a:r>
              <a:rPr lang="en-US" dirty="0"/>
              <a:t> </a:t>
            </a:r>
            <a:r>
              <a:rPr lang="en-US" dirty="0" smtClean="0"/>
              <a:t>or type-</a:t>
            </a:r>
            <a:r>
              <a:rPr lang="en-US" i="1" dirty="0" smtClean="0"/>
              <a:t>c</a:t>
            </a:r>
            <a:r>
              <a:rPr lang="en-US" dirty="0" smtClean="0"/>
              <a:t> </a:t>
            </a:r>
            <a:r>
              <a:rPr lang="en-US" dirty="0"/>
              <a:t>row, then not.</a:t>
            </a:r>
          </a:p>
        </p:txBody>
      </p:sp>
    </p:spTree>
    <p:extLst>
      <p:ext uri="{BB962C8B-B14F-4D97-AF65-F5344CB8AC3E}">
        <p14:creationId xmlns:p14="http://schemas.microsoft.com/office/powerpoint/2010/main" val="408183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49B5B6-CD9F-4CAD-AB6F-B589692E1F2F}" type="slidenum">
              <a:rPr lang="en-US"/>
              <a:pPr/>
              <a:t>24</a:t>
            </a:fld>
            <a:endParaRPr lang="en-US"/>
          </a:p>
        </p:txBody>
      </p:sp>
      <p:sp>
        <p:nvSpPr>
          <p:cNvPr id="39938" name="Rectangle 2"/>
          <p:cNvSpPr>
            <a:spLocks noGrp="1" noChangeArrowheads="1"/>
          </p:cNvSpPr>
          <p:nvPr>
            <p:ph type="title"/>
          </p:nvPr>
        </p:nvSpPr>
        <p:spPr/>
        <p:txBody>
          <a:bodyPr/>
          <a:lstStyle/>
          <a:p>
            <a:r>
              <a:rPr lang="en-US"/>
              <a:t>Similarity for Signatures</a:t>
            </a:r>
          </a:p>
        </p:txBody>
      </p:sp>
      <p:sp>
        <p:nvSpPr>
          <p:cNvPr id="39939" name="Rectangle 3"/>
          <p:cNvSpPr>
            <a:spLocks noGrp="1" noChangeArrowheads="1"/>
          </p:cNvSpPr>
          <p:nvPr>
            <p:ph type="body" idx="1"/>
          </p:nvPr>
        </p:nvSpPr>
        <p:spPr/>
        <p:txBody>
          <a:bodyPr/>
          <a:lstStyle/>
          <a:p>
            <a:r>
              <a:rPr lang="en-US" dirty="0"/>
              <a:t>The </a:t>
            </a:r>
            <a:r>
              <a:rPr lang="en-US" i="1" dirty="0">
                <a:solidFill>
                  <a:srgbClr val="FF0066"/>
                </a:solidFill>
              </a:rPr>
              <a:t>similarity of </a:t>
            </a:r>
            <a:r>
              <a:rPr lang="en-US" i="1" dirty="0" smtClean="0">
                <a:solidFill>
                  <a:srgbClr val="FF0066"/>
                </a:solidFill>
              </a:rPr>
              <a:t>signatures</a:t>
            </a:r>
            <a:r>
              <a:rPr lang="en-US" dirty="0" smtClean="0"/>
              <a:t> </a:t>
            </a:r>
            <a:r>
              <a:rPr lang="en-US" dirty="0"/>
              <a:t>is the fraction of the </a:t>
            </a:r>
            <a:r>
              <a:rPr lang="en-US" dirty="0" smtClean="0"/>
              <a:t>minhash </a:t>
            </a:r>
            <a:r>
              <a:rPr lang="en-US" dirty="0"/>
              <a:t>functions </a:t>
            </a:r>
            <a:r>
              <a:rPr lang="en-US" dirty="0" smtClean="0"/>
              <a:t>(rows) in </a:t>
            </a:r>
            <a:r>
              <a:rPr lang="en-US" dirty="0"/>
              <a:t>which they agree</a:t>
            </a:r>
            <a:r>
              <a:rPr lang="en-US" dirty="0" smtClean="0"/>
              <a:t>.</a:t>
            </a:r>
          </a:p>
          <a:p>
            <a:r>
              <a:rPr lang="en-US" dirty="0" smtClean="0"/>
              <a:t>Thus, the expected similarity of two signatures equals the Jaccard similarity of the columns or sets that the signatures represent.</a:t>
            </a:r>
          </a:p>
          <a:p>
            <a:pPr lvl="1"/>
            <a:r>
              <a:rPr lang="en-US" dirty="0" smtClean="0"/>
              <a:t>And the longer the signatures, the smaller will be the expected error.</a:t>
            </a:r>
            <a:endParaRPr lang="en-US" dirty="0"/>
          </a:p>
        </p:txBody>
      </p:sp>
    </p:spTree>
    <p:extLst>
      <p:ext uri="{BB962C8B-B14F-4D97-AF65-F5344CB8AC3E}">
        <p14:creationId xmlns:p14="http://schemas.microsoft.com/office/powerpoint/2010/main" val="3311129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smtClean="0"/>
              <a:t>: Similarity</a:t>
            </a:r>
            <a:endParaRPr lang="en-US" dirty="0"/>
          </a:p>
        </p:txBody>
      </p:sp>
      <p:sp>
        <p:nvSpPr>
          <p:cNvPr id="3" name="Slide Number Placeholder 2"/>
          <p:cNvSpPr>
            <a:spLocks noGrp="1"/>
          </p:cNvSpPr>
          <p:nvPr>
            <p:ph type="sldNum" sz="quarter" idx="12"/>
          </p:nvPr>
        </p:nvSpPr>
        <p:spPr/>
        <p:txBody>
          <a:bodyPr/>
          <a:lstStyle/>
          <a:p>
            <a:fld id="{19B12225-5612-419B-A8D5-4B8EEE4C217E}" type="slidenum">
              <a:rPr lang="en-US" smtClean="0"/>
              <a:pPr/>
              <a:t>25</a:t>
            </a:fld>
            <a:endParaRPr lang="en-US"/>
          </a:p>
        </p:txBody>
      </p:sp>
      <p:sp>
        <p:nvSpPr>
          <p:cNvPr id="6" name="Rectangle 5"/>
          <p:cNvSpPr/>
          <p:nvPr/>
        </p:nvSpPr>
        <p:spPr>
          <a:xfrm>
            <a:off x="2819400" y="1752600"/>
            <a:ext cx="2895600" cy="3810000"/>
          </a:xfrm>
          <a:prstGeom prst="rect">
            <a:avLst/>
          </a:prstGeom>
          <a:solidFill>
            <a:schemeClr val="accent1">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8" name="Straight Connector 7"/>
          <p:cNvCxnSpPr/>
          <p:nvPr/>
        </p:nvCxnSpPr>
        <p:spPr>
          <a:xfrm>
            <a:off x="2860110" y="2286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28194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19400" y="33528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38862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860110" y="44196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4953000"/>
            <a:ext cx="2895600" cy="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5" name="Straight Connector 14"/>
          <p:cNvCxnSpPr>
            <a:stCxn id="6" idx="0"/>
            <a:endCxn id="6" idx="2"/>
          </p:cNvCxnSpPr>
          <p:nvPr/>
        </p:nvCxnSpPr>
        <p:spPr>
          <a:xfrm>
            <a:off x="42672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5814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53000" y="1752600"/>
            <a:ext cx="0" cy="38100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5105400" y="2760241"/>
            <a:ext cx="396262" cy="584775"/>
          </a:xfrm>
          <a:prstGeom prst="rect">
            <a:avLst/>
          </a:prstGeom>
          <a:noFill/>
        </p:spPr>
        <p:txBody>
          <a:bodyPr wrap="none" rtlCol="0">
            <a:spAutoFit/>
          </a:bodyPr>
          <a:lstStyle/>
          <a:p>
            <a:r>
              <a:rPr lang="en-US" sz="3200" dirty="0"/>
              <a:t>0</a:t>
            </a:r>
          </a:p>
        </p:txBody>
      </p:sp>
      <p:sp>
        <p:nvSpPr>
          <p:cNvPr id="20" name="TextBox 19"/>
          <p:cNvSpPr txBox="1"/>
          <p:nvPr/>
        </p:nvSpPr>
        <p:spPr>
          <a:xfrm>
            <a:off x="3039649" y="3299450"/>
            <a:ext cx="396262" cy="584775"/>
          </a:xfrm>
          <a:prstGeom prst="rect">
            <a:avLst/>
          </a:prstGeom>
          <a:noFill/>
        </p:spPr>
        <p:txBody>
          <a:bodyPr wrap="none" rtlCol="0">
            <a:spAutoFit/>
          </a:bodyPr>
          <a:lstStyle/>
          <a:p>
            <a:r>
              <a:rPr lang="en-US" sz="3200" dirty="0"/>
              <a:t>0</a:t>
            </a:r>
          </a:p>
        </p:txBody>
      </p:sp>
      <p:sp>
        <p:nvSpPr>
          <p:cNvPr id="21" name="TextBox 20"/>
          <p:cNvSpPr txBox="1"/>
          <p:nvPr/>
        </p:nvSpPr>
        <p:spPr>
          <a:xfrm>
            <a:off x="4419600" y="2774515"/>
            <a:ext cx="396262" cy="584775"/>
          </a:xfrm>
          <a:prstGeom prst="rect">
            <a:avLst/>
          </a:prstGeom>
          <a:noFill/>
        </p:spPr>
        <p:txBody>
          <a:bodyPr wrap="none" rtlCol="0">
            <a:spAutoFit/>
          </a:bodyPr>
          <a:lstStyle/>
          <a:p>
            <a:r>
              <a:rPr lang="en-US" sz="3200" dirty="0"/>
              <a:t>0</a:t>
            </a:r>
          </a:p>
        </p:txBody>
      </p:sp>
      <p:sp>
        <p:nvSpPr>
          <p:cNvPr id="22" name="TextBox 21"/>
          <p:cNvSpPr txBox="1"/>
          <p:nvPr/>
        </p:nvSpPr>
        <p:spPr>
          <a:xfrm>
            <a:off x="3733800" y="2743200"/>
            <a:ext cx="396262" cy="584775"/>
          </a:xfrm>
          <a:prstGeom prst="rect">
            <a:avLst/>
          </a:prstGeom>
          <a:noFill/>
        </p:spPr>
        <p:txBody>
          <a:bodyPr wrap="none" rtlCol="0">
            <a:spAutoFit/>
          </a:bodyPr>
          <a:lstStyle/>
          <a:p>
            <a:r>
              <a:rPr lang="en-US" sz="3200" dirty="0"/>
              <a:t>0</a:t>
            </a:r>
          </a:p>
        </p:txBody>
      </p:sp>
      <p:sp>
        <p:nvSpPr>
          <p:cNvPr id="23" name="TextBox 22"/>
          <p:cNvSpPr txBox="1"/>
          <p:nvPr/>
        </p:nvSpPr>
        <p:spPr>
          <a:xfrm>
            <a:off x="3733800" y="2234624"/>
            <a:ext cx="396262" cy="584775"/>
          </a:xfrm>
          <a:prstGeom prst="rect">
            <a:avLst/>
          </a:prstGeom>
          <a:noFill/>
        </p:spPr>
        <p:txBody>
          <a:bodyPr wrap="none" rtlCol="0">
            <a:spAutoFit/>
          </a:bodyPr>
          <a:lstStyle/>
          <a:p>
            <a:r>
              <a:rPr lang="en-US" sz="3200" dirty="0"/>
              <a:t>0</a:t>
            </a:r>
          </a:p>
        </p:txBody>
      </p:sp>
      <p:sp>
        <p:nvSpPr>
          <p:cNvPr id="24" name="TextBox 23"/>
          <p:cNvSpPr txBox="1"/>
          <p:nvPr/>
        </p:nvSpPr>
        <p:spPr>
          <a:xfrm>
            <a:off x="3039649" y="2234625"/>
            <a:ext cx="396262" cy="584775"/>
          </a:xfrm>
          <a:prstGeom prst="rect">
            <a:avLst/>
          </a:prstGeom>
          <a:noFill/>
        </p:spPr>
        <p:txBody>
          <a:bodyPr wrap="none" rtlCol="0">
            <a:spAutoFit/>
          </a:bodyPr>
          <a:lstStyle/>
          <a:p>
            <a:r>
              <a:rPr lang="en-US" sz="3200" dirty="0"/>
              <a:t>0</a:t>
            </a:r>
          </a:p>
        </p:txBody>
      </p:sp>
      <p:sp>
        <p:nvSpPr>
          <p:cNvPr id="25" name="TextBox 24"/>
          <p:cNvSpPr txBox="1"/>
          <p:nvPr/>
        </p:nvSpPr>
        <p:spPr>
          <a:xfrm>
            <a:off x="5105400" y="1701224"/>
            <a:ext cx="396262" cy="584775"/>
          </a:xfrm>
          <a:prstGeom prst="rect">
            <a:avLst/>
          </a:prstGeom>
          <a:noFill/>
        </p:spPr>
        <p:txBody>
          <a:bodyPr wrap="none" rtlCol="0">
            <a:spAutoFit/>
          </a:bodyPr>
          <a:lstStyle/>
          <a:p>
            <a:r>
              <a:rPr lang="en-US" sz="3200" dirty="0"/>
              <a:t>0</a:t>
            </a:r>
          </a:p>
        </p:txBody>
      </p:sp>
      <p:sp>
        <p:nvSpPr>
          <p:cNvPr id="26" name="TextBox 25"/>
          <p:cNvSpPr txBox="1"/>
          <p:nvPr/>
        </p:nvSpPr>
        <p:spPr>
          <a:xfrm>
            <a:off x="3039649" y="1701225"/>
            <a:ext cx="396262" cy="584775"/>
          </a:xfrm>
          <a:prstGeom prst="rect">
            <a:avLst/>
          </a:prstGeom>
          <a:noFill/>
        </p:spPr>
        <p:txBody>
          <a:bodyPr wrap="none" rtlCol="0">
            <a:spAutoFit/>
          </a:bodyPr>
          <a:lstStyle/>
          <a:p>
            <a:r>
              <a:rPr lang="en-US" sz="3200" dirty="0"/>
              <a:t>0</a:t>
            </a:r>
          </a:p>
        </p:txBody>
      </p:sp>
      <p:sp>
        <p:nvSpPr>
          <p:cNvPr id="27" name="TextBox 26"/>
          <p:cNvSpPr txBox="1"/>
          <p:nvPr/>
        </p:nvSpPr>
        <p:spPr>
          <a:xfrm>
            <a:off x="4449871" y="4368225"/>
            <a:ext cx="396262" cy="584775"/>
          </a:xfrm>
          <a:prstGeom prst="rect">
            <a:avLst/>
          </a:prstGeom>
          <a:noFill/>
        </p:spPr>
        <p:txBody>
          <a:bodyPr wrap="none" rtlCol="0">
            <a:spAutoFit/>
          </a:bodyPr>
          <a:lstStyle/>
          <a:p>
            <a:r>
              <a:rPr lang="en-US" sz="3200" dirty="0"/>
              <a:t>0</a:t>
            </a:r>
          </a:p>
        </p:txBody>
      </p:sp>
      <p:sp>
        <p:nvSpPr>
          <p:cNvPr id="28" name="TextBox 27"/>
          <p:cNvSpPr txBox="1"/>
          <p:nvPr/>
        </p:nvSpPr>
        <p:spPr>
          <a:xfrm>
            <a:off x="4419600" y="3834823"/>
            <a:ext cx="396262" cy="584775"/>
          </a:xfrm>
          <a:prstGeom prst="rect">
            <a:avLst/>
          </a:prstGeom>
          <a:noFill/>
        </p:spPr>
        <p:txBody>
          <a:bodyPr wrap="none" rtlCol="0">
            <a:spAutoFit/>
          </a:bodyPr>
          <a:lstStyle/>
          <a:p>
            <a:r>
              <a:rPr lang="en-US" sz="3200" dirty="0"/>
              <a:t>0</a:t>
            </a:r>
          </a:p>
        </p:txBody>
      </p:sp>
      <p:sp>
        <p:nvSpPr>
          <p:cNvPr id="29" name="TextBox 28"/>
          <p:cNvSpPr txBox="1"/>
          <p:nvPr/>
        </p:nvSpPr>
        <p:spPr>
          <a:xfrm>
            <a:off x="3039649" y="3834825"/>
            <a:ext cx="396262" cy="584775"/>
          </a:xfrm>
          <a:prstGeom prst="rect">
            <a:avLst/>
          </a:prstGeom>
          <a:noFill/>
        </p:spPr>
        <p:txBody>
          <a:bodyPr wrap="none" rtlCol="0">
            <a:spAutoFit/>
          </a:bodyPr>
          <a:lstStyle/>
          <a:p>
            <a:r>
              <a:rPr lang="en-US" sz="3200" dirty="0"/>
              <a:t>0</a:t>
            </a:r>
          </a:p>
        </p:txBody>
      </p:sp>
      <p:sp>
        <p:nvSpPr>
          <p:cNvPr id="30" name="TextBox 29"/>
          <p:cNvSpPr txBox="1"/>
          <p:nvPr/>
        </p:nvSpPr>
        <p:spPr>
          <a:xfrm>
            <a:off x="3733800" y="3834824"/>
            <a:ext cx="396262" cy="584775"/>
          </a:xfrm>
          <a:prstGeom prst="rect">
            <a:avLst/>
          </a:prstGeom>
          <a:noFill/>
        </p:spPr>
        <p:txBody>
          <a:bodyPr wrap="none" rtlCol="0">
            <a:spAutoFit/>
          </a:bodyPr>
          <a:lstStyle/>
          <a:p>
            <a:r>
              <a:rPr lang="en-US" sz="3200" dirty="0"/>
              <a:t>0</a:t>
            </a:r>
          </a:p>
        </p:txBody>
      </p:sp>
      <p:sp>
        <p:nvSpPr>
          <p:cNvPr id="31" name="TextBox 30"/>
          <p:cNvSpPr txBox="1"/>
          <p:nvPr/>
        </p:nvSpPr>
        <p:spPr>
          <a:xfrm>
            <a:off x="4419600" y="3272537"/>
            <a:ext cx="396262" cy="584775"/>
          </a:xfrm>
          <a:prstGeom prst="rect">
            <a:avLst/>
          </a:prstGeom>
          <a:noFill/>
        </p:spPr>
        <p:txBody>
          <a:bodyPr wrap="none" rtlCol="0">
            <a:spAutoFit/>
          </a:bodyPr>
          <a:lstStyle/>
          <a:p>
            <a:r>
              <a:rPr lang="en-US" sz="3200" dirty="0"/>
              <a:t>0</a:t>
            </a:r>
          </a:p>
        </p:txBody>
      </p:sp>
      <p:sp>
        <p:nvSpPr>
          <p:cNvPr id="32" name="TextBox 31"/>
          <p:cNvSpPr txBox="1"/>
          <p:nvPr/>
        </p:nvSpPr>
        <p:spPr>
          <a:xfrm>
            <a:off x="5105400" y="4967614"/>
            <a:ext cx="396262" cy="584775"/>
          </a:xfrm>
          <a:prstGeom prst="rect">
            <a:avLst/>
          </a:prstGeom>
          <a:noFill/>
        </p:spPr>
        <p:txBody>
          <a:bodyPr wrap="none" rtlCol="0">
            <a:spAutoFit/>
          </a:bodyPr>
          <a:lstStyle/>
          <a:p>
            <a:r>
              <a:rPr lang="en-US" sz="3200" dirty="0"/>
              <a:t>0</a:t>
            </a:r>
          </a:p>
        </p:txBody>
      </p:sp>
      <p:sp>
        <p:nvSpPr>
          <p:cNvPr id="33" name="TextBox 32"/>
          <p:cNvSpPr txBox="1"/>
          <p:nvPr/>
        </p:nvSpPr>
        <p:spPr>
          <a:xfrm>
            <a:off x="3733800" y="4953000"/>
            <a:ext cx="396262" cy="584775"/>
          </a:xfrm>
          <a:prstGeom prst="rect">
            <a:avLst/>
          </a:prstGeom>
          <a:noFill/>
        </p:spPr>
        <p:txBody>
          <a:bodyPr wrap="none" rtlCol="0">
            <a:spAutoFit/>
          </a:bodyPr>
          <a:lstStyle/>
          <a:p>
            <a:r>
              <a:rPr lang="en-US" sz="3200" dirty="0"/>
              <a:t>0</a:t>
            </a:r>
          </a:p>
        </p:txBody>
      </p:sp>
      <p:sp>
        <p:nvSpPr>
          <p:cNvPr id="34" name="TextBox 33"/>
          <p:cNvSpPr txBox="1"/>
          <p:nvPr/>
        </p:nvSpPr>
        <p:spPr>
          <a:xfrm>
            <a:off x="3039649" y="4946963"/>
            <a:ext cx="396262" cy="584775"/>
          </a:xfrm>
          <a:prstGeom prst="rect">
            <a:avLst/>
          </a:prstGeom>
          <a:noFill/>
        </p:spPr>
        <p:txBody>
          <a:bodyPr wrap="none" rtlCol="0">
            <a:spAutoFit/>
          </a:bodyPr>
          <a:lstStyle/>
          <a:p>
            <a:r>
              <a:rPr lang="en-US" sz="3200" dirty="0"/>
              <a:t>0</a:t>
            </a:r>
          </a:p>
        </p:txBody>
      </p:sp>
      <p:sp>
        <p:nvSpPr>
          <p:cNvPr id="35" name="TextBox 34"/>
          <p:cNvSpPr txBox="1"/>
          <p:nvPr/>
        </p:nvSpPr>
        <p:spPr>
          <a:xfrm>
            <a:off x="5105400" y="4368224"/>
            <a:ext cx="396262" cy="584775"/>
          </a:xfrm>
          <a:prstGeom prst="rect">
            <a:avLst/>
          </a:prstGeom>
          <a:noFill/>
        </p:spPr>
        <p:txBody>
          <a:bodyPr wrap="none" rtlCol="0">
            <a:spAutoFit/>
          </a:bodyPr>
          <a:lstStyle/>
          <a:p>
            <a:r>
              <a:rPr lang="en-US" sz="3200" dirty="0"/>
              <a:t>0</a:t>
            </a:r>
          </a:p>
        </p:txBody>
      </p:sp>
      <p:sp>
        <p:nvSpPr>
          <p:cNvPr id="37" name="TextBox 36"/>
          <p:cNvSpPr txBox="1"/>
          <p:nvPr/>
        </p:nvSpPr>
        <p:spPr>
          <a:xfrm>
            <a:off x="5119025" y="3834825"/>
            <a:ext cx="369012" cy="584775"/>
          </a:xfrm>
          <a:prstGeom prst="rect">
            <a:avLst/>
          </a:prstGeom>
          <a:noFill/>
        </p:spPr>
        <p:txBody>
          <a:bodyPr wrap="none" rtlCol="0">
            <a:spAutoFit/>
          </a:bodyPr>
          <a:lstStyle/>
          <a:p>
            <a:r>
              <a:rPr lang="en-US" sz="3200" dirty="0" smtClean="0"/>
              <a:t>1</a:t>
            </a:r>
            <a:endParaRPr lang="en-US" sz="3200" dirty="0"/>
          </a:p>
        </p:txBody>
      </p:sp>
      <p:sp>
        <p:nvSpPr>
          <p:cNvPr id="38" name="TextBox 37"/>
          <p:cNvSpPr txBox="1"/>
          <p:nvPr/>
        </p:nvSpPr>
        <p:spPr>
          <a:xfrm>
            <a:off x="5105400" y="3279027"/>
            <a:ext cx="369012" cy="584775"/>
          </a:xfrm>
          <a:prstGeom prst="rect">
            <a:avLst/>
          </a:prstGeom>
          <a:noFill/>
        </p:spPr>
        <p:txBody>
          <a:bodyPr wrap="none" rtlCol="0">
            <a:spAutoFit/>
          </a:bodyPr>
          <a:lstStyle/>
          <a:p>
            <a:r>
              <a:rPr lang="en-US" sz="3200" dirty="0" smtClean="0"/>
              <a:t>1</a:t>
            </a:r>
            <a:endParaRPr lang="en-US" sz="3200" dirty="0"/>
          </a:p>
        </p:txBody>
      </p:sp>
      <p:sp>
        <p:nvSpPr>
          <p:cNvPr id="39" name="TextBox 38"/>
          <p:cNvSpPr txBox="1"/>
          <p:nvPr/>
        </p:nvSpPr>
        <p:spPr>
          <a:xfrm>
            <a:off x="3759753" y="3279027"/>
            <a:ext cx="369012" cy="584775"/>
          </a:xfrm>
          <a:prstGeom prst="rect">
            <a:avLst/>
          </a:prstGeom>
          <a:noFill/>
        </p:spPr>
        <p:txBody>
          <a:bodyPr wrap="none" rtlCol="0">
            <a:spAutoFit/>
          </a:bodyPr>
          <a:lstStyle/>
          <a:p>
            <a:r>
              <a:rPr lang="en-US" sz="3200" dirty="0" smtClean="0"/>
              <a:t>1</a:t>
            </a:r>
            <a:endParaRPr lang="en-US" sz="3200" dirty="0"/>
          </a:p>
        </p:txBody>
      </p:sp>
      <p:sp>
        <p:nvSpPr>
          <p:cNvPr id="40" name="TextBox 39"/>
          <p:cNvSpPr txBox="1"/>
          <p:nvPr/>
        </p:nvSpPr>
        <p:spPr>
          <a:xfrm>
            <a:off x="3039649" y="2733102"/>
            <a:ext cx="369012" cy="584775"/>
          </a:xfrm>
          <a:prstGeom prst="rect">
            <a:avLst/>
          </a:prstGeom>
          <a:noFill/>
        </p:spPr>
        <p:txBody>
          <a:bodyPr wrap="none" rtlCol="0">
            <a:spAutoFit/>
          </a:bodyPr>
          <a:lstStyle/>
          <a:p>
            <a:r>
              <a:rPr lang="en-US" sz="3200" dirty="0" smtClean="0"/>
              <a:t>1</a:t>
            </a:r>
            <a:endParaRPr lang="en-US" sz="3200" dirty="0"/>
          </a:p>
        </p:txBody>
      </p:sp>
      <p:sp>
        <p:nvSpPr>
          <p:cNvPr id="41" name="TextBox 40"/>
          <p:cNvSpPr txBox="1"/>
          <p:nvPr/>
        </p:nvSpPr>
        <p:spPr>
          <a:xfrm>
            <a:off x="5121168" y="2212931"/>
            <a:ext cx="369012" cy="584775"/>
          </a:xfrm>
          <a:prstGeom prst="rect">
            <a:avLst/>
          </a:prstGeom>
          <a:noFill/>
        </p:spPr>
        <p:txBody>
          <a:bodyPr wrap="none" rtlCol="0">
            <a:spAutoFit/>
          </a:bodyPr>
          <a:lstStyle/>
          <a:p>
            <a:r>
              <a:rPr lang="en-US" sz="3200" dirty="0" smtClean="0"/>
              <a:t>1</a:t>
            </a:r>
            <a:endParaRPr lang="en-US" sz="3200" dirty="0"/>
          </a:p>
        </p:txBody>
      </p:sp>
      <p:sp>
        <p:nvSpPr>
          <p:cNvPr id="42" name="TextBox 41"/>
          <p:cNvSpPr txBox="1"/>
          <p:nvPr/>
        </p:nvSpPr>
        <p:spPr>
          <a:xfrm>
            <a:off x="4433225" y="2231491"/>
            <a:ext cx="369012" cy="584775"/>
          </a:xfrm>
          <a:prstGeom prst="rect">
            <a:avLst/>
          </a:prstGeom>
          <a:noFill/>
        </p:spPr>
        <p:txBody>
          <a:bodyPr wrap="none" rtlCol="0">
            <a:spAutoFit/>
          </a:bodyPr>
          <a:lstStyle/>
          <a:p>
            <a:r>
              <a:rPr lang="en-US" sz="3200" dirty="0" smtClean="0"/>
              <a:t>1</a:t>
            </a:r>
            <a:endParaRPr lang="en-US" sz="3200" dirty="0"/>
          </a:p>
        </p:txBody>
      </p:sp>
      <p:sp>
        <p:nvSpPr>
          <p:cNvPr id="43" name="TextBox 42"/>
          <p:cNvSpPr txBox="1"/>
          <p:nvPr/>
        </p:nvSpPr>
        <p:spPr>
          <a:xfrm>
            <a:off x="4452069" y="1701223"/>
            <a:ext cx="369012" cy="584775"/>
          </a:xfrm>
          <a:prstGeom prst="rect">
            <a:avLst/>
          </a:prstGeom>
          <a:noFill/>
        </p:spPr>
        <p:txBody>
          <a:bodyPr wrap="none" rtlCol="0">
            <a:spAutoFit/>
          </a:bodyPr>
          <a:lstStyle/>
          <a:p>
            <a:r>
              <a:rPr lang="en-US" sz="3200" dirty="0" smtClean="0"/>
              <a:t>1</a:t>
            </a:r>
            <a:endParaRPr lang="en-US" sz="3200" dirty="0"/>
          </a:p>
        </p:txBody>
      </p:sp>
      <p:sp>
        <p:nvSpPr>
          <p:cNvPr id="44" name="TextBox 43"/>
          <p:cNvSpPr txBox="1"/>
          <p:nvPr/>
        </p:nvSpPr>
        <p:spPr>
          <a:xfrm>
            <a:off x="3775411" y="1701225"/>
            <a:ext cx="369012" cy="584775"/>
          </a:xfrm>
          <a:prstGeom prst="rect">
            <a:avLst/>
          </a:prstGeom>
          <a:noFill/>
        </p:spPr>
        <p:txBody>
          <a:bodyPr wrap="none" rtlCol="0">
            <a:spAutoFit/>
          </a:bodyPr>
          <a:lstStyle/>
          <a:p>
            <a:r>
              <a:rPr lang="en-US" sz="3200" dirty="0" smtClean="0"/>
              <a:t>1</a:t>
            </a:r>
            <a:endParaRPr lang="en-US" sz="3200" dirty="0"/>
          </a:p>
        </p:txBody>
      </p:sp>
      <p:sp>
        <p:nvSpPr>
          <p:cNvPr id="46" name="TextBox 45"/>
          <p:cNvSpPr txBox="1"/>
          <p:nvPr/>
        </p:nvSpPr>
        <p:spPr>
          <a:xfrm>
            <a:off x="4419600" y="4946962"/>
            <a:ext cx="369012" cy="584775"/>
          </a:xfrm>
          <a:prstGeom prst="rect">
            <a:avLst/>
          </a:prstGeom>
          <a:noFill/>
        </p:spPr>
        <p:txBody>
          <a:bodyPr wrap="none" rtlCol="0">
            <a:spAutoFit/>
          </a:bodyPr>
          <a:lstStyle/>
          <a:p>
            <a:r>
              <a:rPr lang="en-US" sz="3200" dirty="0" smtClean="0"/>
              <a:t>1</a:t>
            </a:r>
            <a:endParaRPr lang="en-US" sz="3200" dirty="0"/>
          </a:p>
        </p:txBody>
      </p:sp>
      <p:sp>
        <p:nvSpPr>
          <p:cNvPr id="47" name="TextBox 46"/>
          <p:cNvSpPr txBox="1"/>
          <p:nvPr/>
        </p:nvSpPr>
        <p:spPr>
          <a:xfrm>
            <a:off x="3759753" y="4343626"/>
            <a:ext cx="369012" cy="584775"/>
          </a:xfrm>
          <a:prstGeom prst="rect">
            <a:avLst/>
          </a:prstGeom>
          <a:noFill/>
        </p:spPr>
        <p:txBody>
          <a:bodyPr wrap="none" rtlCol="0">
            <a:spAutoFit/>
          </a:bodyPr>
          <a:lstStyle/>
          <a:p>
            <a:r>
              <a:rPr lang="en-US" sz="3200" dirty="0" smtClean="0"/>
              <a:t>1</a:t>
            </a:r>
            <a:endParaRPr lang="en-US" sz="3200" dirty="0"/>
          </a:p>
        </p:txBody>
      </p:sp>
      <p:sp>
        <p:nvSpPr>
          <p:cNvPr id="48" name="TextBox 47"/>
          <p:cNvSpPr txBox="1"/>
          <p:nvPr/>
        </p:nvSpPr>
        <p:spPr>
          <a:xfrm>
            <a:off x="3053274" y="4362188"/>
            <a:ext cx="369012" cy="584775"/>
          </a:xfrm>
          <a:prstGeom prst="rect">
            <a:avLst/>
          </a:prstGeom>
          <a:noFill/>
        </p:spPr>
        <p:txBody>
          <a:bodyPr wrap="none" rtlCol="0">
            <a:spAutoFit/>
          </a:bodyPr>
          <a:lstStyle/>
          <a:p>
            <a:r>
              <a:rPr lang="en-US" sz="3200" dirty="0" smtClean="0"/>
              <a:t>1</a:t>
            </a:r>
            <a:endParaRPr lang="en-US" sz="3200" dirty="0"/>
          </a:p>
        </p:txBody>
      </p:sp>
      <p:grpSp>
        <p:nvGrpSpPr>
          <p:cNvPr id="108" name="Group 107"/>
          <p:cNvGrpSpPr/>
          <p:nvPr/>
        </p:nvGrpSpPr>
        <p:grpSpPr>
          <a:xfrm>
            <a:off x="6389318" y="3182615"/>
            <a:ext cx="2209800" cy="561075"/>
            <a:chOff x="6400800" y="2529358"/>
            <a:chExt cx="2209800" cy="561075"/>
          </a:xfrm>
          <a:solidFill>
            <a:schemeClr val="accent5">
              <a:lumMod val="20000"/>
              <a:lumOff val="80000"/>
            </a:schemeClr>
          </a:solidFill>
        </p:grpSpPr>
        <p:sp>
          <p:nvSpPr>
            <p:cNvPr id="109" name="Rectangle 108"/>
            <p:cNvSpPr/>
            <p:nvPr/>
          </p:nvSpPr>
          <p:spPr>
            <a:xfrm>
              <a:off x="6400800" y="2547298"/>
              <a:ext cx="2209800" cy="543135"/>
            </a:xfrm>
            <a:prstGeom prst="rect">
              <a:avLst/>
            </a:prstGeom>
            <a:grp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a:off x="7496854" y="3157422"/>
            <a:ext cx="369012" cy="584775"/>
          </a:xfrm>
          <a:prstGeom prst="rect">
            <a:avLst/>
          </a:prstGeom>
          <a:noFill/>
        </p:spPr>
        <p:txBody>
          <a:bodyPr wrap="none" rtlCol="0">
            <a:spAutoFit/>
          </a:bodyPr>
          <a:lstStyle/>
          <a:p>
            <a:r>
              <a:rPr lang="en-US" sz="3200" dirty="0" smtClean="0"/>
              <a:t>1</a:t>
            </a:r>
            <a:endParaRPr lang="en-US" sz="3200" dirty="0"/>
          </a:p>
        </p:txBody>
      </p:sp>
      <p:sp>
        <p:nvSpPr>
          <p:cNvPr id="124" name="TextBox 123"/>
          <p:cNvSpPr txBox="1"/>
          <p:nvPr/>
        </p:nvSpPr>
        <p:spPr>
          <a:xfrm>
            <a:off x="6927770" y="3144079"/>
            <a:ext cx="394660" cy="584775"/>
          </a:xfrm>
          <a:prstGeom prst="rect">
            <a:avLst/>
          </a:prstGeom>
          <a:noFill/>
        </p:spPr>
        <p:txBody>
          <a:bodyPr wrap="none" rtlCol="0">
            <a:spAutoFit/>
          </a:bodyPr>
          <a:lstStyle/>
          <a:p>
            <a:r>
              <a:rPr lang="en-US" sz="3200" dirty="0" smtClean="0"/>
              <a:t>2</a:t>
            </a:r>
            <a:endParaRPr lang="en-US" sz="3200" dirty="0"/>
          </a:p>
        </p:txBody>
      </p:sp>
      <p:sp>
        <p:nvSpPr>
          <p:cNvPr id="125" name="TextBox 124"/>
          <p:cNvSpPr txBox="1"/>
          <p:nvPr/>
        </p:nvSpPr>
        <p:spPr>
          <a:xfrm>
            <a:off x="6401844" y="3158915"/>
            <a:ext cx="394660" cy="584775"/>
          </a:xfrm>
          <a:prstGeom prst="rect">
            <a:avLst/>
          </a:prstGeom>
          <a:noFill/>
        </p:spPr>
        <p:txBody>
          <a:bodyPr wrap="none" rtlCol="0">
            <a:spAutoFit/>
          </a:bodyPr>
          <a:lstStyle/>
          <a:p>
            <a:r>
              <a:rPr lang="en-US" sz="3200" dirty="0" smtClean="0"/>
              <a:t>2</a:t>
            </a:r>
            <a:endParaRPr lang="en-US" sz="3200" dirty="0"/>
          </a:p>
        </p:txBody>
      </p:sp>
      <p:sp>
        <p:nvSpPr>
          <p:cNvPr id="128" name="TextBox 127"/>
          <p:cNvSpPr txBox="1"/>
          <p:nvPr/>
        </p:nvSpPr>
        <p:spPr>
          <a:xfrm>
            <a:off x="8054236" y="3129039"/>
            <a:ext cx="370614" cy="584775"/>
          </a:xfrm>
          <a:prstGeom prst="rect">
            <a:avLst/>
          </a:prstGeom>
          <a:noFill/>
        </p:spPr>
        <p:txBody>
          <a:bodyPr wrap="none" rtlCol="0">
            <a:spAutoFit/>
          </a:bodyPr>
          <a:lstStyle/>
          <a:p>
            <a:r>
              <a:rPr lang="en-US" sz="3200" dirty="0" smtClean="0"/>
              <a:t>3</a:t>
            </a:r>
            <a:endParaRPr lang="en-US" sz="3200" dirty="0"/>
          </a:p>
        </p:txBody>
      </p:sp>
      <p:grpSp>
        <p:nvGrpSpPr>
          <p:cNvPr id="107" name="Group 106"/>
          <p:cNvGrpSpPr/>
          <p:nvPr/>
        </p:nvGrpSpPr>
        <p:grpSpPr>
          <a:xfrm>
            <a:off x="6389318" y="2491553"/>
            <a:ext cx="2209800" cy="561075"/>
            <a:chOff x="6400800" y="2529358"/>
            <a:chExt cx="2209800" cy="561075"/>
          </a:xfrm>
        </p:grpSpPr>
        <p:sp>
          <p:nvSpPr>
            <p:cNvPr id="100" name="Rectangle 99"/>
            <p:cNvSpPr/>
            <p:nvPr/>
          </p:nvSpPr>
          <p:spPr>
            <a:xfrm>
              <a:off x="6400800" y="2547298"/>
              <a:ext cx="2209800" cy="543135"/>
            </a:xfrm>
            <a:prstGeom prst="rect">
              <a:avLst/>
            </a:prstGeom>
            <a:solidFill>
              <a:schemeClr val="accent2">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a:off x="6934200" y="2547298"/>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a:off x="7505700" y="2561912"/>
              <a:ext cx="0" cy="519604"/>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8077200" y="2529358"/>
              <a:ext cx="0" cy="519604"/>
            </a:xfrm>
            <a:prstGeom prst="line">
              <a:avLst/>
            </a:prstGeom>
            <a:ln w="28575" cmpd="sng"/>
          </p:spPr>
          <p:style>
            <a:lnRef idx="1">
              <a:schemeClr val="dk1"/>
            </a:lnRef>
            <a:fillRef idx="0">
              <a:schemeClr val="dk1"/>
            </a:fillRef>
            <a:effectRef idx="0">
              <a:schemeClr val="dk1"/>
            </a:effectRef>
            <a:fontRef idx="minor">
              <a:schemeClr val="tx1"/>
            </a:fontRef>
          </p:style>
        </p:cxnSp>
      </p:grpSp>
      <p:sp>
        <p:nvSpPr>
          <p:cNvPr id="120" name="TextBox 119"/>
          <p:cNvSpPr txBox="1"/>
          <p:nvPr/>
        </p:nvSpPr>
        <p:spPr>
          <a:xfrm>
            <a:off x="7505700" y="2467853"/>
            <a:ext cx="369012" cy="584775"/>
          </a:xfrm>
          <a:prstGeom prst="rect">
            <a:avLst/>
          </a:prstGeom>
          <a:noFill/>
        </p:spPr>
        <p:txBody>
          <a:bodyPr wrap="none" rtlCol="0">
            <a:spAutoFit/>
          </a:bodyPr>
          <a:lstStyle/>
          <a:p>
            <a:r>
              <a:rPr lang="en-US" sz="3200" dirty="0" smtClean="0"/>
              <a:t>1</a:t>
            </a:r>
            <a:endParaRPr lang="en-US" sz="3200" dirty="0"/>
          </a:p>
        </p:txBody>
      </p:sp>
      <p:sp>
        <p:nvSpPr>
          <p:cNvPr id="121" name="TextBox 120"/>
          <p:cNvSpPr txBox="1"/>
          <p:nvPr/>
        </p:nvSpPr>
        <p:spPr>
          <a:xfrm>
            <a:off x="6939252" y="2458936"/>
            <a:ext cx="369012" cy="584775"/>
          </a:xfrm>
          <a:prstGeom prst="rect">
            <a:avLst/>
          </a:prstGeom>
          <a:noFill/>
        </p:spPr>
        <p:txBody>
          <a:bodyPr wrap="none" rtlCol="0">
            <a:spAutoFit/>
          </a:bodyPr>
          <a:lstStyle/>
          <a:p>
            <a:r>
              <a:rPr lang="en-US" sz="3200" dirty="0" smtClean="0"/>
              <a:t>1</a:t>
            </a:r>
            <a:endParaRPr lang="en-US" sz="3200" dirty="0"/>
          </a:p>
        </p:txBody>
      </p:sp>
      <p:sp>
        <p:nvSpPr>
          <p:cNvPr id="126" name="TextBox 125"/>
          <p:cNvSpPr txBox="1"/>
          <p:nvPr/>
        </p:nvSpPr>
        <p:spPr>
          <a:xfrm>
            <a:off x="8097461" y="2470985"/>
            <a:ext cx="394660" cy="584775"/>
          </a:xfrm>
          <a:prstGeom prst="rect">
            <a:avLst/>
          </a:prstGeom>
          <a:noFill/>
        </p:spPr>
        <p:txBody>
          <a:bodyPr wrap="none" rtlCol="0">
            <a:spAutoFit/>
          </a:bodyPr>
          <a:lstStyle/>
          <a:p>
            <a:r>
              <a:rPr lang="en-US" sz="3200" dirty="0" smtClean="0"/>
              <a:t>2</a:t>
            </a:r>
            <a:endParaRPr lang="en-US" sz="3200" dirty="0"/>
          </a:p>
        </p:txBody>
      </p:sp>
      <p:sp>
        <p:nvSpPr>
          <p:cNvPr id="129" name="TextBox 128"/>
          <p:cNvSpPr txBox="1"/>
          <p:nvPr/>
        </p:nvSpPr>
        <p:spPr>
          <a:xfrm>
            <a:off x="6361134" y="2468897"/>
            <a:ext cx="370614" cy="584775"/>
          </a:xfrm>
          <a:prstGeom prst="rect">
            <a:avLst/>
          </a:prstGeom>
          <a:noFill/>
        </p:spPr>
        <p:txBody>
          <a:bodyPr wrap="none" rtlCol="0">
            <a:spAutoFit/>
          </a:bodyPr>
          <a:lstStyle/>
          <a:p>
            <a:r>
              <a:rPr lang="en-US" sz="3200" dirty="0" smtClean="0"/>
              <a:t>3</a:t>
            </a:r>
            <a:endParaRPr lang="en-US" sz="3200" dirty="0"/>
          </a:p>
        </p:txBody>
      </p:sp>
      <p:grpSp>
        <p:nvGrpSpPr>
          <p:cNvPr id="153" name="Group 152"/>
          <p:cNvGrpSpPr/>
          <p:nvPr/>
        </p:nvGrpSpPr>
        <p:grpSpPr>
          <a:xfrm>
            <a:off x="6389318" y="3883690"/>
            <a:ext cx="2209800" cy="561075"/>
            <a:chOff x="6400800" y="2529358"/>
            <a:chExt cx="2209800" cy="561075"/>
          </a:xfrm>
          <a:solidFill>
            <a:schemeClr val="accent5">
              <a:lumMod val="20000"/>
              <a:lumOff val="80000"/>
            </a:schemeClr>
          </a:solidFill>
        </p:grpSpPr>
        <p:sp>
          <p:nvSpPr>
            <p:cNvPr id="158" name="Rectangle 157"/>
            <p:cNvSpPr/>
            <p:nvPr/>
          </p:nvSpPr>
          <p:spPr>
            <a:xfrm>
              <a:off x="6400800" y="2547298"/>
              <a:ext cx="2209800" cy="543135"/>
            </a:xfrm>
            <a:prstGeom prst="rect">
              <a:avLst/>
            </a:prstGeom>
            <a:solidFill>
              <a:schemeClr val="accent6">
                <a:lumMod val="20000"/>
                <a:lumOff val="8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Connector 158"/>
            <p:cNvCxnSpPr/>
            <p:nvPr/>
          </p:nvCxnSpPr>
          <p:spPr>
            <a:xfrm>
              <a:off x="6934200" y="254729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0" name="Straight Connector 159"/>
            <p:cNvCxnSpPr/>
            <p:nvPr/>
          </p:nvCxnSpPr>
          <p:spPr>
            <a:xfrm>
              <a:off x="7505700" y="2561912"/>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cxnSp>
          <p:nvCxnSpPr>
            <p:cNvPr id="161" name="Straight Connector 160"/>
            <p:cNvCxnSpPr/>
            <p:nvPr/>
          </p:nvCxnSpPr>
          <p:spPr>
            <a:xfrm>
              <a:off x="8077200" y="2529358"/>
              <a:ext cx="0" cy="519604"/>
            </a:xfrm>
            <a:prstGeom prst="line">
              <a:avLst/>
            </a:prstGeom>
            <a:grpFill/>
            <a:ln w="28575" cmpd="sng"/>
          </p:spPr>
          <p:style>
            <a:lnRef idx="1">
              <a:schemeClr val="dk1"/>
            </a:lnRef>
            <a:fillRef idx="0">
              <a:schemeClr val="dk1"/>
            </a:fillRef>
            <a:effectRef idx="0">
              <a:schemeClr val="dk1"/>
            </a:effectRef>
            <a:fontRef idx="minor">
              <a:schemeClr val="tx1"/>
            </a:fontRef>
          </p:style>
        </p:cxnSp>
      </p:grpSp>
      <p:sp>
        <p:nvSpPr>
          <p:cNvPr id="154" name="TextBox 153"/>
          <p:cNvSpPr txBox="1"/>
          <p:nvPr/>
        </p:nvSpPr>
        <p:spPr>
          <a:xfrm>
            <a:off x="7496854" y="3858497"/>
            <a:ext cx="369012" cy="584775"/>
          </a:xfrm>
          <a:prstGeom prst="rect">
            <a:avLst/>
          </a:prstGeom>
          <a:noFill/>
        </p:spPr>
        <p:txBody>
          <a:bodyPr wrap="none" rtlCol="0">
            <a:spAutoFit/>
          </a:bodyPr>
          <a:lstStyle/>
          <a:p>
            <a:r>
              <a:rPr lang="en-US" sz="3200" dirty="0" smtClean="0"/>
              <a:t>3</a:t>
            </a:r>
            <a:endParaRPr lang="en-US" sz="3200" dirty="0"/>
          </a:p>
        </p:txBody>
      </p:sp>
      <p:sp>
        <p:nvSpPr>
          <p:cNvPr id="155" name="TextBox 154"/>
          <p:cNvSpPr txBox="1"/>
          <p:nvPr/>
        </p:nvSpPr>
        <p:spPr>
          <a:xfrm>
            <a:off x="6927770" y="3845154"/>
            <a:ext cx="394660" cy="584775"/>
          </a:xfrm>
          <a:prstGeom prst="rect">
            <a:avLst/>
          </a:prstGeom>
          <a:noFill/>
        </p:spPr>
        <p:txBody>
          <a:bodyPr wrap="none" rtlCol="0">
            <a:spAutoFit/>
          </a:bodyPr>
          <a:lstStyle/>
          <a:p>
            <a:r>
              <a:rPr lang="en-US" sz="3200" dirty="0" smtClean="0"/>
              <a:t>5</a:t>
            </a:r>
            <a:endParaRPr lang="en-US" sz="3200" dirty="0"/>
          </a:p>
        </p:txBody>
      </p:sp>
      <p:sp>
        <p:nvSpPr>
          <p:cNvPr id="156" name="TextBox 155"/>
          <p:cNvSpPr txBox="1"/>
          <p:nvPr/>
        </p:nvSpPr>
        <p:spPr>
          <a:xfrm>
            <a:off x="6401844" y="3859990"/>
            <a:ext cx="369012" cy="584775"/>
          </a:xfrm>
          <a:prstGeom prst="rect">
            <a:avLst/>
          </a:prstGeom>
          <a:noFill/>
        </p:spPr>
        <p:txBody>
          <a:bodyPr wrap="none" rtlCol="0">
            <a:spAutoFit/>
          </a:bodyPr>
          <a:lstStyle/>
          <a:p>
            <a:r>
              <a:rPr lang="en-US" sz="3200" dirty="0" smtClean="0"/>
              <a:t>1</a:t>
            </a:r>
            <a:endParaRPr lang="en-US" sz="3200" dirty="0"/>
          </a:p>
        </p:txBody>
      </p:sp>
      <p:sp>
        <p:nvSpPr>
          <p:cNvPr id="157" name="TextBox 156"/>
          <p:cNvSpPr txBox="1"/>
          <p:nvPr/>
        </p:nvSpPr>
        <p:spPr>
          <a:xfrm>
            <a:off x="8054236" y="3830114"/>
            <a:ext cx="394660" cy="584775"/>
          </a:xfrm>
          <a:prstGeom prst="rect">
            <a:avLst/>
          </a:prstGeom>
          <a:noFill/>
        </p:spPr>
        <p:txBody>
          <a:bodyPr wrap="none" rtlCol="0">
            <a:spAutoFit/>
          </a:bodyPr>
          <a:lstStyle/>
          <a:p>
            <a:r>
              <a:rPr lang="en-US" sz="3200" dirty="0" smtClean="0"/>
              <a:t>2</a:t>
            </a:r>
            <a:endParaRPr lang="en-US" sz="3200" dirty="0"/>
          </a:p>
        </p:txBody>
      </p:sp>
      <p:sp>
        <p:nvSpPr>
          <p:cNvPr id="163" name="TextBox 162"/>
          <p:cNvSpPr txBox="1"/>
          <p:nvPr/>
        </p:nvSpPr>
        <p:spPr>
          <a:xfrm>
            <a:off x="3435911" y="5901556"/>
            <a:ext cx="1737976" cy="461665"/>
          </a:xfrm>
          <a:prstGeom prst="rect">
            <a:avLst/>
          </a:prstGeom>
          <a:noFill/>
        </p:spPr>
        <p:txBody>
          <a:bodyPr wrap="none" rtlCol="0">
            <a:spAutoFit/>
          </a:bodyPr>
          <a:lstStyle/>
          <a:p>
            <a:r>
              <a:rPr lang="en-US" sz="2400" dirty="0" smtClean="0"/>
              <a:t>Input Matrix</a:t>
            </a:r>
            <a:endParaRPr lang="en-US" sz="2400" dirty="0"/>
          </a:p>
        </p:txBody>
      </p:sp>
      <p:sp>
        <p:nvSpPr>
          <p:cNvPr id="164" name="TextBox 163"/>
          <p:cNvSpPr txBox="1"/>
          <p:nvPr/>
        </p:nvSpPr>
        <p:spPr>
          <a:xfrm>
            <a:off x="6316546" y="5076108"/>
            <a:ext cx="2311851" cy="461665"/>
          </a:xfrm>
          <a:prstGeom prst="rect">
            <a:avLst/>
          </a:prstGeom>
          <a:noFill/>
        </p:spPr>
        <p:txBody>
          <a:bodyPr wrap="none" rtlCol="0">
            <a:spAutoFit/>
          </a:bodyPr>
          <a:lstStyle/>
          <a:p>
            <a:r>
              <a:rPr lang="en-US" sz="2400" dirty="0" smtClean="0"/>
              <a:t>Signature Matrix</a:t>
            </a:r>
            <a:endParaRPr lang="en-US" sz="2400" dirty="0"/>
          </a:p>
        </p:txBody>
      </p:sp>
      <p:sp>
        <p:nvSpPr>
          <p:cNvPr id="5" name="TextBox 4"/>
          <p:cNvSpPr txBox="1"/>
          <p:nvPr/>
        </p:nvSpPr>
        <p:spPr>
          <a:xfrm>
            <a:off x="152400" y="1993610"/>
            <a:ext cx="2356735" cy="923330"/>
          </a:xfrm>
          <a:prstGeom prst="rect">
            <a:avLst/>
          </a:prstGeom>
          <a:noFill/>
        </p:spPr>
        <p:txBody>
          <a:bodyPr wrap="none" rtlCol="0">
            <a:spAutoFit/>
          </a:bodyPr>
          <a:lstStyle/>
          <a:p>
            <a:r>
              <a:rPr lang="en-US" dirty="0" smtClean="0"/>
              <a:t>Columns 1 &amp; 2:</a:t>
            </a:r>
          </a:p>
          <a:p>
            <a:r>
              <a:rPr lang="en-US" dirty="0" err="1" smtClean="0"/>
              <a:t>Jaccard</a:t>
            </a:r>
            <a:r>
              <a:rPr lang="en-US" dirty="0" smtClean="0"/>
              <a:t> similarity 1/4.</a:t>
            </a:r>
          </a:p>
          <a:p>
            <a:r>
              <a:rPr lang="en-US" dirty="0" smtClean="0"/>
              <a:t>Signature similarity 1/3</a:t>
            </a:r>
            <a:endParaRPr lang="en-US" dirty="0"/>
          </a:p>
        </p:txBody>
      </p:sp>
      <p:sp>
        <p:nvSpPr>
          <p:cNvPr id="122" name="TextBox 121"/>
          <p:cNvSpPr txBox="1"/>
          <p:nvPr/>
        </p:nvSpPr>
        <p:spPr>
          <a:xfrm>
            <a:off x="152400" y="3327975"/>
            <a:ext cx="2356735" cy="923330"/>
          </a:xfrm>
          <a:prstGeom prst="rect">
            <a:avLst/>
          </a:prstGeom>
          <a:noFill/>
        </p:spPr>
        <p:txBody>
          <a:bodyPr wrap="none" rtlCol="0">
            <a:spAutoFit/>
          </a:bodyPr>
          <a:lstStyle/>
          <a:p>
            <a:r>
              <a:rPr lang="en-US" dirty="0" smtClean="0"/>
              <a:t>Columns 2 &amp; 3:</a:t>
            </a:r>
          </a:p>
          <a:p>
            <a:r>
              <a:rPr lang="en-US" dirty="0" err="1" smtClean="0"/>
              <a:t>Jaccard</a:t>
            </a:r>
            <a:r>
              <a:rPr lang="en-US" dirty="0" smtClean="0"/>
              <a:t> similarity 1/5.</a:t>
            </a:r>
          </a:p>
          <a:p>
            <a:r>
              <a:rPr lang="en-US" dirty="0" smtClean="0"/>
              <a:t>Signature similarity 1/3</a:t>
            </a:r>
            <a:endParaRPr lang="en-US" dirty="0"/>
          </a:p>
        </p:txBody>
      </p:sp>
      <p:sp>
        <p:nvSpPr>
          <p:cNvPr id="123" name="TextBox 122"/>
          <p:cNvSpPr txBox="1"/>
          <p:nvPr/>
        </p:nvSpPr>
        <p:spPr>
          <a:xfrm>
            <a:off x="152400" y="4608293"/>
            <a:ext cx="2207464" cy="923330"/>
          </a:xfrm>
          <a:prstGeom prst="rect">
            <a:avLst/>
          </a:prstGeom>
          <a:noFill/>
        </p:spPr>
        <p:txBody>
          <a:bodyPr wrap="none" rtlCol="0">
            <a:spAutoFit/>
          </a:bodyPr>
          <a:lstStyle/>
          <a:p>
            <a:r>
              <a:rPr lang="en-US" dirty="0" smtClean="0"/>
              <a:t>Columns 3 &amp; 4:</a:t>
            </a:r>
          </a:p>
          <a:p>
            <a:r>
              <a:rPr lang="en-US" dirty="0" err="1" smtClean="0"/>
              <a:t>Jaccard</a:t>
            </a:r>
            <a:r>
              <a:rPr lang="en-US" dirty="0" smtClean="0"/>
              <a:t> similarity 1/5.</a:t>
            </a:r>
          </a:p>
          <a:p>
            <a:r>
              <a:rPr lang="en-US" dirty="0" smtClean="0"/>
              <a:t>Signature similarity 0</a:t>
            </a:r>
            <a:endParaRPr lang="en-US" dirty="0"/>
          </a:p>
        </p:txBody>
      </p:sp>
    </p:spTree>
    <p:extLst>
      <p:ext uri="{BB962C8B-B14F-4D97-AF65-F5344CB8AC3E}">
        <p14:creationId xmlns:p14="http://schemas.microsoft.com/office/powerpoint/2010/main" val="333755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2" grpId="0"/>
      <p:bldP spid="1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77CE72-C2F7-4CC9-AD7F-511D59AC2DF9}" type="slidenum">
              <a:rPr lang="en-US"/>
              <a:pPr/>
              <a:t>26</a:t>
            </a:fld>
            <a:endParaRPr lang="en-US"/>
          </a:p>
        </p:txBody>
      </p:sp>
      <p:sp>
        <p:nvSpPr>
          <p:cNvPr id="43010" name="Rectangle 2"/>
          <p:cNvSpPr>
            <a:spLocks noGrp="1" noChangeArrowheads="1"/>
          </p:cNvSpPr>
          <p:nvPr>
            <p:ph type="title"/>
          </p:nvPr>
        </p:nvSpPr>
        <p:spPr/>
        <p:txBody>
          <a:bodyPr/>
          <a:lstStyle/>
          <a:p>
            <a:r>
              <a:rPr lang="en-US" dirty="0"/>
              <a:t>Implementation </a:t>
            </a:r>
            <a:r>
              <a:rPr lang="en-US" dirty="0" smtClean="0"/>
              <a:t>of </a:t>
            </a:r>
            <a:r>
              <a:rPr lang="en-US" dirty="0" err="1" smtClean="0"/>
              <a:t>Minhashing</a:t>
            </a:r>
            <a:endParaRPr lang="en-US" dirty="0"/>
          </a:p>
        </p:txBody>
      </p:sp>
      <p:sp>
        <p:nvSpPr>
          <p:cNvPr id="43011" name="Rectangle 3"/>
          <p:cNvSpPr>
            <a:spLocks noGrp="1" noChangeArrowheads="1"/>
          </p:cNvSpPr>
          <p:nvPr>
            <p:ph type="body" idx="1"/>
          </p:nvPr>
        </p:nvSpPr>
        <p:spPr>
          <a:xfrm>
            <a:off x="457200" y="1295400"/>
            <a:ext cx="8229600" cy="4191000"/>
          </a:xfrm>
        </p:spPr>
        <p:txBody>
          <a:bodyPr/>
          <a:lstStyle/>
          <a:p>
            <a:r>
              <a:rPr lang="en-US" dirty="0"/>
              <a:t>Suppose 1 billion rows.</a:t>
            </a:r>
          </a:p>
          <a:p>
            <a:r>
              <a:rPr lang="en-US" dirty="0"/>
              <a:t>Hard to pick a random permutation </a:t>
            </a:r>
            <a:r>
              <a:rPr lang="en-US" dirty="0" smtClean="0"/>
              <a:t>of </a:t>
            </a:r>
            <a:r>
              <a:rPr lang="en-US" dirty="0"/>
              <a:t>1…billion.</a:t>
            </a:r>
          </a:p>
          <a:p>
            <a:r>
              <a:rPr lang="en-US" dirty="0"/>
              <a:t>Representing a random permutation requires 1 billion entries.</a:t>
            </a:r>
          </a:p>
          <a:p>
            <a:r>
              <a:rPr lang="en-US" dirty="0"/>
              <a:t>Accessing rows in permuted order leads to thrashing.</a:t>
            </a:r>
          </a:p>
        </p:txBody>
      </p:sp>
    </p:spTree>
    <p:extLst>
      <p:ext uri="{BB962C8B-B14F-4D97-AF65-F5344CB8AC3E}">
        <p14:creationId xmlns:p14="http://schemas.microsoft.com/office/powerpoint/2010/main" val="222571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F9DEFD-2C8B-4B4D-83E1-896E742C4BD7}" type="slidenum">
              <a:rPr lang="en-US"/>
              <a:pPr/>
              <a:t>27</a:t>
            </a:fld>
            <a:endParaRPr lang="en-US"/>
          </a:p>
        </p:txBody>
      </p:sp>
      <p:sp>
        <p:nvSpPr>
          <p:cNvPr id="60418" name="Rectangle 2"/>
          <p:cNvSpPr>
            <a:spLocks noGrp="1" noChangeArrowheads="1"/>
          </p:cNvSpPr>
          <p:nvPr>
            <p:ph type="title"/>
          </p:nvPr>
        </p:nvSpPr>
        <p:spPr>
          <a:xfrm>
            <a:off x="685800" y="3132"/>
            <a:ext cx="7772400" cy="1143000"/>
          </a:xfrm>
        </p:spPr>
        <p:txBody>
          <a:bodyPr/>
          <a:lstStyle/>
          <a:p>
            <a:r>
              <a:rPr lang="en-US" dirty="0"/>
              <a:t>Implementation – (2)</a:t>
            </a:r>
          </a:p>
        </p:txBody>
      </p:sp>
      <p:sp>
        <p:nvSpPr>
          <p:cNvPr id="60419" name="Rectangle 3"/>
          <p:cNvSpPr>
            <a:spLocks noGrp="1" noChangeArrowheads="1"/>
          </p:cNvSpPr>
          <p:nvPr>
            <p:ph type="body" idx="1"/>
          </p:nvPr>
        </p:nvSpPr>
        <p:spPr>
          <a:xfrm>
            <a:off x="457200" y="1371600"/>
            <a:ext cx="8458200" cy="5334000"/>
          </a:xfrm>
        </p:spPr>
        <p:txBody>
          <a:bodyPr/>
          <a:lstStyle/>
          <a:p>
            <a:pPr marL="609600" indent="-609600"/>
            <a:r>
              <a:rPr lang="en-US" dirty="0">
                <a:solidFill>
                  <a:srgbClr val="0070C0"/>
                </a:solidFill>
              </a:rPr>
              <a:t>A good approximation to permuting rows</a:t>
            </a:r>
            <a:r>
              <a:rPr lang="en-US" dirty="0"/>
              <a:t>: </a:t>
            </a:r>
            <a:r>
              <a:rPr lang="en-US" dirty="0" smtClean="0"/>
              <a:t>pick, say, 100 hash </a:t>
            </a:r>
            <a:r>
              <a:rPr lang="en-US" dirty="0"/>
              <a:t>functions</a:t>
            </a:r>
            <a:r>
              <a:rPr lang="en-US" dirty="0" smtClean="0"/>
              <a:t>.</a:t>
            </a:r>
          </a:p>
          <a:p>
            <a:pPr marL="609600" indent="-609600"/>
            <a:r>
              <a:rPr lang="en-US" dirty="0" smtClean="0">
                <a:solidFill>
                  <a:srgbClr val="0070C0"/>
                </a:solidFill>
              </a:rPr>
              <a:t>Intuition</a:t>
            </a:r>
            <a:r>
              <a:rPr lang="en-US" dirty="0" smtClean="0"/>
              <a:t>: the resulting permutation is what you get by sorting rows in order of their hash values.</a:t>
            </a:r>
            <a:endParaRPr lang="en-US" dirty="0"/>
          </a:p>
          <a:p>
            <a:pPr marL="609600" indent="-609600"/>
            <a:r>
              <a:rPr lang="en-US" dirty="0"/>
              <a:t>For each column </a:t>
            </a:r>
            <a:r>
              <a:rPr lang="en-US" i="1" dirty="0"/>
              <a:t>c</a:t>
            </a:r>
            <a:r>
              <a:rPr lang="en-US" dirty="0"/>
              <a:t> </a:t>
            </a:r>
            <a:r>
              <a:rPr lang="en-US" dirty="0" smtClean="0"/>
              <a:t>and </a:t>
            </a:r>
            <a:r>
              <a:rPr lang="en-US" dirty="0"/>
              <a:t>each hash function </a:t>
            </a:r>
            <a:r>
              <a:rPr lang="en-US" i="1" dirty="0" smtClean="0"/>
              <a:t>h</a:t>
            </a:r>
            <a:r>
              <a:rPr lang="en-US" i="1" baseline="-25000" dirty="0" smtClean="0"/>
              <a:t>i</a:t>
            </a:r>
            <a:r>
              <a:rPr lang="en-US" dirty="0" smtClean="0"/>
              <a:t>, </a:t>
            </a:r>
            <a:r>
              <a:rPr lang="en-US" dirty="0"/>
              <a:t>keep a “slot” </a:t>
            </a:r>
            <a:r>
              <a:rPr lang="en-US" i="1" dirty="0" smtClean="0"/>
              <a:t>M</a:t>
            </a:r>
            <a:r>
              <a:rPr lang="en-US" dirty="0" smtClean="0"/>
              <a:t>(</a:t>
            </a:r>
            <a:r>
              <a:rPr lang="en-US" i="1" dirty="0" err="1" smtClean="0"/>
              <a:t>i</a:t>
            </a:r>
            <a:r>
              <a:rPr lang="en-US" i="1" dirty="0"/>
              <a:t>, </a:t>
            </a:r>
            <a:r>
              <a:rPr lang="en-US" i="1" dirty="0" smtClean="0"/>
              <a:t>c</a:t>
            </a:r>
            <a:r>
              <a:rPr lang="en-US" dirty="0" smtClean="0"/>
              <a:t>).</a:t>
            </a:r>
            <a:endParaRPr lang="en-US" dirty="0"/>
          </a:p>
          <a:p>
            <a:pPr marL="609600" indent="-609600"/>
            <a:r>
              <a:rPr lang="en-US" dirty="0">
                <a:solidFill>
                  <a:srgbClr val="0070C0"/>
                </a:solidFill>
              </a:rPr>
              <a:t>Intent</a:t>
            </a:r>
            <a:r>
              <a:rPr lang="en-US" dirty="0"/>
              <a:t>: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dirty="0"/>
              <a:t>will become the smallest value of </a:t>
            </a:r>
            <a:r>
              <a:rPr lang="en-US" i="1" dirty="0"/>
              <a:t>h</a:t>
            </a:r>
            <a:r>
              <a:rPr lang="en-US" i="1" baseline="-25000" dirty="0"/>
              <a:t>i </a:t>
            </a:r>
            <a:r>
              <a:rPr lang="en-US" dirty="0"/>
              <a:t>(</a:t>
            </a:r>
            <a:r>
              <a:rPr lang="en-US" i="1" dirty="0" smtClean="0"/>
              <a:t>r</a:t>
            </a:r>
            <a:r>
              <a:rPr lang="en-US" dirty="0" smtClean="0"/>
              <a:t>) </a:t>
            </a:r>
            <a:r>
              <a:rPr lang="en-US" dirty="0"/>
              <a:t>for which column </a:t>
            </a:r>
            <a:r>
              <a:rPr lang="en-US" i="1" dirty="0"/>
              <a:t>c</a:t>
            </a:r>
            <a:r>
              <a:rPr lang="en-US" dirty="0"/>
              <a:t> </a:t>
            </a:r>
            <a:r>
              <a:rPr lang="en-US" dirty="0" smtClean="0"/>
              <a:t>has </a:t>
            </a:r>
            <a:r>
              <a:rPr lang="en-US" dirty="0"/>
              <a:t>1 in row </a:t>
            </a:r>
            <a:r>
              <a:rPr lang="en-US" i="1" dirty="0"/>
              <a:t>r</a:t>
            </a:r>
            <a:r>
              <a:rPr lang="en-US" dirty="0" smtClean="0"/>
              <a:t>.</a:t>
            </a:r>
            <a:endParaRPr lang="en-US" dirty="0"/>
          </a:p>
        </p:txBody>
      </p:sp>
    </p:spTree>
    <p:extLst>
      <p:ext uri="{BB962C8B-B14F-4D97-AF65-F5344CB8AC3E}">
        <p14:creationId xmlns:p14="http://schemas.microsoft.com/office/powerpoint/2010/main" val="6156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DCA12D-086F-41ED-90E4-392BD6744E77}" type="slidenum">
              <a:rPr lang="en-US"/>
              <a:pPr/>
              <a:t>28</a:t>
            </a:fld>
            <a:endParaRPr lang="en-US"/>
          </a:p>
        </p:txBody>
      </p:sp>
      <p:sp>
        <p:nvSpPr>
          <p:cNvPr id="53250" name="Rectangle 2"/>
          <p:cNvSpPr>
            <a:spLocks noGrp="1" noChangeArrowheads="1"/>
          </p:cNvSpPr>
          <p:nvPr>
            <p:ph type="title"/>
          </p:nvPr>
        </p:nvSpPr>
        <p:spPr>
          <a:xfrm>
            <a:off x="0" y="0"/>
            <a:ext cx="9144000" cy="1143000"/>
          </a:xfrm>
        </p:spPr>
        <p:txBody>
          <a:bodyPr/>
          <a:lstStyle/>
          <a:p>
            <a:r>
              <a:rPr lang="en-US" dirty="0"/>
              <a:t>Implementation – (3)</a:t>
            </a:r>
          </a:p>
        </p:txBody>
      </p:sp>
      <p:sp>
        <p:nvSpPr>
          <p:cNvPr id="53251" name="Rectangle 3"/>
          <p:cNvSpPr>
            <a:spLocks noGrp="1" noChangeArrowheads="1"/>
          </p:cNvSpPr>
          <p:nvPr>
            <p:ph type="body" idx="1"/>
          </p:nvPr>
        </p:nvSpPr>
        <p:spPr>
          <a:xfrm>
            <a:off x="609600" y="1447800"/>
            <a:ext cx="8001000" cy="4648200"/>
          </a:xfrm>
        </p:spPr>
        <p:txBody>
          <a:bodyPr>
            <a:normAutofit/>
          </a:bodyPr>
          <a:lstStyle/>
          <a:p>
            <a:pPr marL="609600" indent="-609600">
              <a:buFont typeface="Monotype Sorts" pitchFamily="2" charset="2"/>
              <a:buNone/>
            </a:pPr>
            <a:r>
              <a:rPr lang="en-US" b="1" dirty="0"/>
              <a:t>for</a:t>
            </a:r>
            <a:r>
              <a:rPr lang="en-US" dirty="0"/>
              <a:t> each row </a:t>
            </a:r>
            <a:r>
              <a:rPr lang="en-US" i="1" dirty="0" smtClean="0"/>
              <a:t>r </a:t>
            </a:r>
            <a:r>
              <a:rPr lang="en-US" b="1" dirty="0" smtClean="0"/>
              <a:t>do begin</a:t>
            </a:r>
            <a:endParaRPr lang="en-US" i="1" dirty="0" smtClean="0"/>
          </a:p>
          <a:p>
            <a:pPr marL="609600" indent="-609600">
              <a:buFont typeface="Monotype Sorts" pitchFamily="2" charset="2"/>
              <a:buNone/>
            </a:pPr>
            <a:r>
              <a:rPr lang="en-US" b="1" dirty="0" smtClean="0"/>
              <a:t>    for</a:t>
            </a:r>
            <a:r>
              <a:rPr lang="en-US" dirty="0" smtClean="0"/>
              <a:t> </a:t>
            </a:r>
            <a:r>
              <a:rPr lang="en-US" dirty="0"/>
              <a:t>each hash function </a:t>
            </a:r>
            <a:r>
              <a:rPr lang="en-US" i="1" dirty="0"/>
              <a:t>h</a:t>
            </a:r>
            <a:r>
              <a:rPr lang="en-US" i="1" baseline="-25000" dirty="0"/>
              <a:t>i</a:t>
            </a:r>
            <a:r>
              <a:rPr lang="en-US" dirty="0"/>
              <a:t>  </a:t>
            </a:r>
            <a:r>
              <a:rPr lang="en-US" b="1" dirty="0" smtClean="0"/>
              <a:t>do</a:t>
            </a:r>
            <a:endParaRPr lang="en-US" dirty="0"/>
          </a:p>
          <a:p>
            <a:pPr marL="609600" indent="-609600">
              <a:buFont typeface="Monotype Sorts" pitchFamily="2" charset="2"/>
              <a:buNone/>
            </a:pPr>
            <a:r>
              <a:rPr lang="en-US" dirty="0" smtClean="0"/>
              <a:t>	   compute </a:t>
            </a:r>
            <a:r>
              <a:rPr lang="en-US" i="1" dirty="0" smtClean="0"/>
              <a:t>h</a:t>
            </a:r>
            <a:r>
              <a:rPr lang="en-US" i="1" baseline="-25000" dirty="0" smtClean="0"/>
              <a:t>i</a:t>
            </a:r>
            <a:r>
              <a:rPr lang="en-US" baseline="-25000" dirty="0" smtClean="0"/>
              <a:t> </a:t>
            </a:r>
            <a:r>
              <a:rPr lang="en-US" dirty="0" smtClean="0"/>
              <a:t>(</a:t>
            </a:r>
            <a:r>
              <a:rPr lang="en-US" i="1" dirty="0" smtClean="0"/>
              <a:t>r</a:t>
            </a:r>
            <a:r>
              <a:rPr lang="en-US" dirty="0" smtClean="0"/>
              <a:t>);</a:t>
            </a:r>
            <a:endParaRPr lang="en-US" dirty="0"/>
          </a:p>
          <a:p>
            <a:pPr marL="609600" indent="-609600">
              <a:buFont typeface="Monotype Sorts" pitchFamily="2" charset="2"/>
              <a:buNone/>
            </a:pPr>
            <a:r>
              <a:rPr lang="en-US" dirty="0"/>
              <a:t>    </a:t>
            </a:r>
            <a:r>
              <a:rPr lang="en-US" b="1" dirty="0"/>
              <a:t>for</a:t>
            </a:r>
            <a:r>
              <a:rPr lang="en-US" dirty="0"/>
              <a:t> each column </a:t>
            </a:r>
            <a:r>
              <a:rPr lang="en-US" i="1" dirty="0"/>
              <a:t>c </a:t>
            </a:r>
            <a:endParaRPr lang="en-US" dirty="0"/>
          </a:p>
          <a:p>
            <a:pPr marL="609600" indent="-609600">
              <a:buFont typeface="Monotype Sorts" pitchFamily="2" charset="2"/>
              <a:buNone/>
            </a:pPr>
            <a:r>
              <a:rPr lang="en-US" dirty="0"/>
              <a:t>		</a:t>
            </a:r>
            <a:r>
              <a:rPr lang="en-US" b="1" dirty="0"/>
              <a:t>if</a:t>
            </a:r>
            <a:r>
              <a:rPr lang="en-US" dirty="0"/>
              <a:t> c has 1 in row </a:t>
            </a:r>
            <a:r>
              <a:rPr lang="en-US" i="1" dirty="0"/>
              <a:t>r</a:t>
            </a:r>
            <a:r>
              <a:rPr lang="en-US" dirty="0"/>
              <a:t> </a:t>
            </a:r>
          </a:p>
          <a:p>
            <a:pPr marL="609600" indent="-609600">
              <a:buFont typeface="Monotype Sorts" pitchFamily="2" charset="2"/>
              <a:buNone/>
            </a:pPr>
            <a:r>
              <a:rPr lang="en-US" dirty="0"/>
              <a:t>		   </a:t>
            </a:r>
            <a:r>
              <a:rPr lang="en-US" b="1" dirty="0"/>
              <a:t>for</a:t>
            </a:r>
            <a:r>
              <a:rPr lang="en-US" dirty="0"/>
              <a:t> each hash function </a:t>
            </a:r>
            <a:r>
              <a:rPr lang="en-US" i="1" dirty="0" smtClean="0"/>
              <a:t>h</a:t>
            </a:r>
            <a:r>
              <a:rPr lang="en-US" i="1" baseline="-25000" dirty="0" smtClean="0"/>
              <a:t>i</a:t>
            </a:r>
            <a:r>
              <a:rPr lang="en-US" dirty="0" smtClean="0"/>
              <a:t> </a:t>
            </a:r>
            <a:r>
              <a:rPr lang="en-US" b="1" dirty="0"/>
              <a:t>do</a:t>
            </a:r>
          </a:p>
          <a:p>
            <a:pPr marL="990600" lvl="1" indent="-533400">
              <a:buFont typeface="Monotype Sorts" pitchFamily="2" charset="2"/>
              <a:buNone/>
            </a:pPr>
            <a:r>
              <a:rPr lang="en-US" sz="2400" dirty="0"/>
              <a:t> 	 </a:t>
            </a:r>
            <a:r>
              <a:rPr lang="en-US" sz="2400" dirty="0" smtClean="0"/>
              <a:t>        </a:t>
            </a:r>
            <a:r>
              <a:rPr lang="en-US" b="1" dirty="0" smtClean="0"/>
              <a:t>if</a:t>
            </a:r>
            <a:r>
              <a:rPr lang="en-US" dirty="0" smtClean="0"/>
              <a:t> </a:t>
            </a:r>
            <a:r>
              <a:rPr lang="en-US" i="1" dirty="0" smtClean="0"/>
              <a:t>h</a:t>
            </a:r>
            <a:r>
              <a:rPr lang="en-US" i="1" baseline="-25000" dirty="0" smtClean="0"/>
              <a:t>i </a:t>
            </a:r>
            <a:r>
              <a:rPr lang="en-US" dirty="0" smtClean="0"/>
              <a:t>(</a:t>
            </a:r>
            <a:r>
              <a:rPr lang="en-US" i="1" dirty="0" smtClean="0"/>
              <a:t>r</a:t>
            </a:r>
            <a:r>
              <a:rPr lang="en-US" dirty="0" smtClean="0"/>
              <a:t>) </a:t>
            </a:r>
            <a:r>
              <a:rPr lang="en-US" dirty="0"/>
              <a:t>is </a:t>
            </a:r>
            <a:r>
              <a:rPr lang="en-US" dirty="0" smtClean="0"/>
              <a:t>smaller than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b="1" dirty="0" smtClean="0"/>
              <a:t>then</a:t>
            </a:r>
            <a:endParaRPr lang="en-US" b="1" dirty="0"/>
          </a:p>
          <a:p>
            <a:pPr marL="990600" lvl="1" indent="-533400">
              <a:buFont typeface="Monotype Sorts" pitchFamily="2" charset="2"/>
              <a:buNone/>
            </a:pPr>
            <a:r>
              <a:rPr lang="en-US" dirty="0"/>
              <a:t>		</a:t>
            </a:r>
            <a:r>
              <a:rPr lang="en-US" dirty="0" smtClean="0"/>
              <a:t>  </a:t>
            </a:r>
            <a:r>
              <a:rPr lang="en-US" i="1" dirty="0" smtClean="0"/>
              <a:t>M</a:t>
            </a:r>
            <a:r>
              <a:rPr lang="en-US" dirty="0" smtClean="0"/>
              <a:t>(</a:t>
            </a:r>
            <a:r>
              <a:rPr lang="en-US" i="1" dirty="0" err="1" smtClean="0"/>
              <a:t>i</a:t>
            </a:r>
            <a:r>
              <a:rPr lang="en-US" i="1" dirty="0"/>
              <a:t>, </a:t>
            </a:r>
            <a:r>
              <a:rPr lang="en-US" i="1" dirty="0" smtClean="0"/>
              <a:t>c</a:t>
            </a:r>
            <a:r>
              <a:rPr lang="en-US" dirty="0" smtClean="0"/>
              <a:t>) </a:t>
            </a:r>
            <a:r>
              <a:rPr lang="en-US" dirty="0"/>
              <a:t>:= </a:t>
            </a:r>
            <a:r>
              <a:rPr lang="en-US" i="1" dirty="0"/>
              <a:t>h</a:t>
            </a:r>
            <a:r>
              <a:rPr lang="en-US" i="1" baseline="-25000" dirty="0"/>
              <a:t>i </a:t>
            </a:r>
            <a:r>
              <a:rPr lang="en-US" dirty="0"/>
              <a:t>(</a:t>
            </a:r>
            <a:r>
              <a:rPr lang="en-US" i="1" dirty="0" smtClean="0"/>
              <a:t>r</a:t>
            </a:r>
            <a:r>
              <a:rPr lang="en-US" dirty="0" smtClean="0"/>
              <a:t>);</a:t>
            </a:r>
          </a:p>
          <a:p>
            <a:pPr marL="697992" indent="-533400">
              <a:buFont typeface="Monotype Sorts" pitchFamily="2" charset="2"/>
              <a:buNone/>
            </a:pPr>
            <a:r>
              <a:rPr lang="en-US" b="1" dirty="0" smtClean="0"/>
              <a:t>end;</a:t>
            </a:r>
            <a:endParaRPr lang="en-US" b="1" dirty="0"/>
          </a:p>
        </p:txBody>
      </p:sp>
      <p:grpSp>
        <p:nvGrpSpPr>
          <p:cNvPr id="6" name="Group 5"/>
          <p:cNvGrpSpPr/>
          <p:nvPr/>
        </p:nvGrpSpPr>
        <p:grpSpPr>
          <a:xfrm>
            <a:off x="4191000" y="2667000"/>
            <a:ext cx="4172253" cy="923330"/>
            <a:chOff x="4191000" y="2667000"/>
            <a:chExt cx="4172253" cy="923330"/>
          </a:xfrm>
        </p:grpSpPr>
        <p:sp>
          <p:nvSpPr>
            <p:cNvPr id="2" name="TextBox 1"/>
            <p:cNvSpPr txBox="1"/>
            <p:nvPr/>
          </p:nvSpPr>
          <p:spPr>
            <a:xfrm>
              <a:off x="5410200" y="2667000"/>
              <a:ext cx="2953053" cy="923330"/>
            </a:xfrm>
            <a:prstGeom prst="rect">
              <a:avLst/>
            </a:prstGeom>
            <a:noFill/>
          </p:spPr>
          <p:txBody>
            <a:bodyPr wrap="none" rtlCol="0">
              <a:spAutoFit/>
            </a:bodyPr>
            <a:lstStyle/>
            <a:p>
              <a:r>
                <a:rPr lang="en-US" dirty="0" smtClean="0"/>
                <a:t>Important: so you hash r only</a:t>
              </a:r>
            </a:p>
            <a:p>
              <a:r>
                <a:rPr lang="en-US" dirty="0" smtClean="0"/>
                <a:t>once per hash function, not</a:t>
              </a:r>
            </a:p>
            <a:p>
              <a:r>
                <a:rPr lang="en-US" dirty="0" smtClean="0"/>
                <a:t>once per 1 in row r.</a:t>
              </a:r>
            </a:p>
          </p:txBody>
        </p:sp>
        <p:cxnSp>
          <p:nvCxnSpPr>
            <p:cNvPr id="5" name="Straight Arrow Connector 4"/>
            <p:cNvCxnSpPr>
              <a:stCxn id="2" idx="1"/>
            </p:cNvCxnSpPr>
            <p:nvPr/>
          </p:nvCxnSpPr>
          <p:spPr>
            <a:xfrm flipH="1" flipV="1">
              <a:off x="4191000" y="2819400"/>
              <a:ext cx="1219200" cy="30926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3726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564C2FF-9317-40E1-B155-3393E3CCFE32}" type="slidenum">
              <a:rPr lang="en-US"/>
              <a:pPr/>
              <a:t>29</a:t>
            </a:fld>
            <a:endParaRPr lang="en-US"/>
          </a:p>
        </p:txBody>
      </p:sp>
      <p:sp>
        <p:nvSpPr>
          <p:cNvPr id="45058" name="Rectangle 2"/>
          <p:cNvSpPr>
            <a:spLocks noGrp="1" noChangeArrowheads="1"/>
          </p:cNvSpPr>
          <p:nvPr>
            <p:ph type="title"/>
          </p:nvPr>
        </p:nvSpPr>
        <p:spPr>
          <a:xfrm>
            <a:off x="593724" y="0"/>
            <a:ext cx="8321675" cy="1143000"/>
          </a:xfrm>
        </p:spPr>
        <p:txBody>
          <a:bodyPr>
            <a:normAutofit/>
          </a:bodyPr>
          <a:lstStyle/>
          <a:p>
            <a:r>
              <a:rPr lang="en-US" dirty="0" smtClean="0">
                <a:solidFill>
                  <a:srgbClr val="33CC33"/>
                </a:solidFill>
              </a:rPr>
              <a:t>Example</a:t>
            </a:r>
            <a:r>
              <a:rPr lang="en-US" dirty="0" smtClean="0">
                <a:solidFill>
                  <a:schemeClr val="accent1"/>
                </a:solidFill>
              </a:rPr>
              <a:t> </a:t>
            </a:r>
            <a:endParaRPr lang="en-US" dirty="0">
              <a:solidFill>
                <a:srgbClr val="33CC33"/>
              </a:solidFill>
            </a:endParaRPr>
          </a:p>
        </p:txBody>
      </p:sp>
      <p:sp>
        <p:nvSpPr>
          <p:cNvPr id="45059" name="Text Box 3"/>
          <p:cNvSpPr txBox="1">
            <a:spLocks noChangeArrowheads="1"/>
          </p:cNvSpPr>
          <p:nvPr/>
        </p:nvSpPr>
        <p:spPr bwMode="auto">
          <a:xfrm>
            <a:off x="593725" y="2090738"/>
            <a:ext cx="2362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Row	</a:t>
            </a:r>
            <a:r>
              <a:rPr lang="en-US">
                <a:solidFill>
                  <a:srgbClr val="FF9900"/>
                </a:solidFill>
              </a:rPr>
              <a:t>C1	C2</a:t>
            </a:r>
          </a:p>
          <a:p>
            <a:r>
              <a:rPr lang="en-US"/>
              <a:t>  1	 1	 0</a:t>
            </a:r>
          </a:p>
          <a:p>
            <a:r>
              <a:rPr lang="en-US"/>
              <a:t>  2	 0	 1</a:t>
            </a:r>
          </a:p>
          <a:p>
            <a:r>
              <a:rPr lang="en-US"/>
              <a:t>  3	 1	 1</a:t>
            </a:r>
          </a:p>
          <a:p>
            <a:r>
              <a:rPr lang="en-US"/>
              <a:t>  4	 1	 0</a:t>
            </a:r>
          </a:p>
          <a:p>
            <a:r>
              <a:rPr lang="en-US"/>
              <a:t>  5	 0	 1</a:t>
            </a:r>
          </a:p>
        </p:txBody>
      </p:sp>
      <p:sp>
        <p:nvSpPr>
          <p:cNvPr id="45060" name="Rectangle 4"/>
          <p:cNvSpPr>
            <a:spLocks noChangeArrowheads="1"/>
          </p:cNvSpPr>
          <p:nvPr/>
        </p:nvSpPr>
        <p:spPr bwMode="auto">
          <a:xfrm>
            <a:off x="1447800" y="2438400"/>
            <a:ext cx="13716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p:cNvSpPr txBox="1">
            <a:spLocks noChangeArrowheads="1"/>
          </p:cNvSpPr>
          <p:nvPr/>
        </p:nvSpPr>
        <p:spPr bwMode="auto">
          <a:xfrm>
            <a:off x="822325" y="4833938"/>
            <a:ext cx="19816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a:t>
            </a:r>
            <a:r>
              <a:rPr lang="en-US" i="1" dirty="0"/>
              <a:t>x</a:t>
            </a:r>
            <a:r>
              <a:rPr lang="en-US" dirty="0"/>
              <a:t>) = </a:t>
            </a:r>
            <a:r>
              <a:rPr lang="en-US" i="1" dirty="0"/>
              <a:t>x</a:t>
            </a:r>
            <a:r>
              <a:rPr lang="en-US" dirty="0"/>
              <a:t> mod 5</a:t>
            </a:r>
          </a:p>
          <a:p>
            <a:r>
              <a:rPr lang="en-US" i="1" dirty="0"/>
              <a:t>g</a:t>
            </a:r>
            <a:r>
              <a:rPr lang="en-US" dirty="0"/>
              <a:t>(</a:t>
            </a:r>
            <a:r>
              <a:rPr lang="en-US" i="1" dirty="0"/>
              <a:t>x</a:t>
            </a:r>
            <a:r>
              <a:rPr lang="en-US" dirty="0"/>
              <a:t>) = </a:t>
            </a:r>
            <a:r>
              <a:rPr lang="en-US" dirty="0" smtClean="0"/>
              <a:t>(2</a:t>
            </a:r>
            <a:r>
              <a:rPr lang="en-US" i="1" dirty="0" smtClean="0"/>
              <a:t>x</a:t>
            </a:r>
            <a:r>
              <a:rPr lang="en-US" dirty="0" smtClean="0"/>
              <a:t>+1) </a:t>
            </a:r>
            <a:r>
              <a:rPr lang="en-US" dirty="0"/>
              <a:t>mod 5</a:t>
            </a:r>
          </a:p>
        </p:txBody>
      </p:sp>
      <p:sp>
        <p:nvSpPr>
          <p:cNvPr id="45062" name="Text Box 6"/>
          <p:cNvSpPr txBox="1">
            <a:spLocks noChangeArrowheads="1"/>
          </p:cNvSpPr>
          <p:nvPr/>
        </p:nvSpPr>
        <p:spPr bwMode="auto">
          <a:xfrm>
            <a:off x="4572000" y="1287463"/>
            <a:ext cx="22862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(1) = 1	</a:t>
            </a:r>
            <a:r>
              <a:rPr lang="en-US" dirty="0">
                <a:solidFill>
                  <a:srgbClr val="FF0066"/>
                </a:solidFill>
              </a:rPr>
              <a:t>1</a:t>
            </a:r>
            <a:r>
              <a:rPr lang="en-US" dirty="0"/>
              <a:t>	</a:t>
            </a:r>
            <a:r>
              <a:rPr lang="en-US" dirty="0" smtClean="0"/>
              <a:t>∞</a:t>
            </a:r>
            <a:endParaRPr lang="en-US" dirty="0"/>
          </a:p>
          <a:p>
            <a:r>
              <a:rPr lang="en-US" i="1" dirty="0"/>
              <a:t>g</a:t>
            </a:r>
            <a:r>
              <a:rPr lang="en-US" dirty="0"/>
              <a:t>(1) = 3	</a:t>
            </a:r>
            <a:r>
              <a:rPr lang="en-US" dirty="0">
                <a:solidFill>
                  <a:srgbClr val="FF0066"/>
                </a:solidFill>
              </a:rPr>
              <a:t>3</a:t>
            </a:r>
            <a:r>
              <a:rPr lang="en-US" dirty="0"/>
              <a:t>	</a:t>
            </a:r>
            <a:r>
              <a:rPr lang="en-US" dirty="0" smtClean="0"/>
              <a:t>∞</a:t>
            </a:r>
            <a:endParaRPr lang="en-US" dirty="0"/>
          </a:p>
        </p:txBody>
      </p:sp>
      <p:sp>
        <p:nvSpPr>
          <p:cNvPr id="45063" name="Text Box 7"/>
          <p:cNvSpPr txBox="1">
            <a:spLocks noChangeArrowheads="1"/>
          </p:cNvSpPr>
          <p:nvPr/>
        </p:nvSpPr>
        <p:spPr bwMode="auto">
          <a:xfrm>
            <a:off x="4572000" y="21256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(2) = 2	1	</a:t>
            </a:r>
            <a:r>
              <a:rPr lang="en-US">
                <a:solidFill>
                  <a:srgbClr val="FF0066"/>
                </a:solidFill>
              </a:rPr>
              <a:t>2</a:t>
            </a:r>
          </a:p>
          <a:p>
            <a:r>
              <a:rPr lang="en-US" i="1"/>
              <a:t>g</a:t>
            </a:r>
            <a:r>
              <a:rPr lang="en-US"/>
              <a:t>(2) = 0	3	</a:t>
            </a:r>
            <a:r>
              <a:rPr lang="en-US">
                <a:solidFill>
                  <a:srgbClr val="FF0066"/>
                </a:solidFill>
              </a:rPr>
              <a:t>0</a:t>
            </a:r>
          </a:p>
        </p:txBody>
      </p:sp>
      <p:sp>
        <p:nvSpPr>
          <p:cNvPr id="45064" name="Text Box 8"/>
          <p:cNvSpPr txBox="1">
            <a:spLocks noChangeArrowheads="1"/>
          </p:cNvSpPr>
          <p:nvPr/>
        </p:nvSpPr>
        <p:spPr bwMode="auto">
          <a:xfrm>
            <a:off x="4572000" y="31162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(3) = 3	1	2</a:t>
            </a:r>
          </a:p>
          <a:p>
            <a:r>
              <a:rPr lang="en-US" i="1"/>
              <a:t>g</a:t>
            </a:r>
            <a:r>
              <a:rPr lang="en-US"/>
              <a:t>(3) = 2	</a:t>
            </a:r>
            <a:r>
              <a:rPr lang="en-US">
                <a:solidFill>
                  <a:srgbClr val="FF0066"/>
                </a:solidFill>
              </a:rPr>
              <a:t>2</a:t>
            </a:r>
            <a:r>
              <a:rPr lang="en-US"/>
              <a:t>	0</a:t>
            </a:r>
          </a:p>
        </p:txBody>
      </p:sp>
      <p:sp>
        <p:nvSpPr>
          <p:cNvPr id="45065" name="Text Box 9"/>
          <p:cNvSpPr txBox="1">
            <a:spLocks noChangeArrowheads="1"/>
          </p:cNvSpPr>
          <p:nvPr/>
        </p:nvSpPr>
        <p:spPr bwMode="auto">
          <a:xfrm>
            <a:off x="4572000" y="40306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(4) = 4	1	2</a:t>
            </a:r>
          </a:p>
          <a:p>
            <a:r>
              <a:rPr lang="en-US" i="1"/>
              <a:t>g</a:t>
            </a:r>
            <a:r>
              <a:rPr lang="en-US"/>
              <a:t>(4) = 4	2	0</a:t>
            </a:r>
          </a:p>
        </p:txBody>
      </p:sp>
      <p:sp>
        <p:nvSpPr>
          <p:cNvPr id="45066" name="Text Box 10"/>
          <p:cNvSpPr txBox="1">
            <a:spLocks noChangeArrowheads="1"/>
          </p:cNvSpPr>
          <p:nvPr/>
        </p:nvSpPr>
        <p:spPr bwMode="auto">
          <a:xfrm>
            <a:off x="4572000" y="4945063"/>
            <a:ext cx="3094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h</a:t>
            </a:r>
            <a:r>
              <a:rPr lang="en-US"/>
              <a:t>(5) = 0	1	</a:t>
            </a:r>
            <a:r>
              <a:rPr lang="en-US">
                <a:solidFill>
                  <a:srgbClr val="FF0066"/>
                </a:solidFill>
              </a:rPr>
              <a:t>0</a:t>
            </a:r>
          </a:p>
          <a:p>
            <a:r>
              <a:rPr lang="en-US" i="1"/>
              <a:t>g</a:t>
            </a:r>
            <a:r>
              <a:rPr lang="en-US"/>
              <a:t>(5) = 1	2	0</a:t>
            </a:r>
          </a:p>
        </p:txBody>
      </p:sp>
      <p:sp>
        <p:nvSpPr>
          <p:cNvPr id="45067" name="Text Box 11"/>
          <p:cNvSpPr txBox="1">
            <a:spLocks noChangeArrowheads="1"/>
          </p:cNvSpPr>
          <p:nvPr/>
        </p:nvSpPr>
        <p:spPr bwMode="auto">
          <a:xfrm>
            <a:off x="5284895" y="1058863"/>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9900"/>
                </a:solidFill>
              </a:rPr>
              <a:t>Sig1	Sig2</a:t>
            </a:r>
          </a:p>
        </p:txBody>
      </p:sp>
    </p:spTree>
    <p:extLst>
      <p:ext uri="{BB962C8B-B14F-4D97-AF65-F5344CB8AC3E}">
        <p14:creationId xmlns:p14="http://schemas.microsoft.com/office/powerpoint/2010/main" val="1521898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additive="base">
                                        <p:cTn id="7" dur="500" fill="hold"/>
                                        <p:tgtEl>
                                          <p:spTgt spid="45063"/>
                                        </p:tgtEl>
                                        <p:attrNameLst>
                                          <p:attrName>ppt_x</p:attrName>
                                        </p:attrNameLst>
                                      </p:cBhvr>
                                      <p:tavLst>
                                        <p:tav tm="0">
                                          <p:val>
                                            <p:strVal val="#ppt_x"/>
                                          </p:val>
                                        </p:tav>
                                        <p:tav tm="100000">
                                          <p:val>
                                            <p:strVal val="#ppt_x"/>
                                          </p:val>
                                        </p:tav>
                                      </p:tavLst>
                                    </p:anim>
                                    <p:anim calcmode="lin" valueType="num">
                                      <p:cBhvr additive="base">
                                        <p:cTn id="8"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4"/>
                                        </p:tgtEl>
                                        <p:attrNameLst>
                                          <p:attrName>style.visibility</p:attrName>
                                        </p:attrNameLst>
                                      </p:cBhvr>
                                      <p:to>
                                        <p:strVal val="visible"/>
                                      </p:to>
                                    </p:set>
                                    <p:anim calcmode="lin" valueType="num">
                                      <p:cBhvr additive="base">
                                        <p:cTn id="13" dur="500" fill="hold"/>
                                        <p:tgtEl>
                                          <p:spTgt spid="45064"/>
                                        </p:tgtEl>
                                        <p:attrNameLst>
                                          <p:attrName>ppt_x</p:attrName>
                                        </p:attrNameLst>
                                      </p:cBhvr>
                                      <p:tavLst>
                                        <p:tav tm="0">
                                          <p:val>
                                            <p:strVal val="#ppt_x"/>
                                          </p:val>
                                        </p:tav>
                                        <p:tav tm="100000">
                                          <p:val>
                                            <p:strVal val="#ppt_x"/>
                                          </p:val>
                                        </p:tav>
                                      </p:tavLst>
                                    </p:anim>
                                    <p:anim calcmode="lin" valueType="num">
                                      <p:cBhvr additive="base">
                                        <p:cTn id="14"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65"/>
                                        </p:tgtEl>
                                        <p:attrNameLst>
                                          <p:attrName>style.visibility</p:attrName>
                                        </p:attrNameLst>
                                      </p:cBhvr>
                                      <p:to>
                                        <p:strVal val="visible"/>
                                      </p:to>
                                    </p:set>
                                    <p:anim calcmode="lin" valueType="num">
                                      <p:cBhvr additive="base">
                                        <p:cTn id="19" dur="500" fill="hold"/>
                                        <p:tgtEl>
                                          <p:spTgt spid="45065"/>
                                        </p:tgtEl>
                                        <p:attrNameLst>
                                          <p:attrName>ppt_x</p:attrName>
                                        </p:attrNameLst>
                                      </p:cBhvr>
                                      <p:tavLst>
                                        <p:tav tm="0">
                                          <p:val>
                                            <p:strVal val="#ppt_x"/>
                                          </p:val>
                                        </p:tav>
                                        <p:tav tm="100000">
                                          <p:val>
                                            <p:strVal val="#ppt_x"/>
                                          </p:val>
                                        </p:tav>
                                      </p:tavLst>
                                    </p:anim>
                                    <p:anim calcmode="lin" valueType="num">
                                      <p:cBhvr additive="base">
                                        <p:cTn id="20"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66"/>
                                        </p:tgtEl>
                                        <p:attrNameLst>
                                          <p:attrName>style.visibility</p:attrName>
                                        </p:attrNameLst>
                                      </p:cBhvr>
                                      <p:to>
                                        <p:strVal val="visible"/>
                                      </p:to>
                                    </p:set>
                                    <p:anim calcmode="lin" valueType="num">
                                      <p:cBhvr additive="base">
                                        <p:cTn id="25" dur="500" fill="hold"/>
                                        <p:tgtEl>
                                          <p:spTgt spid="45066"/>
                                        </p:tgtEl>
                                        <p:attrNameLst>
                                          <p:attrName>ppt_x</p:attrName>
                                        </p:attrNameLst>
                                      </p:cBhvr>
                                      <p:tavLst>
                                        <p:tav tm="0">
                                          <p:val>
                                            <p:strVal val="#ppt_x"/>
                                          </p:val>
                                        </p:tav>
                                        <p:tav tm="100000">
                                          <p:val>
                                            <p:strVal val="#ppt_x"/>
                                          </p:val>
                                        </p:tav>
                                      </p:tavLst>
                                    </p:anim>
                                    <p:anim calcmode="lin" valueType="num">
                                      <p:cBhvr additive="base">
                                        <p:cTn id="26"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utoUpdateAnimBg="0"/>
      <p:bldP spid="45064" grpId="0" autoUpdateAnimBg="0"/>
      <p:bldP spid="45065" grpId="0" autoUpdateAnimBg="0"/>
      <p:bldP spid="4506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LSH: The Bigfoot of CS</a:t>
            </a:r>
            <a:endParaRPr lang="en-US" dirty="0"/>
          </a:p>
        </p:txBody>
      </p:sp>
      <p:sp>
        <p:nvSpPr>
          <p:cNvPr id="3" name="Content Placeholder 2"/>
          <p:cNvSpPr>
            <a:spLocks noGrp="1"/>
          </p:cNvSpPr>
          <p:nvPr>
            <p:ph idx="1"/>
          </p:nvPr>
        </p:nvSpPr>
        <p:spPr/>
        <p:txBody>
          <a:bodyPr/>
          <a:lstStyle/>
          <a:p>
            <a:r>
              <a:rPr lang="en-US" dirty="0" smtClean="0"/>
              <a:t>LSH is really a family of related techniques.</a:t>
            </a:r>
          </a:p>
          <a:p>
            <a:r>
              <a:rPr lang="en-US" dirty="0" smtClean="0"/>
              <a:t>In general, one throws items into buckets using several different “hash functions.”</a:t>
            </a:r>
          </a:p>
          <a:p>
            <a:r>
              <a:rPr lang="en-US" dirty="0" smtClean="0"/>
              <a:t>You examine only those pairs of items that share a bucket for at least one of these </a:t>
            </a:r>
            <a:r>
              <a:rPr lang="en-US" dirty="0" err="1" smtClean="0"/>
              <a:t>hashings</a:t>
            </a:r>
            <a:r>
              <a:rPr lang="en-US" dirty="0" smtClean="0"/>
              <a:t>.</a:t>
            </a:r>
          </a:p>
          <a:p>
            <a:r>
              <a:rPr lang="en-US" dirty="0" smtClean="0">
                <a:solidFill>
                  <a:srgbClr val="0070C0"/>
                </a:solidFill>
              </a:rPr>
              <a:t>Upside</a:t>
            </a:r>
            <a:r>
              <a:rPr lang="en-US" dirty="0" smtClean="0"/>
              <a:t>: designed correctly, only a small fraction of pairs are ever examined.</a:t>
            </a:r>
          </a:p>
          <a:p>
            <a:r>
              <a:rPr lang="en-US" dirty="0" smtClean="0">
                <a:solidFill>
                  <a:srgbClr val="0070C0"/>
                </a:solidFill>
              </a:rPr>
              <a:t>Downside</a:t>
            </a:r>
            <a:r>
              <a:rPr lang="en-US" dirty="0" smtClean="0"/>
              <a:t>: there are </a:t>
            </a:r>
            <a:r>
              <a:rPr lang="en-US" i="1" dirty="0" smtClean="0">
                <a:solidFill>
                  <a:srgbClr val="FF0000"/>
                </a:solidFill>
              </a:rPr>
              <a:t>false negatives </a:t>
            </a:r>
            <a:r>
              <a:rPr lang="en-US" dirty="0" smtClean="0"/>
              <a:t>– pairs of similar items that never even get considered.</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a:t>
            </a:fld>
            <a:endParaRPr lang="en-US" dirty="0"/>
          </a:p>
        </p:txBody>
      </p:sp>
    </p:spTree>
    <p:extLst>
      <p:ext uri="{BB962C8B-B14F-4D97-AF65-F5344CB8AC3E}">
        <p14:creationId xmlns:p14="http://schemas.microsoft.com/office/powerpoint/2010/main" val="219557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53710A-F6F7-4196-9CC9-03C728AD096A}" type="slidenum">
              <a:rPr lang="en-US"/>
              <a:pPr/>
              <a:t>30</a:t>
            </a:fld>
            <a:endParaRPr lang="en-US"/>
          </a:p>
        </p:txBody>
      </p:sp>
      <p:sp>
        <p:nvSpPr>
          <p:cNvPr id="115714" name="Rectangle 2"/>
          <p:cNvSpPr>
            <a:spLocks noGrp="1" noChangeArrowheads="1"/>
          </p:cNvSpPr>
          <p:nvPr>
            <p:ph type="title"/>
          </p:nvPr>
        </p:nvSpPr>
        <p:spPr/>
        <p:txBody>
          <a:bodyPr/>
          <a:lstStyle/>
          <a:p>
            <a:r>
              <a:rPr lang="en-US"/>
              <a:t>Implementation – (4)</a:t>
            </a:r>
          </a:p>
        </p:txBody>
      </p:sp>
      <p:sp>
        <p:nvSpPr>
          <p:cNvPr id="115715" name="Rectangle 3"/>
          <p:cNvSpPr>
            <a:spLocks noGrp="1" noChangeArrowheads="1"/>
          </p:cNvSpPr>
          <p:nvPr>
            <p:ph type="body" idx="1"/>
          </p:nvPr>
        </p:nvSpPr>
        <p:spPr/>
        <p:txBody>
          <a:bodyPr/>
          <a:lstStyle/>
          <a:p>
            <a:r>
              <a:rPr lang="en-US" dirty="0"/>
              <a:t>Often, data is given by column, not row.</a:t>
            </a:r>
          </a:p>
          <a:p>
            <a:pPr lvl="1"/>
            <a:r>
              <a:rPr lang="en-US" dirty="0" smtClean="0">
                <a:solidFill>
                  <a:srgbClr val="00B050"/>
                </a:solidFill>
              </a:rPr>
              <a:t>Example</a:t>
            </a:r>
            <a:r>
              <a:rPr lang="en-US" dirty="0" smtClean="0"/>
              <a:t>: columns </a:t>
            </a:r>
            <a:r>
              <a:rPr lang="en-US" dirty="0"/>
              <a:t>= documents, rows = shingles.</a:t>
            </a:r>
          </a:p>
          <a:p>
            <a:r>
              <a:rPr lang="en-US" dirty="0"/>
              <a:t>If so, sort matrix once so it is by row</a:t>
            </a:r>
            <a:r>
              <a:rPr lang="en-US" dirty="0" smtClean="0"/>
              <a:t>.</a:t>
            </a:r>
          </a:p>
          <a:p>
            <a:pPr lvl="1"/>
            <a:r>
              <a:rPr lang="en-US" dirty="0" smtClean="0"/>
              <a:t>I.e., generate shingle-</a:t>
            </a:r>
            <a:r>
              <a:rPr lang="en-US" dirty="0" err="1" smtClean="0"/>
              <a:t>docID</a:t>
            </a:r>
            <a:r>
              <a:rPr lang="en-US" dirty="0" smtClean="0"/>
              <a:t> pairs from the documents and then sort by shingle.</a:t>
            </a:r>
            <a:endParaRPr lang="en-US" dirty="0"/>
          </a:p>
        </p:txBody>
      </p:sp>
    </p:spTree>
    <p:extLst>
      <p:ext uri="{BB962C8B-B14F-4D97-AF65-F5344CB8AC3E}">
        <p14:creationId xmlns:p14="http://schemas.microsoft.com/office/powerpoint/2010/main" val="33187850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Improvement</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From Li-Owen-Zhang, Stanford Statistics Dept.</a:t>
            </a:r>
          </a:p>
          <a:p>
            <a:r>
              <a:rPr lang="en-US" dirty="0" smtClean="0"/>
              <a:t>Cost of </a:t>
            </a:r>
            <a:r>
              <a:rPr lang="en-US" dirty="0" err="1" smtClean="0"/>
              <a:t>minhashing</a:t>
            </a:r>
            <a:r>
              <a:rPr lang="en-US" dirty="0" smtClean="0"/>
              <a:t> is proportional to the number of rows.</a:t>
            </a:r>
          </a:p>
          <a:p>
            <a:r>
              <a:rPr lang="en-US" dirty="0" smtClean="0"/>
              <a:t>Suppose we only went a small way down the list of rows, e.g., hashed only the first 1000 rows.</a:t>
            </a:r>
          </a:p>
          <a:p>
            <a:r>
              <a:rPr lang="en-US" dirty="0" smtClean="0">
                <a:solidFill>
                  <a:srgbClr val="0070C0"/>
                </a:solidFill>
              </a:rPr>
              <a:t>Advantage</a:t>
            </a:r>
            <a:r>
              <a:rPr lang="en-US" dirty="0" smtClean="0"/>
              <a:t>: Saves </a:t>
            </a:r>
            <a:r>
              <a:rPr lang="en-US" dirty="0" smtClean="0">
                <a:solidFill>
                  <a:srgbClr val="00B050"/>
                </a:solidFill>
              </a:rPr>
              <a:t>a lot </a:t>
            </a:r>
            <a:r>
              <a:rPr lang="en-US" dirty="0" smtClean="0"/>
              <a:t>of time.</a:t>
            </a:r>
          </a:p>
          <a:p>
            <a:r>
              <a:rPr lang="en-US" dirty="0" smtClean="0">
                <a:solidFill>
                  <a:srgbClr val="0070C0"/>
                </a:solidFill>
              </a:rPr>
              <a:t>Disadvantage</a:t>
            </a:r>
            <a:r>
              <a:rPr lang="en-US" dirty="0" smtClean="0"/>
              <a:t>: if all 1000 rows have 0 in a column, you get no </a:t>
            </a:r>
            <a:r>
              <a:rPr lang="en-US" dirty="0" err="1" smtClean="0"/>
              <a:t>minhash</a:t>
            </a:r>
            <a:r>
              <a:rPr lang="en-US" dirty="0" smtClean="0"/>
              <a:t> value.</a:t>
            </a:r>
          </a:p>
          <a:p>
            <a:pPr lvl="1"/>
            <a:r>
              <a:rPr lang="en-US" dirty="0" smtClean="0"/>
              <a:t>It is a mistake to assume two columns hashing to no value are likely to be similar.</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31</a:t>
            </a:fld>
            <a:endParaRPr lang="en-US" dirty="0"/>
          </a:p>
        </p:txBody>
      </p:sp>
    </p:spTree>
    <p:extLst>
      <p:ext uri="{BB962C8B-B14F-4D97-AF65-F5344CB8AC3E}">
        <p14:creationId xmlns:p14="http://schemas.microsoft.com/office/powerpoint/2010/main" val="287131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 (2)</a:t>
            </a:r>
            <a:endParaRPr lang="en-US" dirty="0"/>
          </a:p>
        </p:txBody>
      </p:sp>
      <p:sp>
        <p:nvSpPr>
          <p:cNvPr id="3" name="Content Placeholder 2"/>
          <p:cNvSpPr>
            <a:spLocks noGrp="1"/>
          </p:cNvSpPr>
          <p:nvPr>
            <p:ph idx="1"/>
          </p:nvPr>
        </p:nvSpPr>
        <p:spPr/>
        <p:txBody>
          <a:bodyPr/>
          <a:lstStyle/>
          <a:p>
            <a:r>
              <a:rPr lang="en-US" dirty="0" smtClean="0"/>
              <a:t>Divide the rows into k bands.</a:t>
            </a:r>
          </a:p>
          <a:p>
            <a:r>
              <a:rPr lang="en-US" dirty="0" smtClean="0"/>
              <a:t>As you go down the rows, start a new </a:t>
            </a:r>
            <a:r>
              <a:rPr lang="en-US" dirty="0" err="1" smtClean="0"/>
              <a:t>minhash</a:t>
            </a:r>
            <a:r>
              <a:rPr lang="en-US" dirty="0" smtClean="0"/>
              <a:t> competition for each band.</a:t>
            </a:r>
          </a:p>
          <a:p>
            <a:r>
              <a:rPr lang="en-US" dirty="0" smtClean="0"/>
              <a:t>Thus, to get a desired number of </a:t>
            </a:r>
            <a:r>
              <a:rPr lang="en-US" dirty="0" err="1" smtClean="0"/>
              <a:t>minhash</a:t>
            </a:r>
            <a:r>
              <a:rPr lang="en-US" dirty="0" smtClean="0"/>
              <a:t> values, you need to compute only (1/k)</a:t>
            </a:r>
            <a:r>
              <a:rPr lang="en-US" baseline="30000" dirty="0" err="1" smtClean="0"/>
              <a:t>th</a:t>
            </a:r>
            <a:r>
              <a:rPr lang="en-US" dirty="0" smtClean="0"/>
              <a:t> of the number of hash values per row that you would using the original scheme.</a:t>
            </a:r>
          </a:p>
          <a:p>
            <a:pPr lvl="1"/>
            <a:r>
              <a:rPr lang="en-US" dirty="0" smtClean="0"/>
              <a:t>But don’t make k so large that you often get “no value” for a </a:t>
            </a:r>
            <a:r>
              <a:rPr lang="en-US" dirty="0" err="1" smtClean="0"/>
              <a:t>minhash</a:t>
            </a:r>
            <a:r>
              <a:rPr lang="en-US" dirty="0" smtClean="0"/>
              <a:t>.</a:t>
            </a:r>
          </a:p>
          <a:p>
            <a:r>
              <a:rPr lang="en-US" dirty="0" smtClean="0"/>
              <a:t>HW1 asks you to do the probability calculation.</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dirty="0"/>
          </a:p>
        </p:txBody>
      </p:sp>
    </p:spTree>
    <p:extLst>
      <p:ext uri="{BB962C8B-B14F-4D97-AF65-F5344CB8AC3E}">
        <p14:creationId xmlns:p14="http://schemas.microsoft.com/office/powerpoint/2010/main" val="13642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76197" y="1219200"/>
            <a:ext cx="86106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C0000"/>
                </a:solidFill>
              </a:rPr>
              <a:t>Locality-Sensitive Hashing</a:t>
            </a:r>
          </a:p>
        </p:txBody>
      </p:sp>
      <p:sp>
        <p:nvSpPr>
          <p:cNvPr id="9" name="Rectangle 3"/>
          <p:cNvSpPr>
            <a:spLocks noGrp="1" noChangeArrowheads="1"/>
          </p:cNvSpPr>
          <p:nvPr>
            <p:ph type="ctrTitle"/>
          </p:nvPr>
        </p:nvSpPr>
        <p:spPr>
          <a:xfrm>
            <a:off x="990600" y="2895600"/>
            <a:ext cx="7620000" cy="1981200"/>
          </a:xfrm>
        </p:spPr>
        <p:txBody>
          <a:bodyPr>
            <a:noAutofit/>
          </a:bodyPr>
          <a:lstStyle/>
          <a:p>
            <a:r>
              <a:rPr lang="en-US" sz="3600" dirty="0">
                <a:solidFill>
                  <a:srgbClr val="FF9900"/>
                </a:solidFill>
              </a:rPr>
              <a:t>Focusing on Similar </a:t>
            </a:r>
            <a:r>
              <a:rPr lang="en-US" sz="3600" dirty="0" err="1">
                <a:solidFill>
                  <a:srgbClr val="FF9900"/>
                </a:solidFill>
              </a:rPr>
              <a:t>Minhash</a:t>
            </a:r>
            <a:r>
              <a:rPr lang="en-US" sz="3600" dirty="0">
                <a:solidFill>
                  <a:srgbClr val="FF9900"/>
                </a:solidFill>
              </a:rPr>
              <a:t> </a:t>
            </a:r>
            <a:r>
              <a:rPr lang="en-US" sz="3600" dirty="0" smtClean="0">
                <a:solidFill>
                  <a:srgbClr val="FF9900"/>
                </a:solidFill>
              </a:rPr>
              <a:t>	Signatures</a:t>
            </a:r>
            <a:r>
              <a:rPr lang="en-US" sz="3600" dirty="0">
                <a:solidFill>
                  <a:srgbClr val="FF9900"/>
                </a:solidFill>
              </a:rPr>
              <a:t/>
            </a:r>
            <a:br>
              <a:rPr lang="en-US" sz="3600" dirty="0">
                <a:solidFill>
                  <a:srgbClr val="FF9900"/>
                </a:solidFill>
              </a:rPr>
            </a:br>
            <a:r>
              <a:rPr lang="en-US" sz="3600" dirty="0">
                <a:solidFill>
                  <a:srgbClr val="FF9900"/>
                </a:solidFill>
              </a:rPr>
              <a:t>Other Applications Will Follow</a:t>
            </a:r>
          </a:p>
        </p:txBody>
      </p:sp>
    </p:spTree>
    <p:extLst>
      <p:ext uri="{BB962C8B-B14F-4D97-AF65-F5344CB8AC3E}">
        <p14:creationId xmlns:p14="http://schemas.microsoft.com/office/powerpoint/2010/main" val="156181113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Signatures to Buckets</a:t>
            </a:r>
            <a:endParaRPr lang="en-US" dirty="0"/>
          </a:p>
        </p:txBody>
      </p:sp>
      <p:sp>
        <p:nvSpPr>
          <p:cNvPr id="3" name="Content Placeholder 2"/>
          <p:cNvSpPr>
            <a:spLocks noGrp="1"/>
          </p:cNvSpPr>
          <p:nvPr>
            <p:ph idx="1"/>
          </p:nvPr>
        </p:nvSpPr>
        <p:spPr/>
        <p:txBody>
          <a:bodyPr/>
          <a:lstStyle/>
          <a:p>
            <a:r>
              <a:rPr lang="en-US" dirty="0" smtClean="0">
                <a:solidFill>
                  <a:srgbClr val="0070C0"/>
                </a:solidFill>
              </a:rPr>
              <a:t>Remember</a:t>
            </a:r>
            <a:r>
              <a:rPr lang="en-US" dirty="0" smtClean="0"/>
              <a:t>: we want to hash objects such as signatures many times, so that “similar” objects wind up in the same bucket at least once, while other pairs rarely do.</a:t>
            </a:r>
          </a:p>
          <a:p>
            <a:pPr lvl="1"/>
            <a:r>
              <a:rPr lang="en-US" i="1" dirty="0">
                <a:solidFill>
                  <a:srgbClr val="FF0066"/>
                </a:solidFill>
              </a:rPr>
              <a:t>C</a:t>
            </a:r>
            <a:r>
              <a:rPr lang="en-US" i="1" dirty="0" smtClean="0">
                <a:solidFill>
                  <a:srgbClr val="FF0066"/>
                </a:solidFill>
              </a:rPr>
              <a:t>andidate pairs </a:t>
            </a:r>
            <a:r>
              <a:rPr lang="en-US" dirty="0" smtClean="0"/>
              <a:t>are those that share a bucket.</a:t>
            </a:r>
          </a:p>
          <a:p>
            <a:r>
              <a:rPr lang="en-US" dirty="0" smtClean="0"/>
              <a:t>Define “similar” by a similarity </a:t>
            </a:r>
            <a:r>
              <a:rPr lang="en-US" i="1" dirty="0" smtClean="0">
                <a:solidFill>
                  <a:srgbClr val="FF0066"/>
                </a:solidFill>
              </a:rPr>
              <a:t>threshold</a:t>
            </a:r>
            <a:r>
              <a:rPr lang="en-US" dirty="0" smtClean="0"/>
              <a:t> t = fraction of rows in which signatures must agree.</a:t>
            </a:r>
          </a:p>
          <a:p>
            <a:r>
              <a:rPr lang="en-US" dirty="0" smtClean="0">
                <a:solidFill>
                  <a:srgbClr val="0070C0"/>
                </a:solidFill>
              </a:rPr>
              <a:t>Trick</a:t>
            </a:r>
            <a:r>
              <a:rPr lang="en-US" dirty="0" smtClean="0"/>
              <a:t>: divide signature rows into bands.</a:t>
            </a:r>
          </a:p>
          <a:p>
            <a:pPr lvl="1"/>
            <a:r>
              <a:rPr lang="en-US" dirty="0" smtClean="0"/>
              <a:t>Each hash function based on one band.</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34</a:t>
            </a:fld>
            <a:endParaRPr lang="en-US" dirty="0"/>
          </a:p>
        </p:txBody>
      </p:sp>
    </p:spTree>
    <p:extLst>
      <p:ext uri="{BB962C8B-B14F-4D97-AF65-F5344CB8AC3E}">
        <p14:creationId xmlns:p14="http://schemas.microsoft.com/office/powerpoint/2010/main" val="3042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0A9209A3-AE15-4E3E-B500-AE9B888608D2}" type="slidenum">
              <a:rPr lang="en-US"/>
              <a:pPr/>
              <a:t>35</a:t>
            </a:fld>
            <a:endParaRPr lang="en-US"/>
          </a:p>
        </p:txBody>
      </p:sp>
      <p:sp>
        <p:nvSpPr>
          <p:cNvPr id="82946" name="Rectangle 2"/>
          <p:cNvSpPr>
            <a:spLocks noGrp="1" noChangeArrowheads="1"/>
          </p:cNvSpPr>
          <p:nvPr>
            <p:ph type="title"/>
          </p:nvPr>
        </p:nvSpPr>
        <p:spPr/>
        <p:txBody>
          <a:bodyPr/>
          <a:lstStyle/>
          <a:p>
            <a:r>
              <a:rPr lang="en-US"/>
              <a:t>Partition Into Bands</a:t>
            </a:r>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8" name="Line 4"/>
          <p:cNvSpPr>
            <a:spLocks noChangeShapeType="1"/>
          </p:cNvSpPr>
          <p:nvPr/>
        </p:nvSpPr>
        <p:spPr bwMode="auto">
          <a:xfrm>
            <a:off x="2590800" y="27432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49" name="Line 5"/>
          <p:cNvSpPr>
            <a:spLocks noChangeShapeType="1"/>
          </p:cNvSpPr>
          <p:nvPr/>
        </p:nvSpPr>
        <p:spPr bwMode="auto">
          <a:xfrm>
            <a:off x="2590800" y="35814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0" name="Line 6"/>
          <p:cNvSpPr>
            <a:spLocks noChangeShapeType="1"/>
          </p:cNvSpPr>
          <p:nvPr/>
        </p:nvSpPr>
        <p:spPr bwMode="auto">
          <a:xfrm>
            <a:off x="2590800" y="44196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1" name="Line 7"/>
          <p:cNvSpPr>
            <a:spLocks noChangeShapeType="1"/>
          </p:cNvSpPr>
          <p:nvPr/>
        </p:nvSpPr>
        <p:spPr bwMode="auto">
          <a:xfrm>
            <a:off x="2590800" y="52578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2" name="Text Box 8"/>
          <p:cNvSpPr txBox="1">
            <a:spLocks noChangeArrowheads="1"/>
          </p:cNvSpPr>
          <p:nvPr/>
        </p:nvSpPr>
        <p:spPr bwMode="auto">
          <a:xfrm>
            <a:off x="3894138" y="6173788"/>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Matrix </a:t>
            </a:r>
            <a:r>
              <a:rPr lang="en-US" i="1"/>
              <a:t>M</a:t>
            </a:r>
          </a:p>
        </p:txBody>
      </p:sp>
      <p:sp>
        <p:nvSpPr>
          <p:cNvPr id="82953" name="Text Box 9"/>
          <p:cNvSpPr txBox="1">
            <a:spLocks noChangeArrowheads="1"/>
          </p:cNvSpPr>
          <p:nvPr/>
        </p:nvSpPr>
        <p:spPr bwMode="auto">
          <a:xfrm>
            <a:off x="7319963" y="2744788"/>
            <a:ext cx="1384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r </a:t>
            </a:r>
            <a:r>
              <a:rPr lang="en-US"/>
              <a:t> rows</a:t>
            </a:r>
          </a:p>
          <a:p>
            <a:pPr algn="ctr"/>
            <a:r>
              <a:rPr lang="en-US"/>
              <a:t>per band</a:t>
            </a:r>
          </a:p>
        </p:txBody>
      </p:sp>
      <p:sp>
        <p:nvSpPr>
          <p:cNvPr id="82954" name="Line 10"/>
          <p:cNvSpPr>
            <a:spLocks noChangeShapeType="1"/>
          </p:cNvSpPr>
          <p:nvPr/>
        </p:nvSpPr>
        <p:spPr bwMode="auto">
          <a:xfrm>
            <a:off x="7165975" y="2741613"/>
            <a:ext cx="0" cy="8413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582613" y="3506788"/>
            <a:ext cx="134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b</a:t>
            </a:r>
            <a:r>
              <a:rPr lang="en-US"/>
              <a:t>  bands</a:t>
            </a:r>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Line 15"/>
          <p:cNvSpPr>
            <a:spLocks noChangeShapeType="1"/>
          </p:cNvSpPr>
          <p:nvPr/>
        </p:nvSpPr>
        <p:spPr bwMode="auto">
          <a:xfrm flipH="1">
            <a:off x="4610100" y="1463675"/>
            <a:ext cx="2145506" cy="441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0" name="Text Box 16"/>
          <p:cNvSpPr txBox="1">
            <a:spLocks noChangeArrowheads="1"/>
          </p:cNvSpPr>
          <p:nvPr/>
        </p:nvSpPr>
        <p:spPr bwMode="auto">
          <a:xfrm>
            <a:off x="6755606" y="1143000"/>
            <a:ext cx="1119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   One</a:t>
            </a:r>
          </a:p>
          <a:p>
            <a:r>
              <a:rPr lang="en-US" sz="1800" dirty="0"/>
              <a:t>signature</a:t>
            </a:r>
          </a:p>
        </p:txBody>
      </p:sp>
    </p:spTree>
    <p:extLst>
      <p:ext uri="{BB962C8B-B14F-4D97-AF65-F5344CB8AC3E}">
        <p14:creationId xmlns:p14="http://schemas.microsoft.com/office/powerpoint/2010/main" val="1836083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4642E2-7C8C-4EDA-8436-6F57DFDDCB2D}" type="slidenum">
              <a:rPr lang="en-US"/>
              <a:pPr/>
              <a:t>36</a:t>
            </a:fld>
            <a:endParaRPr lang="en-US"/>
          </a:p>
        </p:txBody>
      </p:sp>
      <p:sp>
        <p:nvSpPr>
          <p:cNvPr id="83970" name="Rectangle 2"/>
          <p:cNvSpPr>
            <a:spLocks noGrp="1" noChangeArrowheads="1"/>
          </p:cNvSpPr>
          <p:nvPr>
            <p:ph type="title"/>
          </p:nvPr>
        </p:nvSpPr>
        <p:spPr>
          <a:xfrm>
            <a:off x="0" y="0"/>
            <a:ext cx="9144000" cy="1143000"/>
          </a:xfrm>
        </p:spPr>
        <p:txBody>
          <a:bodyPr/>
          <a:lstStyle/>
          <a:p>
            <a:r>
              <a:rPr lang="en-US" dirty="0"/>
              <a:t>Partition into Bands – (2)</a:t>
            </a:r>
          </a:p>
        </p:txBody>
      </p:sp>
      <p:sp>
        <p:nvSpPr>
          <p:cNvPr id="83971" name="Rectangle 3"/>
          <p:cNvSpPr>
            <a:spLocks noGrp="1" noChangeArrowheads="1"/>
          </p:cNvSpPr>
          <p:nvPr>
            <p:ph type="body" idx="1"/>
          </p:nvPr>
        </p:nvSpPr>
        <p:spPr>
          <a:xfrm>
            <a:off x="304800" y="1295400"/>
            <a:ext cx="8610600" cy="5334000"/>
          </a:xfrm>
        </p:spPr>
        <p:txBody>
          <a:bodyPr/>
          <a:lstStyle/>
          <a:p>
            <a:r>
              <a:rPr lang="en-US" dirty="0"/>
              <a:t>Divide matrix </a:t>
            </a:r>
            <a:r>
              <a:rPr lang="en-US" i="1" dirty="0" smtClean="0"/>
              <a:t>M</a:t>
            </a:r>
            <a:r>
              <a:rPr lang="en-US" dirty="0" smtClean="0"/>
              <a:t> </a:t>
            </a:r>
            <a:r>
              <a:rPr lang="en-US" dirty="0"/>
              <a:t>into </a:t>
            </a:r>
            <a:r>
              <a:rPr lang="en-US" i="1" dirty="0" smtClean="0"/>
              <a:t>b</a:t>
            </a:r>
            <a:r>
              <a:rPr lang="en-US" dirty="0" smtClean="0"/>
              <a:t> </a:t>
            </a:r>
            <a:r>
              <a:rPr lang="en-US" dirty="0"/>
              <a:t>bands of </a:t>
            </a:r>
            <a:r>
              <a:rPr lang="en-US" i="1" dirty="0"/>
              <a:t>r</a:t>
            </a:r>
            <a:r>
              <a:rPr lang="en-US" dirty="0"/>
              <a:t> </a:t>
            </a:r>
            <a:r>
              <a:rPr lang="en-US" dirty="0" smtClean="0"/>
              <a:t>rows</a:t>
            </a:r>
            <a:r>
              <a:rPr lang="en-US" dirty="0"/>
              <a:t>.</a:t>
            </a:r>
          </a:p>
          <a:p>
            <a:r>
              <a:rPr lang="en-US" dirty="0"/>
              <a:t>For each band, hash its portion of each column to a hash table with </a:t>
            </a:r>
            <a:r>
              <a:rPr lang="en-US" i="1" dirty="0" smtClean="0"/>
              <a:t>k</a:t>
            </a:r>
            <a:r>
              <a:rPr lang="en-US" dirty="0" smtClean="0"/>
              <a:t> </a:t>
            </a:r>
            <a:r>
              <a:rPr lang="en-US" dirty="0"/>
              <a:t>buckets.</a:t>
            </a:r>
          </a:p>
          <a:p>
            <a:pPr lvl="1"/>
            <a:r>
              <a:rPr lang="en-US" dirty="0"/>
              <a:t>Make </a:t>
            </a:r>
            <a:r>
              <a:rPr lang="en-US" i="1" dirty="0" smtClean="0"/>
              <a:t>k</a:t>
            </a:r>
            <a:r>
              <a:rPr lang="en-US" dirty="0" smtClean="0"/>
              <a:t> </a:t>
            </a:r>
            <a:r>
              <a:rPr lang="en-US" dirty="0"/>
              <a:t>as large as possible</a:t>
            </a:r>
            <a:r>
              <a:rPr lang="en-US" dirty="0" smtClean="0"/>
              <a:t>.</a:t>
            </a:r>
          </a:p>
          <a:p>
            <a:pPr lvl="1"/>
            <a:r>
              <a:rPr lang="en-US" dirty="0" smtClean="0"/>
              <a:t>Use a different hash table for </a:t>
            </a:r>
            <a:r>
              <a:rPr lang="en-US" smtClean="0"/>
              <a:t>each band.</a:t>
            </a:r>
            <a:endParaRPr lang="en-US" dirty="0"/>
          </a:p>
          <a:p>
            <a:r>
              <a:rPr lang="en-US" i="1" dirty="0">
                <a:solidFill>
                  <a:srgbClr val="FF0066"/>
                </a:solidFill>
              </a:rPr>
              <a:t>Candidate</a:t>
            </a:r>
            <a:r>
              <a:rPr lang="en-US" dirty="0">
                <a:solidFill>
                  <a:srgbClr val="FF0066"/>
                </a:solidFill>
              </a:rPr>
              <a:t> </a:t>
            </a:r>
            <a:r>
              <a:rPr lang="en-US" dirty="0"/>
              <a:t>column pairs are those that hash to the same bucket for </a:t>
            </a:r>
            <a:r>
              <a:rPr lang="en-US" dirty="0">
                <a:latin typeface="Lucida Sans Unicode" pitchFamily="34" charset="0"/>
              </a:rPr>
              <a:t>≥</a:t>
            </a:r>
            <a:r>
              <a:rPr lang="en-US" dirty="0"/>
              <a:t> 1 band.</a:t>
            </a:r>
          </a:p>
          <a:p>
            <a:r>
              <a:rPr lang="en-US" dirty="0"/>
              <a:t>Tune</a:t>
            </a:r>
            <a:r>
              <a:rPr lang="en-US" i="1" dirty="0"/>
              <a:t> b</a:t>
            </a:r>
            <a:r>
              <a:rPr lang="en-US" dirty="0"/>
              <a:t> and </a:t>
            </a:r>
            <a:r>
              <a:rPr lang="en-US" i="1" dirty="0"/>
              <a:t>r</a:t>
            </a:r>
            <a:r>
              <a:rPr lang="en-US" dirty="0"/>
              <a:t> </a:t>
            </a:r>
            <a:r>
              <a:rPr lang="en-US" dirty="0" smtClean="0"/>
              <a:t>to </a:t>
            </a:r>
            <a:r>
              <a:rPr lang="en-US" dirty="0"/>
              <a:t>catch most similar pairs, but few </a:t>
            </a:r>
            <a:r>
              <a:rPr lang="en-US" dirty="0" err="1"/>
              <a:t>nonsimilar</a:t>
            </a:r>
            <a:r>
              <a:rPr lang="en-US" dirty="0"/>
              <a:t> pairs.</a:t>
            </a:r>
          </a:p>
        </p:txBody>
      </p:sp>
    </p:spTree>
    <p:extLst>
      <p:ext uri="{BB962C8B-B14F-4D97-AF65-F5344CB8AC3E}">
        <p14:creationId xmlns:p14="http://schemas.microsoft.com/office/powerpoint/2010/main" val="209522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 for One Bucket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37</a:t>
            </a:fld>
            <a:endParaRPr lang="en-US"/>
          </a:p>
        </p:txBody>
      </p:sp>
      <p:grpSp>
        <p:nvGrpSpPr>
          <p:cNvPr id="8" name="Group 7"/>
          <p:cNvGrpSpPr/>
          <p:nvPr/>
        </p:nvGrpSpPr>
        <p:grpSpPr>
          <a:xfrm>
            <a:off x="1523478" y="2819400"/>
            <a:ext cx="2819400" cy="3352800"/>
            <a:chOff x="1447278" y="2362200"/>
            <a:chExt cx="2819400" cy="3352800"/>
          </a:xfrm>
        </p:grpSpPr>
        <p:sp>
          <p:nvSpPr>
            <p:cNvPr id="9" name="Rectangle 2"/>
            <p:cNvSpPr>
              <a:spLocks noChangeArrowheads="1"/>
            </p:cNvSpPr>
            <p:nvPr/>
          </p:nvSpPr>
          <p:spPr bwMode="auto">
            <a:xfrm>
              <a:off x="1447278" y="2362200"/>
              <a:ext cx="2819400" cy="33528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10" name="Line 5"/>
            <p:cNvSpPr>
              <a:spLocks noChangeShapeType="1"/>
            </p:cNvSpPr>
            <p:nvPr/>
          </p:nvSpPr>
          <p:spPr bwMode="auto">
            <a:xfrm flipV="1">
              <a:off x="1447278" y="3032341"/>
              <a:ext cx="2819400"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6"/>
            <p:cNvSpPr>
              <a:spLocks noChangeShapeType="1"/>
            </p:cNvSpPr>
            <p:nvPr/>
          </p:nvSpPr>
          <p:spPr bwMode="auto">
            <a:xfrm>
              <a:off x="1447278" y="3657600"/>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7"/>
            <p:cNvSpPr>
              <a:spLocks noChangeShapeType="1"/>
            </p:cNvSpPr>
            <p:nvPr/>
          </p:nvSpPr>
          <p:spPr bwMode="auto">
            <a:xfrm>
              <a:off x="1447278" y="4343400"/>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8"/>
            <p:cNvSpPr>
              <a:spLocks noChangeShapeType="1"/>
            </p:cNvSpPr>
            <p:nvPr/>
          </p:nvSpPr>
          <p:spPr bwMode="auto">
            <a:xfrm>
              <a:off x="1447278" y="5029200"/>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4"/>
            <p:cNvSpPr>
              <a:spLocks noChangeArrowheads="1"/>
            </p:cNvSpPr>
            <p:nvPr/>
          </p:nvSpPr>
          <p:spPr bwMode="auto">
            <a:xfrm>
              <a:off x="2362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5"/>
            <p:cNvSpPr>
              <a:spLocks noChangeArrowheads="1"/>
            </p:cNvSpPr>
            <p:nvPr/>
          </p:nvSpPr>
          <p:spPr bwMode="auto">
            <a:xfrm>
              <a:off x="1981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7"/>
            <p:cNvSpPr>
              <a:spLocks noChangeArrowheads="1"/>
            </p:cNvSpPr>
            <p:nvPr/>
          </p:nvSpPr>
          <p:spPr bwMode="auto">
            <a:xfrm>
              <a:off x="3124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8"/>
            <p:cNvSpPr>
              <a:spLocks noChangeArrowheads="1"/>
            </p:cNvSpPr>
            <p:nvPr/>
          </p:nvSpPr>
          <p:spPr bwMode="auto">
            <a:xfrm>
              <a:off x="3505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19"/>
            <p:cNvSpPr>
              <a:spLocks noChangeArrowheads="1"/>
            </p:cNvSpPr>
            <p:nvPr/>
          </p:nvSpPr>
          <p:spPr bwMode="auto">
            <a:xfrm>
              <a:off x="2743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20"/>
            <p:cNvSpPr>
              <a:spLocks noChangeArrowheads="1"/>
            </p:cNvSpPr>
            <p:nvPr/>
          </p:nvSpPr>
          <p:spPr bwMode="auto">
            <a:xfrm>
              <a:off x="3886200" y="30480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 name="Text Box 3"/>
          <p:cNvSpPr txBox="1">
            <a:spLocks noChangeArrowheads="1"/>
          </p:cNvSpPr>
          <p:nvPr/>
        </p:nvSpPr>
        <p:spPr bwMode="auto">
          <a:xfrm>
            <a:off x="2376487" y="6324600"/>
            <a:ext cx="1052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dirty="0"/>
              <a:t>Matrix M</a:t>
            </a:r>
          </a:p>
        </p:txBody>
      </p:sp>
      <p:sp>
        <p:nvSpPr>
          <p:cNvPr id="21" name="Rectangle 21"/>
          <p:cNvSpPr>
            <a:spLocks noChangeArrowheads="1"/>
          </p:cNvSpPr>
          <p:nvPr/>
        </p:nvSpPr>
        <p:spPr bwMode="auto">
          <a:xfrm>
            <a:off x="761999" y="1295400"/>
            <a:ext cx="4128293" cy="762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dirty="0" smtClean="0"/>
              <a:t>Buckets</a:t>
            </a:r>
          </a:p>
          <a:p>
            <a:pPr algn="ctr"/>
            <a:endParaRPr lang="en-US" sz="1800" dirty="0"/>
          </a:p>
        </p:txBody>
      </p:sp>
      <p:sp>
        <p:nvSpPr>
          <p:cNvPr id="23" name="Line 25"/>
          <p:cNvSpPr>
            <a:spLocks noChangeShapeType="1"/>
          </p:cNvSpPr>
          <p:nvPr/>
        </p:nvSpPr>
        <p:spPr bwMode="auto">
          <a:xfrm flipV="1">
            <a:off x="1752600" y="1676399"/>
            <a:ext cx="457200" cy="1813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26"/>
          <p:cNvSpPr>
            <a:spLocks noChangeShapeType="1"/>
          </p:cNvSpPr>
          <p:nvPr/>
        </p:nvSpPr>
        <p:spPr bwMode="auto">
          <a:xfrm flipV="1">
            <a:off x="2133600" y="1676398"/>
            <a:ext cx="1676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27"/>
          <p:cNvSpPr>
            <a:spLocks noChangeShapeType="1"/>
          </p:cNvSpPr>
          <p:nvPr/>
        </p:nvSpPr>
        <p:spPr bwMode="auto">
          <a:xfrm flipH="1" flipV="1">
            <a:off x="1219199" y="1676398"/>
            <a:ext cx="1295399" cy="1813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8"/>
          <p:cNvSpPr>
            <a:spLocks noChangeShapeType="1"/>
          </p:cNvSpPr>
          <p:nvPr/>
        </p:nvSpPr>
        <p:spPr bwMode="auto">
          <a:xfrm flipV="1">
            <a:off x="2895600" y="1676399"/>
            <a:ext cx="152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9"/>
          <p:cNvSpPr>
            <a:spLocks noChangeShapeType="1"/>
          </p:cNvSpPr>
          <p:nvPr/>
        </p:nvSpPr>
        <p:spPr bwMode="auto">
          <a:xfrm flipH="1" flipV="1">
            <a:off x="2514600" y="1676399"/>
            <a:ext cx="7620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30"/>
          <p:cNvSpPr>
            <a:spLocks noChangeShapeType="1"/>
          </p:cNvSpPr>
          <p:nvPr/>
        </p:nvSpPr>
        <p:spPr bwMode="auto">
          <a:xfrm flipV="1">
            <a:off x="3657600" y="1676399"/>
            <a:ext cx="1524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1"/>
          <p:cNvSpPr>
            <a:spLocks noChangeShapeType="1"/>
          </p:cNvSpPr>
          <p:nvPr/>
        </p:nvSpPr>
        <p:spPr bwMode="auto">
          <a:xfrm flipH="1" flipV="1">
            <a:off x="3048000" y="1676399"/>
            <a:ext cx="990600" cy="18131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Rectangle 15"/>
          <p:cNvSpPr>
            <a:spLocks noChangeArrowheads="1"/>
          </p:cNvSpPr>
          <p:nvPr/>
        </p:nvSpPr>
        <p:spPr bwMode="auto">
          <a:xfrm>
            <a:off x="1708237" y="3505200"/>
            <a:ext cx="1524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 name="Group 37"/>
          <p:cNvGrpSpPr>
            <a:grpSpLocks/>
          </p:cNvGrpSpPr>
          <p:nvPr/>
        </p:nvGrpSpPr>
        <p:grpSpPr bwMode="auto">
          <a:xfrm>
            <a:off x="3733909" y="2390775"/>
            <a:ext cx="4922838" cy="641350"/>
            <a:chOff x="1397" y="836"/>
            <a:chExt cx="3101" cy="404"/>
          </a:xfrm>
        </p:grpSpPr>
        <p:sp>
          <p:nvSpPr>
            <p:cNvPr id="32" name="Text Box 35"/>
            <p:cNvSpPr txBox="1">
              <a:spLocks noChangeArrowheads="1"/>
            </p:cNvSpPr>
            <p:nvPr/>
          </p:nvSpPr>
          <p:spPr bwMode="auto">
            <a:xfrm>
              <a:off x="3062" y="836"/>
              <a:ext cx="1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6 and 7 are</a:t>
              </a:r>
            </a:p>
            <a:p>
              <a:r>
                <a:rPr lang="en-US" sz="1800" dirty="0"/>
                <a:t>surely different.</a:t>
              </a:r>
            </a:p>
          </p:txBody>
        </p:sp>
        <p:sp>
          <p:nvSpPr>
            <p:cNvPr id="33" name="Line 36"/>
            <p:cNvSpPr>
              <a:spLocks noChangeShapeType="1"/>
            </p:cNvSpPr>
            <p:nvPr/>
          </p:nvSpPr>
          <p:spPr bwMode="auto">
            <a:xfrm flipH="1">
              <a:off x="1397" y="1056"/>
              <a:ext cx="1675" cy="96"/>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 name="Group 34"/>
          <p:cNvGrpSpPr>
            <a:grpSpLocks/>
          </p:cNvGrpSpPr>
          <p:nvPr/>
        </p:nvGrpSpPr>
        <p:grpSpPr bwMode="auto">
          <a:xfrm>
            <a:off x="3810000" y="1355725"/>
            <a:ext cx="3829050" cy="923926"/>
            <a:chOff x="2256" y="260"/>
            <a:chExt cx="2412" cy="582"/>
          </a:xfrm>
        </p:grpSpPr>
        <p:sp>
          <p:nvSpPr>
            <p:cNvPr id="35" name="Text Box 32"/>
            <p:cNvSpPr txBox="1">
              <a:spLocks noChangeArrowheads="1"/>
            </p:cNvSpPr>
            <p:nvPr/>
          </p:nvSpPr>
          <p:spPr bwMode="auto">
            <a:xfrm>
              <a:off x="3254" y="260"/>
              <a:ext cx="1414"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2 and 6</a:t>
              </a:r>
            </a:p>
            <a:p>
              <a:r>
                <a:rPr lang="en-US" sz="1800" dirty="0"/>
                <a:t>are probably </a:t>
              </a:r>
              <a:r>
                <a:rPr lang="en-US" sz="1800" dirty="0" smtClean="0"/>
                <a:t>identical</a:t>
              </a:r>
            </a:p>
            <a:p>
              <a:r>
                <a:rPr lang="en-US" dirty="0"/>
                <a:t>i</a:t>
              </a:r>
              <a:r>
                <a:rPr lang="en-US" dirty="0" smtClean="0"/>
                <a:t>n this band</a:t>
              </a:r>
              <a:r>
                <a:rPr lang="en-US" sz="1800" dirty="0" smtClean="0"/>
                <a:t>.</a:t>
              </a:r>
              <a:endParaRPr lang="en-US" sz="1800" dirty="0"/>
            </a:p>
          </p:txBody>
        </p:sp>
        <p:sp>
          <p:nvSpPr>
            <p:cNvPr id="36" name="Line 33"/>
            <p:cNvSpPr>
              <a:spLocks noChangeShapeType="1"/>
            </p:cNvSpPr>
            <p:nvPr/>
          </p:nvSpPr>
          <p:spPr bwMode="auto">
            <a:xfrm flipH="1">
              <a:off x="2256" y="480"/>
              <a:ext cx="960"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 name="Group 36"/>
          <p:cNvGrpSpPr/>
          <p:nvPr/>
        </p:nvGrpSpPr>
        <p:grpSpPr>
          <a:xfrm>
            <a:off x="4446587" y="2819399"/>
            <a:ext cx="2184509" cy="3352800"/>
            <a:chOff x="4960829" y="2878015"/>
            <a:chExt cx="2184509" cy="2836985"/>
          </a:xfrm>
        </p:grpSpPr>
        <p:sp>
          <p:nvSpPr>
            <p:cNvPr id="38" name="Text Box 4"/>
            <p:cNvSpPr txBox="1">
              <a:spLocks noChangeArrowheads="1"/>
            </p:cNvSpPr>
            <p:nvPr/>
          </p:nvSpPr>
          <p:spPr bwMode="auto">
            <a:xfrm>
              <a:off x="4960829" y="3796430"/>
              <a:ext cx="887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dirty="0"/>
                <a:t>r </a:t>
              </a:r>
              <a:r>
                <a:rPr lang="en-US" sz="1800" dirty="0"/>
                <a:t> rows</a:t>
              </a:r>
            </a:p>
          </p:txBody>
        </p:sp>
        <p:sp>
          <p:nvSpPr>
            <p:cNvPr id="39" name="Line 9"/>
            <p:cNvSpPr>
              <a:spLocks noChangeShapeType="1"/>
            </p:cNvSpPr>
            <p:nvPr/>
          </p:nvSpPr>
          <p:spPr bwMode="auto">
            <a:xfrm flipV="1">
              <a:off x="5105400" y="3657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10"/>
            <p:cNvSpPr>
              <a:spLocks noChangeShapeType="1"/>
            </p:cNvSpPr>
            <p:nvPr/>
          </p:nvSpPr>
          <p:spPr bwMode="auto">
            <a:xfrm>
              <a:off x="5105400" y="4114800"/>
              <a:ext cx="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11"/>
            <p:cNvSpPr>
              <a:spLocks noChangeShapeType="1"/>
            </p:cNvSpPr>
            <p:nvPr/>
          </p:nvSpPr>
          <p:spPr bwMode="auto">
            <a:xfrm flipV="1">
              <a:off x="6553200" y="2878015"/>
              <a:ext cx="0" cy="55098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12"/>
            <p:cNvSpPr>
              <a:spLocks noChangeShapeType="1"/>
            </p:cNvSpPr>
            <p:nvPr/>
          </p:nvSpPr>
          <p:spPr bwMode="auto">
            <a:xfrm>
              <a:off x="6553200" y="4343400"/>
              <a:ext cx="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Text Box 13"/>
            <p:cNvSpPr txBox="1">
              <a:spLocks noChangeArrowheads="1"/>
            </p:cNvSpPr>
            <p:nvPr/>
          </p:nvSpPr>
          <p:spPr bwMode="auto">
            <a:xfrm>
              <a:off x="6088063" y="3733800"/>
              <a:ext cx="105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b </a:t>
              </a:r>
              <a:r>
                <a:rPr lang="en-US" sz="1800"/>
                <a:t> bands</a:t>
              </a:r>
            </a:p>
          </p:txBody>
        </p:sp>
      </p:grpSp>
    </p:spTree>
    <p:extLst>
      <p:ext uri="{BB962C8B-B14F-4D97-AF65-F5344CB8AC3E}">
        <p14:creationId xmlns:p14="http://schemas.microsoft.com/office/powerpoint/2010/main" val="347530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CE6DD3-F156-44A2-B004-CEAEB6302E3C}" type="slidenum">
              <a:rPr lang="en-US"/>
              <a:pPr/>
              <a:t>38</a:t>
            </a:fld>
            <a:endParaRPr lang="en-US"/>
          </a:p>
        </p:txBody>
      </p:sp>
      <p:sp>
        <p:nvSpPr>
          <p:cNvPr id="87042"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lumMod val="60000"/>
                    <a:lumOff val="40000"/>
                  </a:schemeClr>
                </a:solidFill>
              </a:rPr>
              <a:t>: Bands</a:t>
            </a:r>
            <a:endParaRPr lang="en-US" sz="6000" dirty="0">
              <a:solidFill>
                <a:schemeClr val="accent1">
                  <a:lumMod val="60000"/>
                  <a:lumOff val="40000"/>
                </a:schemeClr>
              </a:solidFill>
            </a:endParaRPr>
          </a:p>
        </p:txBody>
      </p:sp>
      <p:sp>
        <p:nvSpPr>
          <p:cNvPr id="87043" name="Rectangle 3"/>
          <p:cNvSpPr>
            <a:spLocks noGrp="1" noChangeArrowheads="1"/>
          </p:cNvSpPr>
          <p:nvPr>
            <p:ph type="body" idx="1"/>
          </p:nvPr>
        </p:nvSpPr>
        <p:spPr/>
        <p:txBody>
          <a:bodyPr/>
          <a:lstStyle/>
          <a:p>
            <a:r>
              <a:rPr lang="en-US" dirty="0"/>
              <a:t>Suppose 100,000 columns.</a:t>
            </a:r>
          </a:p>
          <a:p>
            <a:r>
              <a:rPr lang="en-US" dirty="0"/>
              <a:t>Signatures of 100 integers.</a:t>
            </a:r>
          </a:p>
          <a:p>
            <a:r>
              <a:rPr lang="en-US" dirty="0"/>
              <a:t>Therefore, signatures take 40Mb.</a:t>
            </a:r>
          </a:p>
          <a:p>
            <a:r>
              <a:rPr lang="en-US" dirty="0"/>
              <a:t>Want all 80%-similar </a:t>
            </a:r>
            <a:r>
              <a:rPr lang="en-US" dirty="0" smtClean="0"/>
              <a:t>pairs.</a:t>
            </a:r>
            <a:endParaRPr lang="en-US" dirty="0"/>
          </a:p>
          <a:p>
            <a:r>
              <a:rPr lang="en-US" dirty="0"/>
              <a:t>5,000,000,000 pairs of signatures can take a while to compare.</a:t>
            </a:r>
          </a:p>
          <a:p>
            <a:r>
              <a:rPr lang="en-US" dirty="0"/>
              <a:t>Choose 20 bands of 5 integers/band.</a:t>
            </a:r>
          </a:p>
        </p:txBody>
      </p:sp>
    </p:spTree>
    <p:extLst>
      <p:ext uri="{BB962C8B-B14F-4D97-AF65-F5344CB8AC3E}">
        <p14:creationId xmlns:p14="http://schemas.microsoft.com/office/powerpoint/2010/main" val="2123500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34650C-8AD1-41EF-B3D8-D473C01E8A72}" type="slidenum">
              <a:rPr lang="en-US"/>
              <a:pPr/>
              <a:t>39</a:t>
            </a:fld>
            <a:endParaRPr lang="en-US"/>
          </a:p>
        </p:txBody>
      </p:sp>
      <p:sp>
        <p:nvSpPr>
          <p:cNvPr id="88066" name="Rectangle 2"/>
          <p:cNvSpPr>
            <a:spLocks noGrp="1" noChangeArrowheads="1"/>
          </p:cNvSpPr>
          <p:nvPr>
            <p:ph type="title"/>
          </p:nvPr>
        </p:nvSpPr>
        <p:spPr>
          <a:xfrm>
            <a:off x="5219" y="-152400"/>
            <a:ext cx="9144000" cy="1143000"/>
          </a:xfrm>
        </p:spPr>
        <p:txBody>
          <a:bodyPr/>
          <a:lstStyle/>
          <a:p>
            <a:r>
              <a:rPr lang="en-US" dirty="0"/>
              <a:t>Suppose C</a:t>
            </a:r>
            <a:r>
              <a:rPr lang="en-US" baseline="-25000" dirty="0"/>
              <a:t>1</a:t>
            </a:r>
            <a:r>
              <a:rPr lang="en-US" dirty="0"/>
              <a:t>, C</a:t>
            </a:r>
            <a:r>
              <a:rPr lang="en-US" baseline="-25000" dirty="0"/>
              <a:t>2</a:t>
            </a:r>
            <a:r>
              <a:rPr lang="en-US" dirty="0"/>
              <a:t> are 80% Similar</a:t>
            </a:r>
          </a:p>
        </p:txBody>
      </p:sp>
      <p:sp>
        <p:nvSpPr>
          <p:cNvPr id="88067" name="Rectangle 3"/>
          <p:cNvSpPr>
            <a:spLocks noGrp="1" noChangeArrowheads="1"/>
          </p:cNvSpPr>
          <p:nvPr>
            <p:ph type="body" idx="1"/>
          </p:nvPr>
        </p:nvSpPr>
        <p:spPr/>
        <p:txBody>
          <a:bodyPr/>
          <a:lstStyle/>
          <a:p>
            <a:r>
              <a:rPr lang="en-US" dirty="0"/>
              <a:t>Probability C</a:t>
            </a:r>
            <a:r>
              <a:rPr lang="en-US" baseline="-25000" dirty="0"/>
              <a:t>1</a:t>
            </a:r>
            <a:r>
              <a:rPr lang="en-US" dirty="0"/>
              <a:t>, C</a:t>
            </a:r>
            <a:r>
              <a:rPr lang="en-US" baseline="-25000" dirty="0"/>
              <a:t>2</a:t>
            </a:r>
            <a:r>
              <a:rPr lang="en-US" dirty="0"/>
              <a:t> identical in one particular band: (0.8)</a:t>
            </a:r>
            <a:r>
              <a:rPr lang="en-US" baseline="30000" dirty="0"/>
              <a:t>5</a:t>
            </a:r>
            <a:r>
              <a:rPr lang="en-US" dirty="0"/>
              <a:t> = 0.328.</a:t>
            </a:r>
          </a:p>
          <a:p>
            <a:r>
              <a:rPr lang="en-US" dirty="0"/>
              <a:t>Probability C</a:t>
            </a:r>
            <a:r>
              <a:rPr lang="en-US" baseline="-25000" dirty="0"/>
              <a:t>1</a:t>
            </a:r>
            <a:r>
              <a:rPr lang="en-US" dirty="0"/>
              <a:t>, C</a:t>
            </a:r>
            <a:r>
              <a:rPr lang="en-US" baseline="-25000" dirty="0"/>
              <a:t>2</a:t>
            </a:r>
            <a:r>
              <a:rPr lang="en-US" dirty="0"/>
              <a:t> are </a:t>
            </a:r>
            <a:r>
              <a:rPr lang="en-US" i="1" dirty="0" smtClean="0">
                <a:solidFill>
                  <a:srgbClr val="33CC33"/>
                </a:solidFill>
              </a:rPr>
              <a:t>not</a:t>
            </a:r>
            <a:r>
              <a:rPr lang="en-US" dirty="0" smtClean="0"/>
              <a:t> </a:t>
            </a:r>
            <a:r>
              <a:rPr lang="en-US" dirty="0"/>
              <a:t>similar in any of the 20 bands: (1-0.328)</a:t>
            </a:r>
            <a:r>
              <a:rPr lang="en-US" baseline="30000" dirty="0"/>
              <a:t>20</a:t>
            </a:r>
            <a:r>
              <a:rPr lang="en-US" dirty="0"/>
              <a:t> = .00035 .</a:t>
            </a:r>
          </a:p>
          <a:p>
            <a:pPr lvl="1"/>
            <a:r>
              <a:rPr lang="en-US" dirty="0"/>
              <a:t>i.e., about 1/3000th of the 80%-similar </a:t>
            </a:r>
            <a:r>
              <a:rPr lang="en-US" dirty="0" smtClean="0"/>
              <a:t>underlying sets are </a:t>
            </a:r>
            <a:r>
              <a:rPr lang="en-US" dirty="0"/>
              <a:t>false negatives.</a:t>
            </a:r>
          </a:p>
        </p:txBody>
      </p:sp>
    </p:spTree>
    <p:extLst>
      <p:ext uri="{BB962C8B-B14F-4D97-AF65-F5344CB8AC3E}">
        <p14:creationId xmlns:p14="http://schemas.microsoft.com/office/powerpoint/2010/main" val="59365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Applications</a:t>
            </a:r>
            <a:endParaRPr lang="en-US" dirty="0"/>
          </a:p>
        </p:txBody>
      </p:sp>
      <p:sp>
        <p:nvSpPr>
          <p:cNvPr id="3" name="Content Placeholder 2"/>
          <p:cNvSpPr>
            <a:spLocks noGrp="1"/>
          </p:cNvSpPr>
          <p:nvPr>
            <p:ph idx="1"/>
          </p:nvPr>
        </p:nvSpPr>
        <p:spPr/>
        <p:txBody>
          <a:bodyPr/>
          <a:lstStyle/>
          <a:p>
            <a:r>
              <a:rPr lang="en-US" dirty="0" smtClean="0"/>
              <a:t>We shall first study in detail the problem of finding (lexically) similar documents.</a:t>
            </a:r>
          </a:p>
          <a:p>
            <a:r>
              <a:rPr lang="en-US" dirty="0" smtClean="0"/>
              <a:t>Later, two other problems:</a:t>
            </a:r>
          </a:p>
          <a:p>
            <a:pPr lvl="1"/>
            <a:r>
              <a:rPr lang="en-US" i="1" dirty="0" smtClean="0">
                <a:solidFill>
                  <a:srgbClr val="FF0000"/>
                </a:solidFill>
              </a:rPr>
              <a:t>Entity resolution </a:t>
            </a:r>
            <a:r>
              <a:rPr lang="en-US" dirty="0" smtClean="0"/>
              <a:t>(records that refer to the same person or other entity).</a:t>
            </a:r>
          </a:p>
          <a:p>
            <a:pPr lvl="1"/>
            <a:r>
              <a:rPr lang="en-US" dirty="0" smtClean="0"/>
              <a:t>News-article similarity.</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a:t>
            </a:fld>
            <a:endParaRPr lang="en-US" dirty="0"/>
          </a:p>
        </p:txBody>
      </p:sp>
    </p:spTree>
    <p:extLst>
      <p:ext uri="{BB962C8B-B14F-4D97-AF65-F5344CB8AC3E}">
        <p14:creationId xmlns:p14="http://schemas.microsoft.com/office/powerpoint/2010/main" val="56588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9D3A50-991B-4AE9-A173-9D7F0CD636A2}" type="slidenum">
              <a:rPr lang="en-US"/>
              <a:pPr/>
              <a:t>40</a:t>
            </a:fld>
            <a:endParaRPr lang="en-US"/>
          </a:p>
        </p:txBody>
      </p:sp>
      <p:sp>
        <p:nvSpPr>
          <p:cNvPr id="89090" name="Rectangle 2"/>
          <p:cNvSpPr>
            <a:spLocks noGrp="1" noChangeArrowheads="1"/>
          </p:cNvSpPr>
          <p:nvPr>
            <p:ph type="title"/>
          </p:nvPr>
        </p:nvSpPr>
        <p:spPr>
          <a:xfrm>
            <a:off x="-37578" y="-152400"/>
            <a:ext cx="9144000" cy="1143000"/>
          </a:xfrm>
        </p:spPr>
        <p:txBody>
          <a:bodyPr/>
          <a:lstStyle/>
          <a:p>
            <a:r>
              <a:rPr lang="en-US" dirty="0"/>
              <a:t>Suppose C</a:t>
            </a:r>
            <a:r>
              <a:rPr lang="en-US" baseline="-25000" dirty="0"/>
              <a:t>1</a:t>
            </a:r>
            <a:r>
              <a:rPr lang="en-US" dirty="0"/>
              <a:t>, C</a:t>
            </a:r>
            <a:r>
              <a:rPr lang="en-US" baseline="-25000" dirty="0"/>
              <a:t>2</a:t>
            </a:r>
            <a:r>
              <a:rPr lang="en-US" dirty="0"/>
              <a:t> Only 40% Similar</a:t>
            </a:r>
          </a:p>
        </p:txBody>
      </p:sp>
      <p:sp>
        <p:nvSpPr>
          <p:cNvPr id="89091" name="Rectangle 3"/>
          <p:cNvSpPr>
            <a:spLocks noGrp="1" noChangeArrowheads="1"/>
          </p:cNvSpPr>
          <p:nvPr>
            <p:ph type="body" idx="1"/>
          </p:nvPr>
        </p:nvSpPr>
        <p:spPr/>
        <p:txBody>
          <a:bodyPr/>
          <a:lstStyle/>
          <a:p>
            <a:r>
              <a:rPr lang="en-US" dirty="0"/>
              <a:t>Probability C</a:t>
            </a:r>
            <a:r>
              <a:rPr lang="en-US" baseline="-25000" dirty="0"/>
              <a:t>1</a:t>
            </a:r>
            <a:r>
              <a:rPr lang="en-US" dirty="0"/>
              <a:t>, C</a:t>
            </a:r>
            <a:r>
              <a:rPr lang="en-US" baseline="-25000" dirty="0"/>
              <a:t>2</a:t>
            </a:r>
            <a:r>
              <a:rPr lang="en-US" dirty="0"/>
              <a:t> identical in any one particular band: (0.4)</a:t>
            </a:r>
            <a:r>
              <a:rPr lang="en-US" baseline="30000" dirty="0"/>
              <a:t>5</a:t>
            </a:r>
            <a:r>
              <a:rPr lang="en-US" dirty="0"/>
              <a:t>  = 0.01 .</a:t>
            </a:r>
          </a:p>
          <a:p>
            <a:r>
              <a:rPr lang="en-US" dirty="0"/>
              <a:t>Probability C</a:t>
            </a:r>
            <a:r>
              <a:rPr lang="en-US" baseline="-25000" dirty="0"/>
              <a:t>1</a:t>
            </a:r>
            <a:r>
              <a:rPr lang="en-US" dirty="0"/>
              <a:t>, C</a:t>
            </a:r>
            <a:r>
              <a:rPr lang="en-US" baseline="-25000" dirty="0"/>
              <a:t>2</a:t>
            </a:r>
            <a:r>
              <a:rPr lang="en-US" dirty="0"/>
              <a:t> identical in </a:t>
            </a:r>
            <a:r>
              <a:rPr lang="en-US" dirty="0">
                <a:latin typeface="Lucida Sans Unicode" pitchFamily="34" charset="0"/>
              </a:rPr>
              <a:t>≥ </a:t>
            </a:r>
            <a:r>
              <a:rPr lang="en-US" dirty="0"/>
              <a:t>1 of 20 bands</a:t>
            </a:r>
            <a:r>
              <a:rPr lang="en-US"/>
              <a:t>: </a:t>
            </a:r>
            <a:r>
              <a:rPr lang="en-US" smtClean="0"/>
              <a:t> 1 – (0.99)</a:t>
            </a:r>
            <a:r>
              <a:rPr lang="en-US" baseline="30000" smtClean="0"/>
              <a:t>20</a:t>
            </a:r>
            <a:r>
              <a:rPr lang="en-US" smtClean="0"/>
              <a:t> </a:t>
            </a:r>
            <a:r>
              <a:rPr lang="en-US" dirty="0" smtClean="0"/>
              <a:t>&lt; 0.2 .</a:t>
            </a:r>
            <a:endParaRPr lang="en-US" dirty="0"/>
          </a:p>
          <a:p>
            <a:r>
              <a:rPr lang="en-US" dirty="0"/>
              <a:t>But false positives much lower for similarities &lt;&lt;</a:t>
            </a:r>
            <a:r>
              <a:rPr lang="en-US" dirty="0">
                <a:latin typeface="Lucida Sans Unicode" pitchFamily="34" charset="0"/>
              </a:rPr>
              <a:t> </a:t>
            </a:r>
            <a:r>
              <a:rPr lang="en-US" dirty="0"/>
              <a:t>40%. </a:t>
            </a:r>
          </a:p>
        </p:txBody>
      </p:sp>
    </p:spTree>
    <p:extLst>
      <p:ext uri="{BB962C8B-B14F-4D97-AF65-F5344CB8AC3E}">
        <p14:creationId xmlns:p14="http://schemas.microsoft.com/office/powerpoint/2010/main" val="212244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95B238E3-3EFD-4050-96AD-70701218A2FB}" type="slidenum">
              <a:rPr lang="en-US"/>
              <a:pPr/>
              <a:t>41</a:t>
            </a:fld>
            <a:endParaRPr lang="en-US"/>
          </a:p>
        </p:txBody>
      </p:sp>
      <p:sp>
        <p:nvSpPr>
          <p:cNvPr id="116738" name="Rectangle 2"/>
          <p:cNvSpPr>
            <a:spLocks noGrp="1" noChangeArrowheads="1"/>
          </p:cNvSpPr>
          <p:nvPr>
            <p:ph type="title"/>
          </p:nvPr>
        </p:nvSpPr>
        <p:spPr>
          <a:xfrm>
            <a:off x="31750" y="0"/>
            <a:ext cx="9144000" cy="1143000"/>
          </a:xfrm>
        </p:spPr>
        <p:txBody>
          <a:bodyPr/>
          <a:lstStyle/>
          <a:p>
            <a:r>
              <a:rPr lang="en-US" dirty="0"/>
              <a:t>Analysis of LSH – What We Want</a:t>
            </a:r>
          </a:p>
        </p:txBody>
      </p:sp>
      <p:sp>
        <p:nvSpPr>
          <p:cNvPr id="116739"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0" name="Text Box 4"/>
          <p:cNvSpPr txBox="1">
            <a:spLocks noChangeArrowheads="1"/>
          </p:cNvSpPr>
          <p:nvPr/>
        </p:nvSpPr>
        <p:spPr bwMode="auto">
          <a:xfrm>
            <a:off x="2179638" y="6096000"/>
            <a:ext cx="3032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       Similarity </a:t>
            </a:r>
            <a:r>
              <a:rPr lang="en-US" sz="1800" i="1"/>
              <a:t>s</a:t>
            </a:r>
            <a:r>
              <a:rPr lang="en-US" sz="1800"/>
              <a:t>  of two sets</a:t>
            </a:r>
          </a:p>
        </p:txBody>
      </p:sp>
      <p:sp>
        <p:nvSpPr>
          <p:cNvPr id="116741"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6742"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3"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4" name="Line 8"/>
          <p:cNvSpPr>
            <a:spLocks noChangeShapeType="1"/>
          </p:cNvSpPr>
          <p:nvPr/>
        </p:nvSpPr>
        <p:spPr bwMode="auto">
          <a:xfrm>
            <a:off x="2362200" y="54102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5"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6746" name="Line 10"/>
          <p:cNvSpPr>
            <a:spLocks noChangeShapeType="1"/>
          </p:cNvSpPr>
          <p:nvPr/>
        </p:nvSpPr>
        <p:spPr bwMode="auto">
          <a:xfrm flipV="1">
            <a:off x="4495800" y="1828800"/>
            <a:ext cx="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7" name="Line 11"/>
          <p:cNvSpPr>
            <a:spLocks noChangeShapeType="1"/>
          </p:cNvSpPr>
          <p:nvPr/>
        </p:nvSpPr>
        <p:spPr bwMode="auto">
          <a:xfrm>
            <a:off x="4495800" y="18288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748" name="Group 12"/>
          <p:cNvGrpSpPr>
            <a:grpSpLocks/>
          </p:cNvGrpSpPr>
          <p:nvPr/>
        </p:nvGrpSpPr>
        <p:grpSpPr bwMode="auto">
          <a:xfrm>
            <a:off x="2667000" y="3581400"/>
            <a:ext cx="1236663" cy="1828800"/>
            <a:chOff x="1680" y="2256"/>
            <a:chExt cx="779" cy="1152"/>
          </a:xfrm>
        </p:grpSpPr>
        <p:sp>
          <p:nvSpPr>
            <p:cNvPr id="116749" name="Text Box 13"/>
            <p:cNvSpPr txBox="1">
              <a:spLocks noChangeArrowheads="1"/>
            </p:cNvSpPr>
            <p:nvPr/>
          </p:nvSpPr>
          <p:spPr bwMode="auto">
            <a:xfrm>
              <a:off x="1680" y="2256"/>
              <a:ext cx="77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No chance</a:t>
              </a:r>
            </a:p>
            <a:p>
              <a:pPr algn="ctr"/>
              <a:r>
                <a:rPr lang="en-US" sz="1800"/>
                <a:t>if </a:t>
              </a:r>
              <a:r>
                <a:rPr lang="en-US" sz="1800" i="1"/>
                <a:t>s</a:t>
              </a:r>
              <a:r>
                <a:rPr lang="en-US" sz="1800"/>
                <a:t> &lt; </a:t>
              </a:r>
              <a:r>
                <a:rPr lang="en-US" sz="1800" i="1"/>
                <a:t>t</a:t>
              </a:r>
            </a:p>
          </p:txBody>
        </p:sp>
        <p:sp>
          <p:nvSpPr>
            <p:cNvPr id="116750" name="Line 14"/>
            <p:cNvSpPr>
              <a:spLocks noChangeShapeType="1"/>
            </p:cNvSpPr>
            <p:nvPr/>
          </p:nvSpPr>
          <p:spPr bwMode="auto">
            <a:xfrm>
              <a:off x="2112" y="2736"/>
              <a:ext cx="28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6751" name="Group 15"/>
          <p:cNvGrpSpPr>
            <a:grpSpLocks/>
          </p:cNvGrpSpPr>
          <p:nvPr/>
        </p:nvGrpSpPr>
        <p:grpSpPr bwMode="auto">
          <a:xfrm>
            <a:off x="4953000" y="1828800"/>
            <a:ext cx="1303338" cy="1327150"/>
            <a:chOff x="3120" y="1152"/>
            <a:chExt cx="821" cy="836"/>
          </a:xfrm>
        </p:grpSpPr>
        <p:sp>
          <p:nvSpPr>
            <p:cNvPr id="116752" name="Text Box 16"/>
            <p:cNvSpPr txBox="1">
              <a:spLocks noChangeArrowheads="1"/>
            </p:cNvSpPr>
            <p:nvPr/>
          </p:nvSpPr>
          <p:spPr bwMode="auto">
            <a:xfrm>
              <a:off x="3120" y="1584"/>
              <a:ext cx="8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 1 if </a:t>
              </a:r>
              <a:r>
                <a:rPr lang="en-US" sz="1800" i="1"/>
                <a:t>s</a:t>
              </a:r>
              <a:r>
                <a:rPr lang="en-US" sz="1800"/>
                <a:t> &gt; </a:t>
              </a:r>
              <a:r>
                <a:rPr lang="en-US" sz="1800" i="1"/>
                <a:t>t</a:t>
              </a:r>
            </a:p>
          </p:txBody>
        </p:sp>
        <p:sp>
          <p:nvSpPr>
            <p:cNvPr id="116753" name="Line 17"/>
            <p:cNvSpPr>
              <a:spLocks noChangeShapeType="1"/>
            </p:cNvSpPr>
            <p:nvPr/>
          </p:nvSpPr>
          <p:spPr bwMode="auto">
            <a:xfrm flipV="1">
              <a:off x="3408" y="1152"/>
              <a:ext cx="96"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1769243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E23C151A-CED8-4C3E-A54E-9CD7A2CE6BD4}" type="slidenum">
              <a:rPr lang="en-US"/>
              <a:pPr/>
              <a:t>42</a:t>
            </a:fld>
            <a:endParaRPr lang="en-US"/>
          </a:p>
        </p:txBody>
      </p:sp>
      <p:sp>
        <p:nvSpPr>
          <p:cNvPr id="117762" name="Rectangle 2"/>
          <p:cNvSpPr>
            <a:spLocks noGrp="1" noChangeArrowheads="1"/>
          </p:cNvSpPr>
          <p:nvPr>
            <p:ph type="title"/>
          </p:nvPr>
        </p:nvSpPr>
        <p:spPr>
          <a:xfrm>
            <a:off x="304800" y="0"/>
            <a:ext cx="8458200" cy="1143000"/>
          </a:xfrm>
        </p:spPr>
        <p:txBody>
          <a:bodyPr>
            <a:noAutofit/>
          </a:bodyPr>
          <a:lstStyle/>
          <a:p>
            <a:r>
              <a:rPr lang="en-US" sz="4000" dirty="0"/>
              <a:t>What One Band of One Row Gives You</a:t>
            </a:r>
          </a:p>
        </p:txBody>
      </p:sp>
      <p:sp>
        <p:nvSpPr>
          <p:cNvPr id="117763"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4"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7765"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7766"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7"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8" name="Line 8"/>
          <p:cNvSpPr>
            <a:spLocks noChangeShapeType="1"/>
          </p:cNvSpPr>
          <p:nvPr/>
        </p:nvSpPr>
        <p:spPr bwMode="auto">
          <a:xfrm flipV="1">
            <a:off x="2362200" y="1828800"/>
            <a:ext cx="426720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0" name="Text Box 10"/>
          <p:cNvSpPr txBox="1">
            <a:spLocks noChangeArrowheads="1"/>
          </p:cNvSpPr>
          <p:nvPr/>
        </p:nvSpPr>
        <p:spPr bwMode="auto">
          <a:xfrm>
            <a:off x="2574027" y="2214057"/>
            <a:ext cx="202972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Remember:</a:t>
            </a:r>
          </a:p>
          <a:p>
            <a:r>
              <a:rPr lang="en-US" sz="1800" dirty="0"/>
              <a:t>probability </a:t>
            </a:r>
            <a:r>
              <a:rPr lang="en-US" sz="1800" dirty="0" smtClean="0"/>
              <a:t>of equal</a:t>
            </a:r>
            <a:endParaRPr lang="en-US" sz="1800" dirty="0"/>
          </a:p>
          <a:p>
            <a:r>
              <a:rPr lang="en-US" sz="1800" dirty="0" smtClean="0"/>
              <a:t>minhash values</a:t>
            </a:r>
            <a:endParaRPr lang="en-US" sz="1800" dirty="0"/>
          </a:p>
          <a:p>
            <a:r>
              <a:rPr lang="en-US" sz="1800" dirty="0"/>
              <a:t>= </a:t>
            </a:r>
            <a:r>
              <a:rPr lang="en-US" sz="1800" dirty="0" smtClean="0"/>
              <a:t>Jaccard similarity</a:t>
            </a:r>
            <a:endParaRPr lang="en-US" sz="1800" dirty="0"/>
          </a:p>
        </p:txBody>
      </p:sp>
      <p:grpSp>
        <p:nvGrpSpPr>
          <p:cNvPr id="5" name="Group 4"/>
          <p:cNvGrpSpPr/>
          <p:nvPr/>
        </p:nvGrpSpPr>
        <p:grpSpPr>
          <a:xfrm>
            <a:off x="5069184" y="1828800"/>
            <a:ext cx="264816" cy="4145929"/>
            <a:chOff x="5069184" y="1828800"/>
            <a:chExt cx="264816" cy="4145929"/>
          </a:xfrm>
        </p:grpSpPr>
        <p:cxnSp>
          <p:nvCxnSpPr>
            <p:cNvPr id="3" name="Straight Connector 2"/>
            <p:cNvCxnSpPr/>
            <p:nvPr/>
          </p:nvCxnSpPr>
          <p:spPr>
            <a:xfrm>
              <a:off x="5216525" y="1828800"/>
              <a:ext cx="0" cy="3581400"/>
            </a:xfrm>
            <a:prstGeom prst="line">
              <a:avLst/>
            </a:prstGeom>
            <a:ln w="28575" cmpd="sng"/>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5069184" y="5605397"/>
              <a:ext cx="264816" cy="369332"/>
            </a:xfrm>
            <a:prstGeom prst="rect">
              <a:avLst/>
            </a:prstGeom>
            <a:noFill/>
          </p:spPr>
          <p:txBody>
            <a:bodyPr wrap="none" rtlCol="0">
              <a:spAutoFit/>
            </a:bodyPr>
            <a:lstStyle/>
            <a:p>
              <a:r>
                <a:rPr lang="en-US" dirty="0" smtClean="0"/>
                <a:t>t</a:t>
              </a:r>
              <a:endParaRPr lang="en-US" dirty="0"/>
            </a:p>
          </p:txBody>
        </p:sp>
      </p:grpSp>
      <p:grpSp>
        <p:nvGrpSpPr>
          <p:cNvPr id="8" name="Group 7"/>
          <p:cNvGrpSpPr/>
          <p:nvPr/>
        </p:nvGrpSpPr>
        <p:grpSpPr>
          <a:xfrm>
            <a:off x="2362200" y="3086100"/>
            <a:ext cx="2839392" cy="2324100"/>
            <a:chOff x="2362200" y="3086100"/>
            <a:chExt cx="2839392" cy="2324100"/>
          </a:xfrm>
        </p:grpSpPr>
        <p:sp>
          <p:nvSpPr>
            <p:cNvPr id="6" name="Right Triangle 5"/>
            <p:cNvSpPr/>
            <p:nvPr/>
          </p:nvSpPr>
          <p:spPr>
            <a:xfrm rot="16200000">
              <a:off x="2619846" y="2828454"/>
              <a:ext cx="2324100" cy="2839392"/>
            </a:xfrm>
            <a:prstGeom prst="rtTriangle">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7" name="TextBox 6"/>
            <p:cNvSpPr txBox="1"/>
            <p:nvPr/>
          </p:nvSpPr>
          <p:spPr>
            <a:xfrm>
              <a:off x="3657600" y="4497388"/>
              <a:ext cx="1066800" cy="646331"/>
            </a:xfrm>
            <a:prstGeom prst="rect">
              <a:avLst/>
            </a:prstGeom>
            <a:noFill/>
          </p:spPr>
          <p:txBody>
            <a:bodyPr wrap="square" rtlCol="0">
              <a:spAutoFit/>
            </a:bodyPr>
            <a:lstStyle/>
            <a:p>
              <a:r>
                <a:rPr lang="en-US" dirty="0" smtClean="0"/>
                <a:t>False</a:t>
              </a:r>
            </a:p>
            <a:p>
              <a:r>
                <a:rPr lang="en-US" dirty="0" smtClean="0"/>
                <a:t>positives</a:t>
              </a:r>
              <a:endParaRPr lang="en-US" dirty="0"/>
            </a:p>
          </p:txBody>
        </p:sp>
      </p:grpSp>
      <p:grpSp>
        <p:nvGrpSpPr>
          <p:cNvPr id="12" name="Group 11"/>
          <p:cNvGrpSpPr/>
          <p:nvPr/>
        </p:nvGrpSpPr>
        <p:grpSpPr>
          <a:xfrm>
            <a:off x="5143500" y="1811119"/>
            <a:ext cx="1485898" cy="1274982"/>
            <a:chOff x="5143500" y="1811119"/>
            <a:chExt cx="1485898" cy="1274982"/>
          </a:xfrm>
        </p:grpSpPr>
        <p:sp>
          <p:nvSpPr>
            <p:cNvPr id="9" name="Right Triangle 8"/>
            <p:cNvSpPr/>
            <p:nvPr/>
          </p:nvSpPr>
          <p:spPr>
            <a:xfrm rot="5400000">
              <a:off x="5294311" y="1751013"/>
              <a:ext cx="1257300" cy="1412875"/>
            </a:xfrm>
            <a:prstGeom prst="rtTriangle">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p:cNvSpPr txBox="1"/>
            <p:nvPr/>
          </p:nvSpPr>
          <p:spPr>
            <a:xfrm>
              <a:off x="5143500" y="1811119"/>
              <a:ext cx="1219200" cy="646331"/>
            </a:xfrm>
            <a:prstGeom prst="rect">
              <a:avLst/>
            </a:prstGeom>
            <a:noFill/>
          </p:spPr>
          <p:txBody>
            <a:bodyPr wrap="square" rtlCol="0">
              <a:spAutoFit/>
            </a:bodyPr>
            <a:lstStyle/>
            <a:p>
              <a:r>
                <a:rPr lang="en-US" dirty="0" smtClean="0"/>
                <a:t>False</a:t>
              </a:r>
            </a:p>
            <a:p>
              <a:r>
                <a:rPr lang="en-US" dirty="0" smtClean="0"/>
                <a:t>negatives</a:t>
              </a:r>
              <a:endParaRPr lang="en-US" dirty="0"/>
            </a:p>
          </p:txBody>
        </p:sp>
      </p:grpSp>
      <p:sp>
        <p:nvSpPr>
          <p:cNvPr id="2" name="TextBox 1"/>
          <p:cNvSpPr txBox="1"/>
          <p:nvPr/>
        </p:nvSpPr>
        <p:spPr>
          <a:xfrm>
            <a:off x="6858000" y="3619500"/>
            <a:ext cx="1933543" cy="646331"/>
          </a:xfrm>
          <a:prstGeom prst="rect">
            <a:avLst/>
          </a:prstGeom>
          <a:noFill/>
        </p:spPr>
        <p:txBody>
          <a:bodyPr wrap="none" rtlCol="0">
            <a:spAutoFit/>
          </a:bodyPr>
          <a:lstStyle/>
          <a:p>
            <a:r>
              <a:rPr lang="en-US" dirty="0" smtClean="0"/>
              <a:t>Say “yes” if you</a:t>
            </a:r>
          </a:p>
          <a:p>
            <a:r>
              <a:rPr lang="en-US" dirty="0" smtClean="0"/>
              <a:t>are below the line.</a:t>
            </a:r>
            <a:endParaRPr lang="en-US" dirty="0"/>
          </a:p>
        </p:txBody>
      </p:sp>
    </p:spTree>
    <p:extLst>
      <p:ext uri="{BB962C8B-B14F-4D97-AF65-F5344CB8AC3E}">
        <p14:creationId xmlns:p14="http://schemas.microsoft.com/office/powerpoint/2010/main" val="267969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FFE3561E-777A-4E3F-8284-61517A46BA70}" type="slidenum">
              <a:rPr lang="en-US"/>
              <a:pPr/>
              <a:t>43</a:t>
            </a:fld>
            <a:endParaRPr lang="en-US"/>
          </a:p>
        </p:txBody>
      </p:sp>
      <p:sp>
        <p:nvSpPr>
          <p:cNvPr id="118786" name="Rectangle 2"/>
          <p:cNvSpPr>
            <a:spLocks noGrp="1" noChangeArrowheads="1"/>
          </p:cNvSpPr>
          <p:nvPr>
            <p:ph type="title"/>
          </p:nvPr>
        </p:nvSpPr>
        <p:spPr>
          <a:xfrm>
            <a:off x="0" y="-76200"/>
            <a:ext cx="9144000" cy="1143000"/>
          </a:xfrm>
        </p:spPr>
        <p:txBody>
          <a:bodyPr>
            <a:normAutofit/>
          </a:bodyPr>
          <a:lstStyle/>
          <a:p>
            <a:r>
              <a:rPr lang="en-US" dirty="0"/>
              <a:t>What </a:t>
            </a:r>
            <a:r>
              <a:rPr lang="en-US" i="1" dirty="0"/>
              <a:t>b</a:t>
            </a:r>
            <a:r>
              <a:rPr lang="en-US" dirty="0"/>
              <a:t> </a:t>
            </a:r>
            <a:r>
              <a:rPr lang="en-US" dirty="0" smtClean="0"/>
              <a:t>Bands </a:t>
            </a:r>
            <a:r>
              <a:rPr lang="en-US" dirty="0"/>
              <a:t>of </a:t>
            </a:r>
            <a:r>
              <a:rPr lang="en-US" i="1" dirty="0"/>
              <a:t>r</a:t>
            </a:r>
            <a:r>
              <a:rPr lang="en-US" dirty="0"/>
              <a:t> </a:t>
            </a:r>
            <a:r>
              <a:rPr lang="en-US" dirty="0" smtClean="0"/>
              <a:t>Rows </a:t>
            </a:r>
            <a:r>
              <a:rPr lang="en-US" dirty="0"/>
              <a:t>Gives You</a:t>
            </a:r>
          </a:p>
        </p:txBody>
      </p:sp>
      <p:sp>
        <p:nvSpPr>
          <p:cNvPr id="118787"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8"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8789"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8790"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1"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Text Box 8"/>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8793" name="Line 9"/>
          <p:cNvSpPr>
            <a:spLocks noChangeShapeType="1"/>
          </p:cNvSpPr>
          <p:nvPr/>
        </p:nvSpPr>
        <p:spPr bwMode="auto">
          <a:xfrm flipV="1">
            <a:off x="2362200" y="5334000"/>
            <a:ext cx="20574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Freeform 10"/>
          <p:cNvSpPr>
            <a:spLocks/>
          </p:cNvSpPr>
          <p:nvPr/>
        </p:nvSpPr>
        <p:spPr bwMode="auto">
          <a:xfrm>
            <a:off x="4419600" y="5105400"/>
            <a:ext cx="88900" cy="228600"/>
          </a:xfrm>
          <a:custGeom>
            <a:avLst/>
            <a:gdLst>
              <a:gd name="T0" fmla="*/ 0 w 56"/>
              <a:gd name="T1" fmla="*/ 144 h 144"/>
              <a:gd name="T2" fmla="*/ 48 w 56"/>
              <a:gd name="T3" fmla="*/ 96 h 144"/>
              <a:gd name="T4" fmla="*/ 48 w 56"/>
              <a:gd name="T5" fmla="*/ 0 h 144"/>
            </a:gdLst>
            <a:ahLst/>
            <a:cxnLst>
              <a:cxn ang="0">
                <a:pos x="T0" y="T1"/>
              </a:cxn>
              <a:cxn ang="0">
                <a:pos x="T2" y="T3"/>
              </a:cxn>
              <a:cxn ang="0">
                <a:pos x="T4" y="T5"/>
              </a:cxn>
            </a:cxnLst>
            <a:rect l="0" t="0" r="r" b="b"/>
            <a:pathLst>
              <a:path w="56" h="144">
                <a:moveTo>
                  <a:pt x="0" y="144"/>
                </a:moveTo>
                <a:cubicBezTo>
                  <a:pt x="20" y="132"/>
                  <a:pt x="40" y="120"/>
                  <a:pt x="48" y="96"/>
                </a:cubicBezTo>
                <a:cubicBezTo>
                  <a:pt x="56" y="72"/>
                  <a:pt x="52" y="36"/>
                  <a:pt x="48" y="0"/>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5" name="Line 11"/>
          <p:cNvSpPr>
            <a:spLocks noChangeShapeType="1"/>
          </p:cNvSpPr>
          <p:nvPr/>
        </p:nvSpPr>
        <p:spPr bwMode="auto">
          <a:xfrm flipV="1">
            <a:off x="4495800" y="2057400"/>
            <a:ext cx="76200" cy="3048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6" name="Freeform 12"/>
          <p:cNvSpPr>
            <a:spLocks/>
          </p:cNvSpPr>
          <p:nvPr/>
        </p:nvSpPr>
        <p:spPr bwMode="auto">
          <a:xfrm>
            <a:off x="4572000" y="1879600"/>
            <a:ext cx="152400" cy="177800"/>
          </a:xfrm>
          <a:custGeom>
            <a:avLst/>
            <a:gdLst>
              <a:gd name="T0" fmla="*/ 0 w 96"/>
              <a:gd name="T1" fmla="*/ 112 h 112"/>
              <a:gd name="T2" fmla="*/ 48 w 96"/>
              <a:gd name="T3" fmla="*/ 16 h 112"/>
              <a:gd name="T4" fmla="*/ 96 w 96"/>
              <a:gd name="T5" fmla="*/ 16 h 112"/>
            </a:gdLst>
            <a:ahLst/>
            <a:cxnLst>
              <a:cxn ang="0">
                <a:pos x="T0" y="T1"/>
              </a:cxn>
              <a:cxn ang="0">
                <a:pos x="T2" y="T3"/>
              </a:cxn>
              <a:cxn ang="0">
                <a:pos x="T4" y="T5"/>
              </a:cxn>
            </a:cxnLst>
            <a:rect l="0" t="0" r="r" b="b"/>
            <a:pathLst>
              <a:path w="96" h="112">
                <a:moveTo>
                  <a:pt x="0" y="112"/>
                </a:moveTo>
                <a:cubicBezTo>
                  <a:pt x="16" y="72"/>
                  <a:pt x="32" y="32"/>
                  <a:pt x="48" y="16"/>
                </a:cubicBezTo>
                <a:cubicBezTo>
                  <a:pt x="64" y="0"/>
                  <a:pt x="80" y="8"/>
                  <a:pt x="96" y="16"/>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7" name="Line 13"/>
          <p:cNvSpPr>
            <a:spLocks noChangeShapeType="1"/>
          </p:cNvSpPr>
          <p:nvPr/>
        </p:nvSpPr>
        <p:spPr bwMode="auto">
          <a:xfrm flipV="1">
            <a:off x="4724400" y="1828800"/>
            <a:ext cx="19050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798" name="Group 14"/>
          <p:cNvGrpSpPr>
            <a:grpSpLocks/>
          </p:cNvGrpSpPr>
          <p:nvPr/>
        </p:nvGrpSpPr>
        <p:grpSpPr bwMode="auto">
          <a:xfrm>
            <a:off x="7696200" y="3386140"/>
            <a:ext cx="1301750" cy="2417763"/>
            <a:chOff x="4838" y="2133"/>
            <a:chExt cx="820" cy="1523"/>
          </a:xfrm>
        </p:grpSpPr>
        <p:sp>
          <p:nvSpPr>
            <p:cNvPr id="118799" name="Text Box 15"/>
            <p:cNvSpPr txBox="1">
              <a:spLocks noChangeArrowheads="1"/>
            </p:cNvSpPr>
            <p:nvPr/>
          </p:nvSpPr>
          <p:spPr bwMode="auto">
            <a:xfrm>
              <a:off x="4838" y="2133"/>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s</a:t>
              </a:r>
              <a:r>
                <a:rPr lang="en-US"/>
                <a:t> </a:t>
              </a:r>
              <a:r>
                <a:rPr lang="en-US" i="1" baseline="30000"/>
                <a:t>r </a:t>
              </a:r>
            </a:p>
          </p:txBody>
        </p:sp>
        <p:sp>
          <p:nvSpPr>
            <p:cNvPr id="118800" name="Text Box 16"/>
            <p:cNvSpPr txBox="1">
              <a:spLocks noChangeArrowheads="1"/>
            </p:cNvSpPr>
            <p:nvPr/>
          </p:nvSpPr>
          <p:spPr bwMode="auto">
            <a:xfrm>
              <a:off x="4936" y="3079"/>
              <a:ext cx="72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rows</a:t>
              </a:r>
            </a:p>
            <a:p>
              <a:r>
                <a:rPr lang="en-US" sz="1800" dirty="0"/>
                <a:t>of a band</a:t>
              </a:r>
            </a:p>
            <a:p>
              <a:r>
                <a:rPr lang="en-US" sz="1800" dirty="0"/>
                <a:t>are equal</a:t>
              </a:r>
            </a:p>
          </p:txBody>
        </p:sp>
        <p:sp>
          <p:nvSpPr>
            <p:cNvPr id="118801" name="Line 17"/>
            <p:cNvSpPr>
              <a:spLocks noChangeShapeType="1"/>
            </p:cNvSpPr>
            <p:nvPr/>
          </p:nvSpPr>
          <p:spPr bwMode="auto">
            <a:xfrm flipH="1" flipV="1">
              <a:off x="4992" y="2448"/>
              <a:ext cx="278"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2" name="Group 18"/>
          <p:cNvGrpSpPr>
            <a:grpSpLocks/>
          </p:cNvGrpSpPr>
          <p:nvPr/>
        </p:nvGrpSpPr>
        <p:grpSpPr bwMode="auto">
          <a:xfrm>
            <a:off x="6722681" y="3386138"/>
            <a:ext cx="1243013" cy="2438400"/>
            <a:chOff x="4166" y="2133"/>
            <a:chExt cx="783" cy="1536"/>
          </a:xfrm>
        </p:grpSpPr>
        <p:sp>
          <p:nvSpPr>
            <p:cNvPr id="118803" name="Text Box 19"/>
            <p:cNvSpPr txBox="1">
              <a:spLocks noChangeArrowheads="1"/>
            </p:cNvSpPr>
            <p:nvPr/>
          </p:nvSpPr>
          <p:spPr bwMode="auto">
            <a:xfrm>
              <a:off x="4598" y="2133"/>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a:t>
              </a:r>
            </a:p>
          </p:txBody>
        </p:sp>
        <p:sp>
          <p:nvSpPr>
            <p:cNvPr id="118804" name="Text Box 20"/>
            <p:cNvSpPr txBox="1">
              <a:spLocks noChangeArrowheads="1"/>
            </p:cNvSpPr>
            <p:nvPr/>
          </p:nvSpPr>
          <p:spPr bwMode="auto">
            <a:xfrm>
              <a:off x="4166" y="3092"/>
              <a:ext cx="753"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Some row</a:t>
              </a:r>
            </a:p>
            <a:p>
              <a:r>
                <a:rPr lang="en-US" sz="1800"/>
                <a:t>of a band</a:t>
              </a:r>
            </a:p>
            <a:p>
              <a:r>
                <a:rPr lang="en-US" sz="1800"/>
                <a:t>unequal</a:t>
              </a:r>
            </a:p>
          </p:txBody>
        </p:sp>
        <p:sp>
          <p:nvSpPr>
            <p:cNvPr id="118805" name="Line 21"/>
            <p:cNvSpPr>
              <a:spLocks noChangeShapeType="1"/>
            </p:cNvSpPr>
            <p:nvPr/>
          </p:nvSpPr>
          <p:spPr bwMode="auto">
            <a:xfrm flipV="1">
              <a:off x="4512" y="2448"/>
              <a:ext cx="240"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6" name="Group 22"/>
          <p:cNvGrpSpPr>
            <a:grpSpLocks/>
          </p:cNvGrpSpPr>
          <p:nvPr/>
        </p:nvGrpSpPr>
        <p:grpSpPr bwMode="auto">
          <a:xfrm>
            <a:off x="7223125" y="1752600"/>
            <a:ext cx="1812925" cy="2090738"/>
            <a:chOff x="4550" y="1104"/>
            <a:chExt cx="1142" cy="1317"/>
          </a:xfrm>
        </p:grpSpPr>
        <p:sp>
          <p:nvSpPr>
            <p:cNvPr id="118807" name="Text Box 23"/>
            <p:cNvSpPr txBox="1">
              <a:spLocks noChangeArrowheads="1"/>
            </p:cNvSpPr>
            <p:nvPr/>
          </p:nvSpPr>
          <p:spPr bwMode="auto">
            <a:xfrm>
              <a:off x="4550" y="2133"/>
              <a:ext cx="1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118808" name="Text Box 24"/>
            <p:cNvSpPr txBox="1">
              <a:spLocks noChangeArrowheads="1"/>
            </p:cNvSpPr>
            <p:nvPr/>
          </p:nvSpPr>
          <p:spPr bwMode="auto">
            <a:xfrm>
              <a:off x="5078" y="2133"/>
              <a:ext cx="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r>
                <a:rPr lang="en-US" i="1" baseline="30000"/>
                <a:t>b </a:t>
              </a:r>
            </a:p>
          </p:txBody>
        </p:sp>
        <p:sp>
          <p:nvSpPr>
            <p:cNvPr id="118809" name="Text Box 25"/>
            <p:cNvSpPr txBox="1">
              <a:spLocks noChangeArrowheads="1"/>
            </p:cNvSpPr>
            <p:nvPr/>
          </p:nvSpPr>
          <p:spPr bwMode="auto">
            <a:xfrm>
              <a:off x="4977" y="1104"/>
              <a:ext cx="715"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a:p>
            <a:p>
              <a:r>
                <a:rPr lang="en-US" sz="1800"/>
                <a:t>No bands</a:t>
              </a:r>
            </a:p>
            <a:p>
              <a:r>
                <a:rPr lang="en-US" sz="1800"/>
                <a:t>identical</a:t>
              </a:r>
            </a:p>
          </p:txBody>
        </p:sp>
        <p:sp>
          <p:nvSpPr>
            <p:cNvPr id="118810" name="Line 26"/>
            <p:cNvSpPr>
              <a:spLocks noChangeShapeType="1"/>
            </p:cNvSpPr>
            <p:nvPr/>
          </p:nvSpPr>
          <p:spPr bwMode="auto">
            <a:xfrm flipH="1">
              <a:off x="4848" y="1680"/>
              <a:ext cx="432"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1" name="Group 27"/>
          <p:cNvGrpSpPr>
            <a:grpSpLocks/>
          </p:cNvGrpSpPr>
          <p:nvPr/>
        </p:nvGrpSpPr>
        <p:grpSpPr bwMode="auto">
          <a:xfrm>
            <a:off x="6756018" y="1817688"/>
            <a:ext cx="1128713" cy="2025650"/>
            <a:chOff x="4214" y="1124"/>
            <a:chExt cx="711" cy="1276"/>
          </a:xfrm>
        </p:grpSpPr>
        <p:sp>
          <p:nvSpPr>
            <p:cNvPr id="118812" name="Text Box 28"/>
            <p:cNvSpPr txBox="1">
              <a:spLocks noChangeArrowheads="1"/>
            </p:cNvSpPr>
            <p:nvPr/>
          </p:nvSpPr>
          <p:spPr bwMode="auto">
            <a:xfrm>
              <a:off x="4272" y="2112"/>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a:t>
              </a:r>
            </a:p>
          </p:txBody>
        </p:sp>
        <p:sp>
          <p:nvSpPr>
            <p:cNvPr id="118813" name="Text Box 29"/>
            <p:cNvSpPr txBox="1">
              <a:spLocks noChangeArrowheads="1"/>
            </p:cNvSpPr>
            <p:nvPr/>
          </p:nvSpPr>
          <p:spPr bwMode="auto">
            <a:xfrm>
              <a:off x="4214" y="1124"/>
              <a:ext cx="71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At least</a:t>
              </a:r>
            </a:p>
            <a:p>
              <a:r>
                <a:rPr lang="en-US" sz="1800"/>
                <a:t>one band</a:t>
              </a:r>
            </a:p>
            <a:p>
              <a:r>
                <a:rPr lang="en-US" sz="1800"/>
                <a:t>identical</a:t>
              </a:r>
            </a:p>
          </p:txBody>
        </p:sp>
        <p:sp>
          <p:nvSpPr>
            <p:cNvPr id="118814" name="Line 30"/>
            <p:cNvSpPr>
              <a:spLocks noChangeShapeType="1"/>
            </p:cNvSpPr>
            <p:nvPr/>
          </p:nvSpPr>
          <p:spPr bwMode="auto">
            <a:xfrm>
              <a:off x="4560" y="1728"/>
              <a:ext cx="9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5" name="Group 31"/>
          <p:cNvGrpSpPr>
            <a:grpSpLocks/>
          </p:cNvGrpSpPr>
          <p:nvPr/>
        </p:nvGrpSpPr>
        <p:grpSpPr bwMode="auto">
          <a:xfrm>
            <a:off x="4495800" y="3429000"/>
            <a:ext cx="2014538" cy="762000"/>
            <a:chOff x="2832" y="2160"/>
            <a:chExt cx="1269" cy="480"/>
          </a:xfrm>
        </p:grpSpPr>
        <p:sp>
          <p:nvSpPr>
            <p:cNvPr id="118816" name="Text Box 32"/>
            <p:cNvSpPr txBox="1">
              <a:spLocks noChangeArrowheads="1"/>
            </p:cNvSpPr>
            <p:nvPr/>
          </p:nvSpPr>
          <p:spPr bwMode="auto">
            <a:xfrm>
              <a:off x="3024" y="2160"/>
              <a:ext cx="10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 ~ (1/b)</a:t>
              </a:r>
              <a:r>
                <a:rPr lang="en-US" baseline="30000"/>
                <a:t>1/r </a:t>
              </a:r>
            </a:p>
          </p:txBody>
        </p:sp>
        <p:sp>
          <p:nvSpPr>
            <p:cNvPr id="118817" name="Line 33"/>
            <p:cNvSpPr>
              <a:spLocks noChangeShapeType="1"/>
            </p:cNvSpPr>
            <p:nvPr/>
          </p:nvSpPr>
          <p:spPr bwMode="auto">
            <a:xfrm flipH="1">
              <a:off x="2832" y="2496"/>
              <a:ext cx="43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980443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8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88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8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188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188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2"/>
          </p:nvPr>
        </p:nvSpPr>
        <p:spPr/>
        <p:txBody>
          <a:bodyPr/>
          <a:lstStyle/>
          <a:p>
            <a:fld id="{CDE20D14-EDB3-47D7-B4A0-D6E519B8DD4C}" type="slidenum">
              <a:rPr lang="en-US"/>
              <a:pPr/>
              <a:t>44</a:t>
            </a:fld>
            <a:endParaRPr lang="en-US"/>
          </a:p>
        </p:txBody>
      </p:sp>
      <p:sp>
        <p:nvSpPr>
          <p:cNvPr id="119810" name="Rectangle 2"/>
          <p:cNvSpPr>
            <a:spLocks noGrp="1" noChangeArrowheads="1"/>
          </p:cNvSpPr>
          <p:nvPr>
            <p:ph type="title"/>
          </p:nvPr>
        </p:nvSpPr>
        <p:spPr/>
        <p:txBody>
          <a:bodyPr/>
          <a:lstStyle/>
          <a:p>
            <a:r>
              <a:rPr lang="en-US">
                <a:solidFill>
                  <a:srgbClr val="33CC33"/>
                </a:solidFill>
              </a:rPr>
              <a:t>Example</a:t>
            </a:r>
            <a:r>
              <a:rPr lang="en-US"/>
              <a:t>: </a:t>
            </a:r>
            <a:r>
              <a:rPr lang="en-US" i="1"/>
              <a:t>b</a:t>
            </a:r>
            <a:r>
              <a:rPr lang="en-US"/>
              <a:t>  = 20; </a:t>
            </a:r>
            <a:r>
              <a:rPr lang="en-US" i="1"/>
              <a:t>r</a:t>
            </a:r>
            <a:r>
              <a:rPr lang="en-US"/>
              <a:t>  = 5</a:t>
            </a:r>
          </a:p>
        </p:txBody>
      </p:sp>
      <p:graphicFrame>
        <p:nvGraphicFramePr>
          <p:cNvPr id="119811" name="Group 3"/>
          <p:cNvGraphicFramePr>
            <a:graphicFrameLocks noGrp="1"/>
          </p:cNvGraphicFramePr>
          <p:nvPr/>
        </p:nvGraphicFramePr>
        <p:xfrm>
          <a:off x="2514600" y="1905000"/>
          <a:ext cx="3124200" cy="4145280"/>
        </p:xfrm>
        <a:graphic>
          <a:graphicData uri="http://schemas.openxmlformats.org/drawingml/2006/table">
            <a:tbl>
              <a:tblPr/>
              <a:tblGrid>
                <a:gridCol w="762000"/>
                <a:gridCol w="2362200"/>
              </a:tblGrid>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1" u="none" strike="noStrike" cap="none" normalizeH="0" baseline="0" smtClean="0">
                          <a:ln>
                            <a:noFill/>
                          </a:ln>
                          <a:solidFill>
                            <a:schemeClr val="tx1"/>
                          </a:solidFill>
                          <a:effectLst/>
                          <a:latin typeface="Tahoma" pitchFamily="34" charset="0"/>
                        </a:rPr>
                        <a: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 1-(1-s</a:t>
                      </a:r>
                      <a:r>
                        <a:rPr kumimoji="0" lang="en-US" sz="2800" b="1" i="0" u="none" strike="noStrike" cap="none" normalizeH="0" baseline="30000" smtClean="0">
                          <a:ln>
                            <a:noFill/>
                          </a:ln>
                          <a:solidFill>
                            <a:schemeClr val="tx1"/>
                          </a:solidFill>
                          <a:effectLst/>
                          <a:latin typeface="Tahoma" pitchFamily="34" charset="0"/>
                        </a:rPr>
                        <a:t>r</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.186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.470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.802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.9996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8" name="Group 7"/>
          <p:cNvGrpSpPr/>
          <p:nvPr/>
        </p:nvGrpSpPr>
        <p:grpSpPr>
          <a:xfrm>
            <a:off x="6096000" y="3124200"/>
            <a:ext cx="1999610" cy="2057400"/>
            <a:chOff x="6096000" y="3124200"/>
            <a:chExt cx="1999610" cy="2057400"/>
          </a:xfrm>
        </p:grpSpPr>
        <p:cxnSp>
          <p:nvCxnSpPr>
            <p:cNvPr id="3" name="Straight Arrow Connector 2"/>
            <p:cNvCxnSpPr/>
            <p:nvPr/>
          </p:nvCxnSpPr>
          <p:spPr>
            <a:xfrm flipV="1">
              <a:off x="6096000" y="3124200"/>
              <a:ext cx="0" cy="1066800"/>
            </a:xfrm>
            <a:prstGeom prst="straightConnector1">
              <a:avLst/>
            </a:prstGeom>
            <a:ln w="28575" cmpd="sng">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6096000" y="4191000"/>
              <a:ext cx="0" cy="990600"/>
            </a:xfrm>
            <a:prstGeom prst="straightConnector1">
              <a:avLst/>
            </a:prstGeom>
            <a:ln w="28575" cmpd="sng">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553200" y="3657600"/>
              <a:ext cx="1542410" cy="830997"/>
            </a:xfrm>
            <a:prstGeom prst="rect">
              <a:avLst/>
            </a:prstGeom>
            <a:noFill/>
          </p:spPr>
          <p:txBody>
            <a:bodyPr wrap="none" rtlCol="0">
              <a:spAutoFit/>
            </a:bodyPr>
            <a:lstStyle/>
            <a:p>
              <a:r>
                <a:rPr lang="en-US" sz="2400" dirty="0" smtClean="0"/>
                <a:t>Slope here</a:t>
              </a:r>
            </a:p>
            <a:p>
              <a:r>
                <a:rPr lang="en-US" sz="2400" dirty="0" smtClean="0"/>
                <a:t>about  2.3</a:t>
              </a:r>
              <a:endParaRPr lang="en-US" sz="2400" dirty="0"/>
            </a:p>
          </p:txBody>
        </p:sp>
      </p:grpSp>
    </p:spTree>
    <p:extLst>
      <p:ext uri="{BB962C8B-B14F-4D97-AF65-F5344CB8AC3E}">
        <p14:creationId xmlns:p14="http://schemas.microsoft.com/office/powerpoint/2010/main" val="202790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FA3835-F192-4305-8E87-D287A70AFC3A}" type="slidenum">
              <a:rPr lang="en-US"/>
              <a:pPr/>
              <a:t>45</a:t>
            </a:fld>
            <a:endParaRPr lang="en-US"/>
          </a:p>
        </p:txBody>
      </p:sp>
      <p:sp>
        <p:nvSpPr>
          <p:cNvPr id="94210" name="Rectangle 2"/>
          <p:cNvSpPr>
            <a:spLocks noGrp="1" noChangeArrowheads="1"/>
          </p:cNvSpPr>
          <p:nvPr>
            <p:ph type="title"/>
          </p:nvPr>
        </p:nvSpPr>
        <p:spPr/>
        <p:txBody>
          <a:bodyPr/>
          <a:lstStyle/>
          <a:p>
            <a:r>
              <a:rPr lang="en-US" dirty="0" smtClean="0"/>
              <a:t>LSH </a:t>
            </a:r>
            <a:r>
              <a:rPr lang="en-US" smtClean="0"/>
              <a:t>for Documents: </a:t>
            </a:r>
            <a:r>
              <a:rPr lang="en-US"/>
              <a:t>Summary</a:t>
            </a:r>
          </a:p>
        </p:txBody>
      </p:sp>
      <p:sp>
        <p:nvSpPr>
          <p:cNvPr id="94211" name="Rectangle 3"/>
          <p:cNvSpPr>
            <a:spLocks noGrp="1" noChangeArrowheads="1"/>
          </p:cNvSpPr>
          <p:nvPr>
            <p:ph type="body" idx="1"/>
          </p:nvPr>
        </p:nvSpPr>
        <p:spPr>
          <a:xfrm>
            <a:off x="609600" y="1219200"/>
            <a:ext cx="8229600" cy="5105400"/>
          </a:xfrm>
        </p:spPr>
        <p:txBody>
          <a:bodyPr/>
          <a:lstStyle/>
          <a:p>
            <a:r>
              <a:rPr lang="en-US" dirty="0"/>
              <a:t>Tune </a:t>
            </a:r>
            <a:r>
              <a:rPr lang="en-US" dirty="0" smtClean="0"/>
              <a:t>b and r to </a:t>
            </a:r>
            <a:r>
              <a:rPr lang="en-US" dirty="0"/>
              <a:t>get almost all pairs with similar signatures, but eliminate most pairs that do not have similar signatures.</a:t>
            </a:r>
          </a:p>
          <a:p>
            <a:r>
              <a:rPr lang="en-US" dirty="0"/>
              <a:t>Check </a:t>
            </a:r>
            <a:r>
              <a:rPr lang="en-US" dirty="0" smtClean="0"/>
              <a:t>that </a:t>
            </a:r>
            <a:r>
              <a:rPr lang="en-US" dirty="0"/>
              <a:t>candidate pairs really do have similar signatures.</a:t>
            </a:r>
          </a:p>
          <a:p>
            <a:r>
              <a:rPr lang="en-US" dirty="0">
                <a:solidFill>
                  <a:srgbClr val="FF9900"/>
                </a:solidFill>
              </a:rPr>
              <a:t>Optional</a:t>
            </a:r>
            <a:r>
              <a:rPr lang="en-US" dirty="0"/>
              <a:t>: In another pass through data, check that the remaining candidate pairs really represent similar </a:t>
            </a:r>
            <a:r>
              <a:rPr lang="en-US" i="1" dirty="0" smtClean="0">
                <a:solidFill>
                  <a:srgbClr val="00B050"/>
                </a:solidFill>
              </a:rPr>
              <a:t>sets</a:t>
            </a:r>
            <a:r>
              <a:rPr lang="en-US" dirty="0" smtClean="0"/>
              <a:t>.</a:t>
            </a:r>
            <a:endParaRPr lang="en-US" dirty="0"/>
          </a:p>
        </p:txBody>
      </p:sp>
    </p:spTree>
    <p:extLst>
      <p:ext uri="{BB962C8B-B14F-4D97-AF65-F5344CB8AC3E}">
        <p14:creationId xmlns:p14="http://schemas.microsoft.com/office/powerpoint/2010/main" val="386220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Question For Thought</a:t>
            </a:r>
            <a:endParaRPr lang="en-US" dirty="0">
              <a:solidFill>
                <a:srgbClr val="92D050"/>
              </a:solidFill>
            </a:endParaRPr>
          </a:p>
        </p:txBody>
      </p:sp>
      <p:sp>
        <p:nvSpPr>
          <p:cNvPr id="3" name="Content Placeholder 2"/>
          <p:cNvSpPr>
            <a:spLocks noGrp="1"/>
          </p:cNvSpPr>
          <p:nvPr>
            <p:ph idx="1"/>
          </p:nvPr>
        </p:nvSpPr>
        <p:spPr/>
        <p:txBody>
          <a:bodyPr/>
          <a:lstStyle/>
          <a:p>
            <a:r>
              <a:rPr lang="en-US" dirty="0" smtClean="0"/>
              <a:t>I ran a MOOC based on CS246 in the fall, and one of the students posed the following question, apparently based on a real problem he was having at work.</a:t>
            </a:r>
          </a:p>
          <a:p>
            <a:r>
              <a:rPr lang="en-US" dirty="0" smtClean="0"/>
              <a:t>He had about a million sets of which he wanted to find the most similar pairs.</a:t>
            </a:r>
          </a:p>
          <a:p>
            <a:r>
              <a:rPr lang="en-US" dirty="0" smtClean="0"/>
              <a:t>But the universal set had only 52 elements.</a:t>
            </a:r>
          </a:p>
          <a:p>
            <a:r>
              <a:rPr lang="en-US" dirty="0" smtClean="0"/>
              <a:t>He asked whether he could use the method just outlined to find the similar sets.</a:t>
            </a:r>
          </a:p>
          <a:p>
            <a:r>
              <a:rPr lang="en-US" dirty="0" smtClean="0"/>
              <a:t>Do you see any problems?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46</a:t>
            </a:fld>
            <a:endParaRPr lang="en-US" dirty="0"/>
          </a:p>
        </p:txBody>
      </p:sp>
    </p:spTree>
    <p:extLst>
      <p:ext uri="{BB962C8B-B14F-4D97-AF65-F5344CB8AC3E}">
        <p14:creationId xmlns:p14="http://schemas.microsoft.com/office/powerpoint/2010/main" val="51739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444E06-9ED7-446E-AC25-3917E3698751}" type="slidenum">
              <a:rPr lang="en-US"/>
              <a:pPr/>
              <a:t>5</a:t>
            </a:fld>
            <a:endParaRPr lang="en-US"/>
          </a:p>
        </p:txBody>
      </p:sp>
      <p:sp>
        <p:nvSpPr>
          <p:cNvPr id="15362" name="Rectangle 2"/>
          <p:cNvSpPr>
            <a:spLocks noGrp="1" noChangeArrowheads="1"/>
          </p:cNvSpPr>
          <p:nvPr>
            <p:ph type="title"/>
          </p:nvPr>
        </p:nvSpPr>
        <p:spPr>
          <a:xfrm>
            <a:off x="685800" y="0"/>
            <a:ext cx="7772400" cy="1143000"/>
          </a:xfrm>
        </p:spPr>
        <p:txBody>
          <a:bodyPr/>
          <a:lstStyle/>
          <a:p>
            <a:r>
              <a:rPr lang="en-US" dirty="0"/>
              <a:t>Similar </a:t>
            </a:r>
            <a:r>
              <a:rPr lang="en-US" dirty="0" smtClean="0"/>
              <a:t>Documents</a:t>
            </a:r>
            <a:endParaRPr lang="en-US" dirty="0"/>
          </a:p>
        </p:txBody>
      </p:sp>
      <p:sp>
        <p:nvSpPr>
          <p:cNvPr id="15363" name="Rectangle 3"/>
          <p:cNvSpPr>
            <a:spLocks noGrp="1" noChangeArrowheads="1"/>
          </p:cNvSpPr>
          <p:nvPr>
            <p:ph type="body" idx="1"/>
          </p:nvPr>
        </p:nvSpPr>
        <p:spPr>
          <a:xfrm>
            <a:off x="381000" y="1295400"/>
            <a:ext cx="8153400" cy="5334000"/>
          </a:xfrm>
        </p:spPr>
        <p:txBody>
          <a:bodyPr/>
          <a:lstStyle/>
          <a:p>
            <a:r>
              <a:rPr lang="en-US" dirty="0"/>
              <a:t>Given a body of documents, e.g., the Web, find pairs of documents with a lot of text in common, </a:t>
            </a:r>
            <a:r>
              <a:rPr lang="en-US" dirty="0" smtClean="0"/>
              <a:t>such as:</a:t>
            </a:r>
            <a:endParaRPr lang="en-US" dirty="0"/>
          </a:p>
          <a:p>
            <a:pPr lvl="1"/>
            <a:r>
              <a:rPr lang="en-US" dirty="0"/>
              <a:t>Mirror sites, or approximate mirrors.</a:t>
            </a:r>
          </a:p>
          <a:p>
            <a:pPr lvl="2"/>
            <a:r>
              <a:rPr lang="en-US" dirty="0">
                <a:solidFill>
                  <a:schemeClr val="accent2"/>
                </a:solidFill>
              </a:rPr>
              <a:t>Application</a:t>
            </a:r>
            <a:r>
              <a:rPr lang="en-US" dirty="0"/>
              <a:t>: Don’t want to show both in a search.</a:t>
            </a:r>
          </a:p>
          <a:p>
            <a:pPr lvl="1"/>
            <a:r>
              <a:rPr lang="en-US" dirty="0"/>
              <a:t>Plagiarism, including large quotations.</a:t>
            </a:r>
          </a:p>
          <a:p>
            <a:pPr lvl="1"/>
            <a:r>
              <a:rPr lang="en-US" dirty="0"/>
              <a:t>Similar news articles at many news sites.</a:t>
            </a:r>
          </a:p>
          <a:p>
            <a:pPr lvl="2"/>
            <a:r>
              <a:rPr lang="en-US" dirty="0">
                <a:solidFill>
                  <a:schemeClr val="accent2"/>
                </a:solidFill>
              </a:rPr>
              <a:t>Application</a:t>
            </a:r>
            <a:r>
              <a:rPr lang="en-US" dirty="0"/>
              <a:t>: Cluster articles by “same story</a:t>
            </a:r>
            <a:r>
              <a:rPr lang="en-US" dirty="0" smtClean="0"/>
              <a:t>.”</a:t>
            </a:r>
          </a:p>
          <a:p>
            <a:r>
              <a:rPr lang="en-US" dirty="0" smtClean="0">
                <a:solidFill>
                  <a:srgbClr val="00B050"/>
                </a:solidFill>
              </a:rPr>
              <a:t>Warning</a:t>
            </a:r>
            <a:r>
              <a:rPr lang="en-US" dirty="0" smtClean="0"/>
              <a:t>: LSH not designed for “same topic.”</a:t>
            </a:r>
            <a:endParaRPr lang="en-US" dirty="0"/>
          </a:p>
        </p:txBody>
      </p:sp>
    </p:spTree>
    <p:extLst>
      <p:ext uri="{BB962C8B-B14F-4D97-AF65-F5344CB8AC3E}">
        <p14:creationId xmlns:p14="http://schemas.microsoft.com/office/powerpoint/2010/main" val="2094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7BBD4C-6CB1-4C35-9465-12C1C00C8562}" type="slidenum">
              <a:rPr lang="en-US"/>
              <a:pPr/>
              <a:t>6</a:t>
            </a:fld>
            <a:endParaRPr lang="en-US"/>
          </a:p>
        </p:txBody>
      </p:sp>
      <p:sp>
        <p:nvSpPr>
          <p:cNvPr id="62466" name="Rectangle 2"/>
          <p:cNvSpPr>
            <a:spLocks noGrp="1" noChangeArrowheads="1"/>
          </p:cNvSpPr>
          <p:nvPr>
            <p:ph type="title"/>
          </p:nvPr>
        </p:nvSpPr>
        <p:spPr>
          <a:xfrm>
            <a:off x="457200" y="0"/>
            <a:ext cx="8686800" cy="987552"/>
          </a:xfrm>
        </p:spPr>
        <p:txBody>
          <a:bodyPr/>
          <a:lstStyle/>
          <a:p>
            <a:r>
              <a:rPr lang="en-US" sz="3600" dirty="0"/>
              <a:t>Three Essential Techniques for Similar Documents</a:t>
            </a:r>
          </a:p>
        </p:txBody>
      </p:sp>
      <p:sp>
        <p:nvSpPr>
          <p:cNvPr id="62467" name="Rectangle 3"/>
          <p:cNvSpPr>
            <a:spLocks noGrp="1" noChangeArrowheads="1"/>
          </p:cNvSpPr>
          <p:nvPr>
            <p:ph type="body" idx="1"/>
          </p:nvPr>
        </p:nvSpPr>
        <p:spPr>
          <a:xfrm>
            <a:off x="457200" y="1295400"/>
            <a:ext cx="8458200" cy="4114800"/>
          </a:xfrm>
        </p:spPr>
        <p:txBody>
          <a:bodyPr/>
          <a:lstStyle/>
          <a:p>
            <a:pPr marL="609600" indent="-609600">
              <a:buFont typeface="Monotype Sorts" pitchFamily="2" charset="2"/>
              <a:buAutoNum type="arabicPeriod"/>
            </a:pPr>
            <a:r>
              <a:rPr lang="en-US" i="1" dirty="0" smtClean="0">
                <a:solidFill>
                  <a:srgbClr val="FF0066"/>
                </a:solidFill>
              </a:rPr>
              <a:t>Shingling</a:t>
            </a:r>
            <a:r>
              <a:rPr lang="en-US" dirty="0" smtClean="0"/>
              <a:t>: </a:t>
            </a:r>
            <a:r>
              <a:rPr lang="en-US" dirty="0"/>
              <a:t>convert documents, emails, etc., to sets.</a:t>
            </a:r>
          </a:p>
          <a:p>
            <a:pPr marL="609600" indent="-609600">
              <a:buFont typeface="Monotype Sorts" pitchFamily="2" charset="2"/>
              <a:buAutoNum type="arabicPeriod"/>
            </a:pPr>
            <a:r>
              <a:rPr lang="en-US" i="1" dirty="0" err="1" smtClean="0">
                <a:solidFill>
                  <a:srgbClr val="FF0066"/>
                </a:solidFill>
              </a:rPr>
              <a:t>Minhashing</a:t>
            </a:r>
            <a:r>
              <a:rPr lang="en-US" dirty="0" smtClean="0"/>
              <a:t>: </a:t>
            </a:r>
            <a:r>
              <a:rPr lang="en-US" dirty="0"/>
              <a:t>convert large sets to short </a:t>
            </a:r>
            <a:r>
              <a:rPr lang="en-US" dirty="0" smtClean="0"/>
              <a:t>signatures (lists of integers), </a:t>
            </a:r>
            <a:r>
              <a:rPr lang="en-US" dirty="0"/>
              <a:t>while preserving similarity.</a:t>
            </a:r>
          </a:p>
          <a:p>
            <a:pPr marL="609600" indent="-609600">
              <a:buFont typeface="Monotype Sorts" pitchFamily="2" charset="2"/>
              <a:buAutoNum type="arabicPeriod"/>
            </a:pPr>
            <a:r>
              <a:rPr lang="en-US" i="1" dirty="0">
                <a:solidFill>
                  <a:srgbClr val="FF0066"/>
                </a:solidFill>
              </a:rPr>
              <a:t>Locality-sensitive </a:t>
            </a:r>
            <a:r>
              <a:rPr lang="en-US" i="1" dirty="0" smtClean="0">
                <a:solidFill>
                  <a:srgbClr val="FF0066"/>
                </a:solidFill>
              </a:rPr>
              <a:t>hashing</a:t>
            </a:r>
            <a:r>
              <a:rPr lang="en-US" dirty="0" smtClean="0"/>
              <a:t>: </a:t>
            </a:r>
            <a:r>
              <a:rPr lang="en-US" dirty="0"/>
              <a:t>focus on pairs of signatures likely to be similar.</a:t>
            </a:r>
          </a:p>
        </p:txBody>
      </p:sp>
    </p:spTree>
    <p:extLst>
      <p:ext uri="{BB962C8B-B14F-4D97-AF65-F5344CB8AC3E}">
        <p14:creationId xmlns:p14="http://schemas.microsoft.com/office/powerpoint/2010/main" val="283353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fld id="{1E7B74F8-9515-46D6-9509-5E829B33B562}" type="slidenum">
              <a:rPr lang="en-US"/>
              <a:pPr/>
              <a:t>7</a:t>
            </a:fld>
            <a:endParaRPr lang="en-US"/>
          </a:p>
        </p:txBody>
      </p:sp>
      <p:sp>
        <p:nvSpPr>
          <p:cNvPr id="64514" name="Rectangle 2"/>
          <p:cNvSpPr>
            <a:spLocks noGrp="1" noChangeArrowheads="1"/>
          </p:cNvSpPr>
          <p:nvPr>
            <p:ph type="title"/>
          </p:nvPr>
        </p:nvSpPr>
        <p:spPr/>
        <p:txBody>
          <a:bodyPr/>
          <a:lstStyle/>
          <a:p>
            <a:r>
              <a:rPr lang="en-US"/>
              <a:t>The Big Picture</a:t>
            </a:r>
          </a:p>
        </p:txBody>
      </p:sp>
      <p:sp>
        <p:nvSpPr>
          <p:cNvPr id="64515" name="AutoShape 3"/>
          <p:cNvSpPr>
            <a:spLocks noChangeArrowheads="1"/>
          </p:cNvSpPr>
          <p:nvPr/>
        </p:nvSpPr>
        <p:spPr bwMode="auto">
          <a:xfrm rot="-5394873">
            <a:off x="1257300" y="2552700"/>
            <a:ext cx="13716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Shingling</a:t>
            </a:r>
          </a:p>
        </p:txBody>
      </p:sp>
      <p:sp>
        <p:nvSpPr>
          <p:cNvPr id="64518" name="Text Box 6"/>
          <p:cNvSpPr txBox="1">
            <a:spLocks noChangeArrowheads="1"/>
          </p:cNvSpPr>
          <p:nvPr/>
        </p:nvSpPr>
        <p:spPr bwMode="auto">
          <a:xfrm>
            <a:off x="152400" y="2743200"/>
            <a:ext cx="77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Docu-</a:t>
            </a:r>
          </a:p>
          <a:p>
            <a:r>
              <a:rPr lang="en-US" sz="1800"/>
              <a:t>ment</a:t>
            </a:r>
          </a:p>
        </p:txBody>
      </p:sp>
      <p:sp>
        <p:nvSpPr>
          <p:cNvPr id="64519" name="Line 7"/>
          <p:cNvSpPr>
            <a:spLocks noChangeShapeType="1"/>
          </p:cNvSpPr>
          <p:nvPr/>
        </p:nvSpPr>
        <p:spPr bwMode="auto">
          <a:xfrm>
            <a:off x="990600" y="3048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4531" name="Group 19"/>
          <p:cNvGrpSpPr>
            <a:grpSpLocks/>
          </p:cNvGrpSpPr>
          <p:nvPr/>
        </p:nvGrpSpPr>
        <p:grpSpPr bwMode="auto">
          <a:xfrm>
            <a:off x="2362200" y="3048000"/>
            <a:ext cx="1354138" cy="2578100"/>
            <a:chOff x="1488" y="1920"/>
            <a:chExt cx="853" cy="1624"/>
          </a:xfrm>
        </p:grpSpPr>
        <p:sp>
          <p:nvSpPr>
            <p:cNvPr id="64520" name="Line 8"/>
            <p:cNvSpPr>
              <a:spLocks noChangeShapeType="1"/>
            </p:cNvSpPr>
            <p:nvPr/>
          </p:nvSpPr>
          <p:spPr bwMode="auto">
            <a:xfrm>
              <a:off x="1536"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Text Box 9"/>
            <p:cNvSpPr txBox="1">
              <a:spLocks noChangeArrowheads="1"/>
            </p:cNvSpPr>
            <p:nvPr/>
          </p:nvSpPr>
          <p:spPr bwMode="auto">
            <a:xfrm>
              <a:off x="1488" y="2448"/>
              <a:ext cx="853"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The set</a:t>
              </a:r>
            </a:p>
            <a:p>
              <a:r>
                <a:rPr lang="en-US" sz="1800"/>
                <a:t>of strings</a:t>
              </a:r>
            </a:p>
            <a:p>
              <a:r>
                <a:rPr lang="en-US" sz="1800"/>
                <a:t>of length </a:t>
              </a:r>
              <a:r>
                <a:rPr lang="en-US" sz="1800" i="1"/>
                <a:t>k</a:t>
              </a:r>
            </a:p>
            <a:p>
              <a:r>
                <a:rPr lang="en-US" sz="1800"/>
                <a:t>that appear</a:t>
              </a:r>
            </a:p>
            <a:p>
              <a:r>
                <a:rPr lang="en-US" sz="1800"/>
                <a:t>in the doc-</a:t>
              </a:r>
            </a:p>
            <a:p>
              <a:r>
                <a:rPr lang="en-US" sz="1800"/>
                <a:t>ument</a:t>
              </a:r>
            </a:p>
          </p:txBody>
        </p:sp>
        <p:sp>
          <p:nvSpPr>
            <p:cNvPr id="64522" name="Line 10"/>
            <p:cNvSpPr>
              <a:spLocks noChangeShapeType="1"/>
            </p:cNvSpPr>
            <p:nvPr/>
          </p:nvSpPr>
          <p:spPr bwMode="auto">
            <a:xfrm flipV="1">
              <a:off x="1872"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2" name="Group 20"/>
          <p:cNvGrpSpPr>
            <a:grpSpLocks/>
          </p:cNvGrpSpPr>
          <p:nvPr/>
        </p:nvGrpSpPr>
        <p:grpSpPr bwMode="auto">
          <a:xfrm>
            <a:off x="3581399" y="2362200"/>
            <a:ext cx="2305050" cy="3556001"/>
            <a:chOff x="2256" y="1488"/>
            <a:chExt cx="1452" cy="2240"/>
          </a:xfrm>
        </p:grpSpPr>
        <p:sp>
          <p:nvSpPr>
            <p:cNvPr id="64516" name="AutoShape 4"/>
            <p:cNvSpPr>
              <a:spLocks noChangeArrowheads="1"/>
            </p:cNvSpPr>
            <p:nvPr/>
          </p:nvSpPr>
          <p:spPr bwMode="auto">
            <a:xfrm rot="-5394873">
              <a:off x="2136" y="1608"/>
              <a:ext cx="864" cy="62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Minhash-</a:t>
              </a:r>
            </a:p>
            <a:p>
              <a:pPr algn="ctr"/>
              <a:r>
                <a:rPr lang="en-US" sz="1800"/>
                <a:t>ing</a:t>
              </a:r>
            </a:p>
          </p:txBody>
        </p:sp>
        <p:sp>
          <p:nvSpPr>
            <p:cNvPr id="64524" name="Line 12"/>
            <p:cNvSpPr>
              <a:spLocks noChangeShapeType="1"/>
            </p:cNvSpPr>
            <p:nvPr/>
          </p:nvSpPr>
          <p:spPr bwMode="auto">
            <a:xfrm>
              <a:off x="2880"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6" name="Text Box 14"/>
            <p:cNvSpPr txBox="1">
              <a:spLocks noChangeArrowheads="1"/>
            </p:cNvSpPr>
            <p:nvPr/>
          </p:nvSpPr>
          <p:spPr bwMode="auto">
            <a:xfrm>
              <a:off x="2784" y="2448"/>
              <a:ext cx="924"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dirty="0" smtClean="0">
                  <a:solidFill>
                    <a:srgbClr val="FF0066"/>
                  </a:solidFill>
                </a:rPr>
                <a:t>Signatures</a:t>
              </a:r>
              <a:r>
                <a:rPr lang="en-US" sz="1800" dirty="0" smtClean="0"/>
                <a:t>:</a:t>
              </a:r>
              <a:endParaRPr lang="en-US" sz="1800" dirty="0"/>
            </a:p>
            <a:p>
              <a:r>
                <a:rPr lang="en-US" sz="1800" dirty="0"/>
                <a:t>short integer</a:t>
              </a:r>
            </a:p>
            <a:p>
              <a:r>
                <a:rPr lang="en-US" sz="1800" dirty="0"/>
                <a:t>vectors that</a:t>
              </a:r>
            </a:p>
            <a:p>
              <a:r>
                <a:rPr lang="en-US" sz="1800" dirty="0"/>
                <a:t>represent the</a:t>
              </a:r>
            </a:p>
            <a:p>
              <a:r>
                <a:rPr lang="en-US" sz="1800" dirty="0"/>
                <a:t>sets, and</a:t>
              </a:r>
            </a:p>
            <a:p>
              <a:r>
                <a:rPr lang="en-US" sz="1800" dirty="0"/>
                <a:t>reflect their</a:t>
              </a:r>
            </a:p>
            <a:p>
              <a:r>
                <a:rPr lang="en-US" sz="1800" dirty="0"/>
                <a:t>similarity</a:t>
              </a:r>
            </a:p>
          </p:txBody>
        </p:sp>
        <p:sp>
          <p:nvSpPr>
            <p:cNvPr id="64528" name="Line 16"/>
            <p:cNvSpPr>
              <a:spLocks noChangeShapeType="1"/>
            </p:cNvSpPr>
            <p:nvPr/>
          </p:nvSpPr>
          <p:spPr bwMode="auto">
            <a:xfrm flipV="1">
              <a:off x="3216"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3" name="Group 21"/>
          <p:cNvGrpSpPr>
            <a:grpSpLocks/>
          </p:cNvGrpSpPr>
          <p:nvPr/>
        </p:nvGrpSpPr>
        <p:grpSpPr bwMode="auto">
          <a:xfrm>
            <a:off x="5714999" y="2165351"/>
            <a:ext cx="3321050" cy="2032001"/>
            <a:chOff x="3600" y="1364"/>
            <a:chExt cx="2092" cy="1280"/>
          </a:xfrm>
        </p:grpSpPr>
        <p:sp>
          <p:nvSpPr>
            <p:cNvPr id="64523" name="Rectangle 11"/>
            <p:cNvSpPr>
              <a:spLocks noChangeArrowheads="1"/>
            </p:cNvSpPr>
            <p:nvPr/>
          </p:nvSpPr>
          <p:spPr bwMode="auto">
            <a:xfrm>
              <a:off x="3600" y="1536"/>
              <a:ext cx="816" cy="768"/>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Locality-</a:t>
              </a:r>
            </a:p>
            <a:p>
              <a:pPr algn="ctr"/>
              <a:r>
                <a:rPr lang="en-US" sz="1800"/>
                <a:t>sensitive</a:t>
              </a:r>
            </a:p>
            <a:p>
              <a:pPr algn="ctr"/>
              <a:r>
                <a:rPr lang="en-US" sz="1800"/>
                <a:t>Hashing</a:t>
              </a:r>
            </a:p>
          </p:txBody>
        </p:sp>
        <p:sp>
          <p:nvSpPr>
            <p:cNvPr id="64529" name="Line 17"/>
            <p:cNvSpPr>
              <a:spLocks noChangeShapeType="1"/>
            </p:cNvSpPr>
            <p:nvPr/>
          </p:nvSpPr>
          <p:spPr bwMode="auto">
            <a:xfrm>
              <a:off x="4416" y="1920"/>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Text Box 18"/>
            <p:cNvSpPr txBox="1">
              <a:spLocks noChangeArrowheads="1"/>
            </p:cNvSpPr>
            <p:nvPr/>
          </p:nvSpPr>
          <p:spPr bwMode="auto">
            <a:xfrm>
              <a:off x="4790" y="1364"/>
              <a:ext cx="902" cy="1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i="1" dirty="0">
                  <a:solidFill>
                    <a:srgbClr val="FF0066"/>
                  </a:solidFill>
                </a:rPr>
                <a:t>Candidate</a:t>
              </a:r>
            </a:p>
            <a:p>
              <a:r>
                <a:rPr lang="en-US" sz="1800" i="1" dirty="0" smtClean="0">
                  <a:solidFill>
                    <a:srgbClr val="FF0066"/>
                  </a:solidFill>
                </a:rPr>
                <a:t>pairs</a:t>
              </a:r>
              <a:r>
                <a:rPr lang="en-US" sz="1800" dirty="0" smtClean="0"/>
                <a:t>:</a:t>
              </a:r>
              <a:endParaRPr lang="en-US" sz="1800" dirty="0"/>
            </a:p>
            <a:p>
              <a:r>
                <a:rPr lang="en-US" sz="1800" dirty="0"/>
                <a:t>those pairs</a:t>
              </a:r>
            </a:p>
            <a:p>
              <a:r>
                <a:rPr lang="en-US" sz="1800" dirty="0"/>
                <a:t>of signatures</a:t>
              </a:r>
            </a:p>
            <a:p>
              <a:r>
                <a:rPr lang="en-US" sz="1800" dirty="0"/>
                <a:t>that we need</a:t>
              </a:r>
            </a:p>
            <a:p>
              <a:r>
                <a:rPr lang="en-US" sz="1800" dirty="0"/>
                <a:t>to test for</a:t>
              </a:r>
            </a:p>
            <a:p>
              <a:r>
                <a:rPr lang="en-US" sz="1800" dirty="0"/>
                <a:t>similarity.</a:t>
              </a:r>
            </a:p>
          </p:txBody>
        </p:sp>
      </p:grpSp>
    </p:spTree>
    <p:extLst>
      <p:ext uri="{BB962C8B-B14F-4D97-AF65-F5344CB8AC3E}">
        <p14:creationId xmlns:p14="http://schemas.microsoft.com/office/powerpoint/2010/main" val="2955384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4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4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4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566DED-76FB-4674-BEA3-5E71817BC229}" type="slidenum">
              <a:rPr lang="en-US"/>
              <a:pPr/>
              <a:t>8</a:t>
            </a:fld>
            <a:endParaRPr lang="en-US"/>
          </a:p>
        </p:txBody>
      </p:sp>
      <p:sp>
        <p:nvSpPr>
          <p:cNvPr id="19458" name="Rectangle 2"/>
          <p:cNvSpPr>
            <a:spLocks noGrp="1" noChangeArrowheads="1"/>
          </p:cNvSpPr>
          <p:nvPr>
            <p:ph type="title"/>
          </p:nvPr>
        </p:nvSpPr>
        <p:spPr/>
        <p:txBody>
          <a:bodyPr/>
          <a:lstStyle/>
          <a:p>
            <a:r>
              <a:rPr lang="en-US"/>
              <a:t>Shingles</a:t>
            </a:r>
          </a:p>
        </p:txBody>
      </p:sp>
      <p:sp>
        <p:nvSpPr>
          <p:cNvPr id="19459" name="Rectangle 3"/>
          <p:cNvSpPr>
            <a:spLocks noGrp="1" noChangeArrowheads="1"/>
          </p:cNvSpPr>
          <p:nvPr>
            <p:ph type="body" idx="1"/>
          </p:nvPr>
        </p:nvSpPr>
        <p:spPr>
          <a:xfrm>
            <a:off x="457200" y="1295400"/>
            <a:ext cx="8458200" cy="4267200"/>
          </a:xfrm>
        </p:spPr>
        <p:txBody>
          <a:bodyPr/>
          <a:lstStyle/>
          <a:p>
            <a:r>
              <a:rPr lang="en-US" dirty="0"/>
              <a:t>A </a:t>
            </a:r>
            <a:r>
              <a:rPr lang="en-US" i="1" dirty="0" smtClean="0">
                <a:solidFill>
                  <a:srgbClr val="FF0066"/>
                </a:solidFill>
              </a:rPr>
              <a:t>k</a:t>
            </a:r>
            <a:r>
              <a:rPr lang="en-US" dirty="0" smtClean="0">
                <a:solidFill>
                  <a:srgbClr val="FF0066"/>
                </a:solidFill>
              </a:rPr>
              <a:t>-shingle</a:t>
            </a:r>
            <a:r>
              <a:rPr lang="en-US" dirty="0" smtClean="0"/>
              <a:t> </a:t>
            </a:r>
            <a:r>
              <a:rPr lang="en-US" dirty="0"/>
              <a:t>(or </a:t>
            </a:r>
            <a:r>
              <a:rPr lang="en-US" i="1" dirty="0" smtClean="0">
                <a:solidFill>
                  <a:srgbClr val="FF0066"/>
                </a:solidFill>
              </a:rPr>
              <a:t>k</a:t>
            </a:r>
            <a:r>
              <a:rPr lang="en-US" dirty="0" smtClean="0">
                <a:solidFill>
                  <a:srgbClr val="FF0066"/>
                </a:solidFill>
              </a:rPr>
              <a:t>-gram</a:t>
            </a:r>
            <a:r>
              <a:rPr lang="en-US" dirty="0"/>
              <a:t>) for a document is a sequence of </a:t>
            </a:r>
            <a:r>
              <a:rPr lang="en-US" i="1" dirty="0"/>
              <a:t>k </a:t>
            </a:r>
            <a:r>
              <a:rPr lang="en-US" dirty="0" smtClean="0"/>
              <a:t>characters </a:t>
            </a:r>
            <a:r>
              <a:rPr lang="en-US" dirty="0"/>
              <a:t>that appears in the document.</a:t>
            </a:r>
          </a:p>
          <a:p>
            <a:r>
              <a:rPr lang="en-US" dirty="0">
                <a:solidFill>
                  <a:srgbClr val="33CC33"/>
                </a:solidFill>
              </a:rPr>
              <a:t>Example</a:t>
            </a:r>
            <a:r>
              <a:rPr lang="en-US" dirty="0"/>
              <a:t>: </a:t>
            </a:r>
            <a:r>
              <a:rPr lang="en-US" dirty="0" smtClean="0"/>
              <a:t>k = 2</a:t>
            </a:r>
            <a:r>
              <a:rPr lang="en-US" dirty="0"/>
              <a:t>; doc = </a:t>
            </a:r>
            <a:r>
              <a:rPr lang="en-US" dirty="0" err="1"/>
              <a:t>abcab</a:t>
            </a:r>
            <a:r>
              <a:rPr lang="en-US" dirty="0"/>
              <a:t>.  Set of 2-shingles = {</a:t>
            </a:r>
            <a:r>
              <a:rPr lang="en-US" dirty="0" err="1"/>
              <a:t>ab</a:t>
            </a:r>
            <a:r>
              <a:rPr lang="en-US" dirty="0"/>
              <a:t>, </a:t>
            </a:r>
            <a:r>
              <a:rPr lang="en-US" dirty="0" err="1"/>
              <a:t>bc</a:t>
            </a:r>
            <a:r>
              <a:rPr lang="en-US" dirty="0"/>
              <a:t>, </a:t>
            </a:r>
            <a:r>
              <a:rPr lang="en-US" dirty="0" err="1"/>
              <a:t>ca</a:t>
            </a:r>
            <a:r>
              <a:rPr lang="en-US" dirty="0"/>
              <a:t>}.</a:t>
            </a:r>
          </a:p>
          <a:p>
            <a:r>
              <a:rPr lang="en-US" dirty="0" smtClean="0"/>
              <a:t>Represent </a:t>
            </a:r>
            <a:r>
              <a:rPr lang="en-US" dirty="0"/>
              <a:t>a doc by its set of </a:t>
            </a:r>
            <a:r>
              <a:rPr lang="en-US" i="1" dirty="0"/>
              <a:t>k</a:t>
            </a:r>
            <a:r>
              <a:rPr lang="en-US" dirty="0"/>
              <a:t>-shingles.</a:t>
            </a:r>
          </a:p>
        </p:txBody>
      </p:sp>
    </p:spTree>
    <p:extLst>
      <p:ext uri="{BB962C8B-B14F-4D97-AF65-F5344CB8AC3E}">
        <p14:creationId xmlns:p14="http://schemas.microsoft.com/office/powerpoint/2010/main" val="54737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Shingles and Similarity</a:t>
            </a:r>
            <a:endParaRPr lang="en-US" dirty="0"/>
          </a:p>
        </p:txBody>
      </p:sp>
      <p:sp>
        <p:nvSpPr>
          <p:cNvPr id="3" name="Content Placeholder 2"/>
          <p:cNvSpPr>
            <a:spLocks noGrp="1"/>
          </p:cNvSpPr>
          <p:nvPr>
            <p:ph idx="1"/>
          </p:nvPr>
        </p:nvSpPr>
        <p:spPr/>
        <p:txBody>
          <a:bodyPr/>
          <a:lstStyle/>
          <a:p>
            <a:r>
              <a:rPr lang="en-US" dirty="0" smtClean="0"/>
              <a:t>Documents that are intuitively similar will have many shingles in common.</a:t>
            </a:r>
          </a:p>
          <a:p>
            <a:r>
              <a:rPr lang="en-US" dirty="0" smtClean="0"/>
              <a:t>Changing a word only affects k-shingles within distance k-1 from the word.</a:t>
            </a:r>
          </a:p>
          <a:p>
            <a:r>
              <a:rPr lang="en-US" dirty="0" smtClean="0"/>
              <a:t>Reordering paragraphs only affects the 2k shingles that cross paragraph boundaries.</a:t>
            </a:r>
          </a:p>
          <a:p>
            <a:r>
              <a:rPr lang="en-US" dirty="0" smtClean="0">
                <a:solidFill>
                  <a:srgbClr val="00B050"/>
                </a:solidFill>
              </a:rPr>
              <a:t>Example</a:t>
            </a:r>
            <a:r>
              <a:rPr lang="en-US" dirty="0" smtClean="0"/>
              <a:t>: k=3, “The dog which chased the cat” versus “The dog that chased the cat”.</a:t>
            </a:r>
          </a:p>
          <a:p>
            <a:pPr lvl="1"/>
            <a:r>
              <a:rPr lang="en-US" dirty="0" smtClean="0"/>
              <a:t>Only 3-shingles replaced are </a:t>
            </a:r>
            <a:r>
              <a:rPr lang="en-US" dirty="0" err="1" smtClean="0"/>
              <a:t>g_w</a:t>
            </a:r>
            <a:r>
              <a:rPr lang="en-US" dirty="0" smtClean="0"/>
              <a:t>, _</a:t>
            </a:r>
            <a:r>
              <a:rPr lang="en-US" dirty="0" err="1" smtClean="0"/>
              <a:t>wh</a:t>
            </a:r>
            <a:r>
              <a:rPr lang="en-US" dirty="0" smtClean="0"/>
              <a:t>, </a:t>
            </a:r>
            <a:r>
              <a:rPr lang="en-US" dirty="0" err="1" smtClean="0"/>
              <a:t>whi</a:t>
            </a:r>
            <a:r>
              <a:rPr lang="en-US" dirty="0" smtClean="0"/>
              <a:t>, hic, </a:t>
            </a:r>
            <a:r>
              <a:rPr lang="en-US" dirty="0" err="1" smtClean="0"/>
              <a:t>ich</a:t>
            </a:r>
            <a:r>
              <a:rPr lang="en-US" dirty="0" smtClean="0"/>
              <a:t>, </a:t>
            </a:r>
            <a:r>
              <a:rPr lang="en-US" dirty="0" err="1" smtClean="0"/>
              <a:t>ch</a:t>
            </a:r>
            <a:r>
              <a:rPr lang="en-US" dirty="0" smtClean="0"/>
              <a:t>_, and </a:t>
            </a:r>
            <a:r>
              <a:rPr lang="en-US" dirty="0" err="1" smtClean="0"/>
              <a:t>h_c</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
        <p:nvSpPr>
          <p:cNvPr id="4" name="Rectangle 3"/>
          <p:cNvSpPr/>
          <p:nvPr/>
        </p:nvSpPr>
        <p:spPr>
          <a:xfrm>
            <a:off x="4648200" y="4419600"/>
            <a:ext cx="1524000" cy="381000"/>
          </a:xfrm>
          <a:prstGeom prst="rect">
            <a:avLst/>
          </a:prstGeom>
          <a:noFill/>
          <a:ln w="28575" cmpd="sng">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92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8588</TotalTime>
  <Words>10810</Words>
  <Application>Microsoft Office PowerPoint</Application>
  <PresentationFormat>On-screen Show (4:3)</PresentationFormat>
  <Paragraphs>949</Paragraphs>
  <Slides>46</Slides>
  <Notes>34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Module</vt:lpstr>
      <vt:lpstr>Finding Similar Items</vt:lpstr>
      <vt:lpstr>The Big Picture</vt:lpstr>
      <vt:lpstr>LSH: The Bigfoot of CS</vt:lpstr>
      <vt:lpstr>Some Applications</vt:lpstr>
      <vt:lpstr>Similar Documents</vt:lpstr>
      <vt:lpstr>Three Essential Techniques for Similar Documents</vt:lpstr>
      <vt:lpstr>The Big Picture</vt:lpstr>
      <vt:lpstr>Shingles</vt:lpstr>
      <vt:lpstr>Shingles and Similarity</vt:lpstr>
      <vt:lpstr>Compression Option</vt:lpstr>
      <vt:lpstr>Tokens</vt:lpstr>
      <vt:lpstr>Jaccard Similarity Measure Constructing Signatures </vt:lpstr>
      <vt:lpstr>Jaccard Similarity</vt:lpstr>
      <vt:lpstr>Example: Jaccard Similarity</vt:lpstr>
      <vt:lpstr>From Sets to Boolean Matrices</vt:lpstr>
      <vt:lpstr>Example: Column Similarity</vt:lpstr>
      <vt:lpstr>Four Types of Rows</vt:lpstr>
      <vt:lpstr>Minhashing</vt:lpstr>
      <vt:lpstr>Example: Minhashing</vt:lpstr>
      <vt:lpstr>Example: Minhashing</vt:lpstr>
      <vt:lpstr>Example: Minhashing</vt:lpstr>
      <vt:lpstr>A Subtle Point</vt:lpstr>
      <vt:lpstr>Surprising Property</vt:lpstr>
      <vt:lpstr>Similarity for Signatures</vt:lpstr>
      <vt:lpstr>Example: Similarity</vt:lpstr>
      <vt:lpstr>Implementation of Minhashing</vt:lpstr>
      <vt:lpstr>Implementation – (2)</vt:lpstr>
      <vt:lpstr>Implementation – (3)</vt:lpstr>
      <vt:lpstr>Example </vt:lpstr>
      <vt:lpstr>Implementation – (4)</vt:lpstr>
      <vt:lpstr>Interesting Improvement</vt:lpstr>
      <vt:lpstr>Improvement – (2)</vt:lpstr>
      <vt:lpstr>Focusing on Similar Minhash  Signatures Other Applications Will Follow</vt:lpstr>
      <vt:lpstr>From Signatures to Buckets</vt:lpstr>
      <vt:lpstr>Partition Into Bands</vt:lpstr>
      <vt:lpstr>Partition into Bands – (2)</vt:lpstr>
      <vt:lpstr>Hash Function for One Bucket</vt:lpstr>
      <vt:lpstr>Example: Bands</vt:lpstr>
      <vt:lpstr>Suppose C1, C2 are 80% Similar</vt:lpstr>
      <vt:lpstr>Suppose C1, C2 Only 40% Similar</vt:lpstr>
      <vt:lpstr>Analysis of LSH – What We Want</vt:lpstr>
      <vt:lpstr>What One Band of One Row Gives You</vt:lpstr>
      <vt:lpstr>What b Bands of r Rows Gives You</vt:lpstr>
      <vt:lpstr>Example: b  = 20; r  = 5</vt:lpstr>
      <vt:lpstr>LSH for Documents: Summary</vt:lpstr>
      <vt:lpstr>Question For Thought</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585</cp:revision>
  <dcterms:created xsi:type="dcterms:W3CDTF">2009-06-12T17:14:38Z</dcterms:created>
  <dcterms:modified xsi:type="dcterms:W3CDTF">2017-01-18T19:44:11Z</dcterms:modified>
</cp:coreProperties>
</file>