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9" r:id="rId3"/>
    <p:sldId id="425" r:id="rId4"/>
    <p:sldId id="426" r:id="rId5"/>
    <p:sldId id="480" r:id="rId6"/>
    <p:sldId id="435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6" r:id="rId16"/>
    <p:sldId id="437" r:id="rId17"/>
    <p:sldId id="486" r:id="rId18"/>
    <p:sldId id="488" r:id="rId19"/>
    <p:sldId id="490" r:id="rId20"/>
    <p:sldId id="469" r:id="rId21"/>
    <p:sldId id="449" r:id="rId22"/>
    <p:sldId id="491" r:id="rId23"/>
    <p:sldId id="442" r:id="rId24"/>
    <p:sldId id="443" r:id="rId25"/>
    <p:sldId id="444" r:id="rId26"/>
    <p:sldId id="450" r:id="rId27"/>
    <p:sldId id="445" r:id="rId28"/>
    <p:sldId id="446" r:id="rId29"/>
    <p:sldId id="460" r:id="rId30"/>
    <p:sldId id="461" r:id="rId31"/>
    <p:sldId id="476" r:id="rId32"/>
    <p:sldId id="478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D60093"/>
    <a:srgbClr val="FF0066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1111" autoAdjust="0"/>
  </p:normalViewPr>
  <p:slideViewPr>
    <p:cSldViewPr>
      <p:cViewPr varScale="1">
        <p:scale>
          <a:sx n="70" d="100"/>
          <a:sy n="70" d="100"/>
        </p:scale>
        <p:origin x="9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we can do so far</a:t>
            </a:r>
            <a:r>
              <a:rPr lang="en-US" baseline="0" dirty="0"/>
              <a:t> is to build some sort of classifier – but how do we incorporate new information?</a:t>
            </a:r>
          </a:p>
          <a:p>
            <a:r>
              <a:rPr lang="en-US" baseline="0" dirty="0"/>
              <a:t>Recommender system: think about Amazon. New products are added every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8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</a:t>
            </a:r>
            <a:r>
              <a:rPr lang="en-US" baseline="0" dirty="0"/>
              <a:t> through active </a:t>
            </a:r>
            <a:r>
              <a:rPr lang="en-US" baseline="0" dirty="0" err="1"/>
              <a:t>expeiments</a:t>
            </a:r>
            <a:r>
              <a:rPr lang="en-US" baseline="0" dirty="0"/>
              <a:t> (a form of active learning)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Plugging</a:t>
            </a:r>
            <a:r>
              <a:rPr lang="en-US" baseline="0" dirty="0"/>
              <a:t> in alpha SQRT 2 </a:t>
            </a:r>
            <a:r>
              <a:rPr lang="en-US" baseline="0" dirty="0" err="1"/>
              <a:t>ln</a:t>
            </a:r>
            <a:r>
              <a:rPr lang="en-US" baseline="0" dirty="0"/>
              <a:t> t / </a:t>
            </a:r>
            <a:r>
              <a:rPr lang="en-US" baseline="0" dirty="0" err="1"/>
              <a:t>m_a</a:t>
            </a:r>
            <a:endParaRPr lang="en-US" baseline="0" dirty="0"/>
          </a:p>
          <a:p>
            <a:r>
              <a:rPr lang="en-US" baseline="0" dirty="0"/>
              <a:t>Gives us that P(Y&gt;mu + a) &lt; T^-4 which converges to zero.</a:t>
            </a:r>
          </a:p>
          <a:p>
            <a:endParaRPr lang="en-US" baseline="0" dirty="0"/>
          </a:p>
          <a:p>
            <a:r>
              <a:rPr lang="en-US" dirty="0"/>
              <a:t>http://jeremykun.com/2013/10/28/optimism-in-the-face-of-uncertainty-the-ucb1-algorithm/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F31-39D1-491B-9E1C-3CC9F14C3874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E95C-C9E9-4875-BEF4-8BDFE299BA17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8CAB-B112-4101-BE84-CC0AF05D43FF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7EF934A-4CA0-41DA-B428-11DDC2FB87B8}" type="datetime1">
              <a:rPr lang="en-US" smtClean="0"/>
              <a:t>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49CA9-E2A8-44E2-8B97-F81A1C6506E8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74D6619-40C7-44C2-A77B-9BC4A1724B67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1A44-9810-4436-8E2B-176975856DD5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848-7CD1-41EB-8AE1-97848B2A2B54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EA0C-DE21-446E-A37D-0FDF0ACA9598}" type="datetime1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C23-A7F7-43C8-B4D6-EEA285BF8154}" type="datetime1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00CD-7CF5-46C3-A352-19D0332C3D38}" type="datetime1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01C5-CF37-4FAA-A8FD-840E733CAE92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0E66692-9397-4925-A0B8-622109F0BF82}" type="datetime1">
              <a:rPr lang="en-US" smtClean="0"/>
              <a:t>3/10/2016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50DAB7B5-BEB1-4AC4-8CE2-3CE84B442D14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it.ly/1pywka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6000" dirty="0"/>
              <a:t>Multi-armed Bandits: Learning through Experimentation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Caroline Lo,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k-Armed Bandit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686800" cy="3048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does this map to our advertising example?</a:t>
            </a:r>
          </a:p>
          <a:p>
            <a:r>
              <a:rPr lang="en-US" dirty="0"/>
              <a:t>Each </a:t>
            </a:r>
            <a:r>
              <a:rPr lang="en-US" b="1" dirty="0"/>
              <a:t>query </a:t>
            </a:r>
            <a:r>
              <a:rPr lang="en-US" dirty="0"/>
              <a:t>is a </a:t>
            </a:r>
            <a:r>
              <a:rPr lang="en-US" b="1" dirty="0"/>
              <a:t>bandit</a:t>
            </a:r>
          </a:p>
          <a:p>
            <a:r>
              <a:rPr lang="en-US" dirty="0"/>
              <a:t>Each </a:t>
            </a:r>
            <a:r>
              <a:rPr lang="en-US" b="1" dirty="0"/>
              <a:t>ad </a:t>
            </a:r>
            <a:r>
              <a:rPr lang="en-US" dirty="0"/>
              <a:t>is an </a:t>
            </a:r>
            <a:r>
              <a:rPr lang="en-US" b="1" dirty="0"/>
              <a:t>arm</a:t>
            </a:r>
          </a:p>
          <a:p>
            <a:r>
              <a:rPr lang="en-US" b="1" dirty="0">
                <a:solidFill>
                  <a:srgbClr val="D60093"/>
                </a:solidFill>
              </a:rPr>
              <a:t>We want to estimate the arm’s probability of winning </a:t>
            </a:r>
            <a:r>
              <a:rPr lang="el-GR" b="1" i="1" dirty="0"/>
              <a:t>μ</a:t>
            </a:r>
            <a:r>
              <a:rPr lang="en-US" b="1" i="1" baseline="-25000" dirty="0"/>
              <a:t>a</a:t>
            </a:r>
            <a:r>
              <a:rPr lang="en-US" b="1" i="1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(i.e., the ad’s CTR </a:t>
            </a:r>
            <a:r>
              <a:rPr lang="el-GR" b="1" i="1" dirty="0"/>
              <a:t>μ</a:t>
            </a:r>
            <a:r>
              <a:rPr lang="en-US" b="1" i="1" baseline="-25000" dirty="0"/>
              <a:t>a</a:t>
            </a:r>
            <a:r>
              <a:rPr lang="en-US" b="1" dirty="0">
                <a:solidFill>
                  <a:srgbClr val="D60093"/>
                </a:solidFill>
              </a:rPr>
              <a:t>)</a:t>
            </a:r>
          </a:p>
          <a:p>
            <a:r>
              <a:rPr lang="en-US" dirty="0"/>
              <a:t>Every time we pull an arm we do an ‘experiment’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43000"/>
            <a:ext cx="6019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0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k-Armed Bandit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 marL="118872" indent="0">
                  <a:buNone/>
                </a:pPr>
                <a:r>
                  <a:rPr lang="en-US" sz="3500" b="1" u="sng" dirty="0">
                    <a:solidFill>
                      <a:srgbClr val="D60093"/>
                    </a:solidFill>
                  </a:rPr>
                  <a:t>The setting:</a:t>
                </a:r>
              </a:p>
              <a:p>
                <a:r>
                  <a:rPr lang="en-US" dirty="0"/>
                  <a:t>Set of </a:t>
                </a:r>
                <a:r>
                  <a:rPr lang="en-US" b="1" i="1" dirty="0"/>
                  <a:t>k</a:t>
                </a:r>
                <a:r>
                  <a:rPr lang="en-US" b="1" dirty="0"/>
                  <a:t> </a:t>
                </a:r>
                <a:r>
                  <a:rPr lang="en-US" dirty="0"/>
                  <a:t>choices (arms)</a:t>
                </a:r>
              </a:p>
              <a:p>
                <a:r>
                  <a:rPr lang="en-US" dirty="0"/>
                  <a:t>Each choice </a:t>
                </a:r>
                <a:r>
                  <a:rPr lang="en-US" b="1" i="1" dirty="0"/>
                  <a:t>a</a:t>
                </a:r>
                <a:r>
                  <a:rPr lang="en-US" dirty="0"/>
                  <a:t> is tied to a probability distribution </a:t>
                </a:r>
                <a:r>
                  <a:rPr lang="en-US" b="1" i="1" dirty="0"/>
                  <a:t>P</a:t>
                </a:r>
                <a:r>
                  <a:rPr lang="en-US" b="1" i="1" baseline="-25000" dirty="0"/>
                  <a:t>a </a:t>
                </a:r>
                <a:r>
                  <a:rPr lang="en-US" dirty="0"/>
                  <a:t>with average reward/payoff </a:t>
                </a:r>
                <a:r>
                  <a:rPr lang="el-GR" b="1" i="1" dirty="0"/>
                  <a:t>μ</a:t>
                </a:r>
                <a:r>
                  <a:rPr lang="en-US" b="1" i="1" baseline="-25000" dirty="0"/>
                  <a:t>a</a:t>
                </a:r>
                <a:r>
                  <a:rPr lang="en-US" dirty="0"/>
                  <a:t> (between [0, 1])</a:t>
                </a:r>
                <a:endParaRPr lang="en-US" b="1" i="1" baseline="-25000" dirty="0"/>
              </a:p>
              <a:p>
                <a:r>
                  <a:rPr lang="en-US" dirty="0"/>
                  <a:t>We play the game for </a:t>
                </a:r>
                <a:r>
                  <a:rPr lang="en-US" b="1" i="1" dirty="0"/>
                  <a:t>T</a:t>
                </a:r>
                <a:r>
                  <a:rPr lang="en-US" dirty="0"/>
                  <a:t> rounds</a:t>
                </a: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For each round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t</a:t>
                </a:r>
                <a:r>
                  <a:rPr lang="en-US" dirty="0">
                    <a:solidFill>
                      <a:srgbClr val="008000"/>
                    </a:solidFill>
                  </a:rPr>
                  <a:t>: </a:t>
                </a:r>
              </a:p>
              <a:p>
                <a:pPr lvl="1"/>
                <a:r>
                  <a:rPr lang="en-US" b="1" dirty="0"/>
                  <a:t>(1) </a:t>
                </a:r>
                <a:r>
                  <a:rPr lang="en-US" dirty="0"/>
                  <a:t>We pick some arm </a:t>
                </a:r>
                <a:r>
                  <a:rPr lang="en-US" b="1" i="1" dirty="0"/>
                  <a:t>j</a:t>
                </a:r>
                <a:r>
                  <a:rPr lang="en-US" i="1" dirty="0"/>
                  <a:t> </a:t>
                </a:r>
              </a:p>
              <a:p>
                <a:pPr lvl="1"/>
                <a:r>
                  <a:rPr lang="en-US" b="1" dirty="0"/>
                  <a:t>(2)</a:t>
                </a:r>
                <a:r>
                  <a:rPr lang="en-US" dirty="0"/>
                  <a:t> We win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drawn from </a:t>
                </a:r>
                <a:r>
                  <a:rPr lang="en-US" b="1" i="1" dirty="0" err="1"/>
                  <a:t>P</a:t>
                </a:r>
                <a:r>
                  <a:rPr lang="en-US" b="1" i="1" baseline="-25000" dirty="0" err="1"/>
                  <a:t>j</a:t>
                </a:r>
                <a:endParaRPr lang="en-US" b="1" i="1" baseline="-25000" dirty="0"/>
              </a:p>
              <a:p>
                <a:pPr lvl="2"/>
                <a:r>
                  <a:rPr lang="en-US" dirty="0"/>
                  <a:t>Note reward is independent of previous draws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Our goal is 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𝑻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don’t know </a:t>
                </a:r>
                <a:r>
                  <a:rPr lang="el-GR" b="1" i="1" dirty="0">
                    <a:solidFill>
                      <a:srgbClr val="D60093"/>
                    </a:solidFill>
                  </a:rPr>
                  <a:t>μ</a:t>
                </a:r>
                <a:r>
                  <a:rPr lang="en-US" b="1" i="1" baseline="-25000" dirty="0">
                    <a:solidFill>
                      <a:srgbClr val="D60093"/>
                    </a:solidFill>
                  </a:rPr>
                  <a:t>a</a:t>
                </a:r>
                <a:r>
                  <a:rPr lang="en-US" b="1" dirty="0"/>
                  <a:t>!</a:t>
                </a:r>
                <a:r>
                  <a:rPr lang="en-US" dirty="0"/>
                  <a:t> But every time we </a:t>
                </a:r>
                <a:br>
                  <a:rPr lang="en-US" dirty="0"/>
                </a:br>
                <a:r>
                  <a:rPr lang="en-US" dirty="0"/>
                  <a:t>pull some arm </a:t>
                </a:r>
                <a:r>
                  <a:rPr lang="en-US" b="1" i="1" dirty="0"/>
                  <a:t>a</a:t>
                </a:r>
                <a:r>
                  <a:rPr lang="en-US" dirty="0"/>
                  <a:t> we get to learn a bit about </a:t>
                </a:r>
                <a:r>
                  <a:rPr lang="el-GR" b="1" i="1" dirty="0">
                    <a:solidFill>
                      <a:srgbClr val="D60093"/>
                    </a:solidFill>
                  </a:rPr>
                  <a:t>μ</a:t>
                </a:r>
                <a:r>
                  <a:rPr lang="en-US" b="1" i="1" baseline="-25000" dirty="0">
                    <a:solidFill>
                      <a:srgbClr val="D60093"/>
                    </a:solidFill>
                  </a:rPr>
                  <a:t>a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  <a:blipFill>
                <a:blip r:embed="rId2"/>
                <a:stretch>
                  <a:fillRect l="-849" t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Online optimization with limited feedback</a:t>
            </a: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Like in online algorithms:</a:t>
            </a:r>
          </a:p>
          <a:p>
            <a:pPr lvl="1"/>
            <a:r>
              <a:rPr lang="en-US" b="1" dirty="0"/>
              <a:t>Have to make a choice each time</a:t>
            </a:r>
          </a:p>
          <a:p>
            <a:pPr lvl="1"/>
            <a:r>
              <a:rPr lang="en-US" b="1" dirty="0"/>
              <a:t>But we only receive information about the chosen action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59979"/>
              </p:ext>
            </p:extLst>
          </p:nvPr>
        </p:nvGraphicFramePr>
        <p:xfrm>
          <a:off x="1219200" y="1905000"/>
          <a:ext cx="6934201" cy="2286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Choices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3</a:t>
                      </a:r>
                      <a:endParaRPr lang="en-US" sz="2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4</a:t>
                      </a:r>
                      <a:endParaRPr lang="en-US" sz="2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5</a:t>
                      </a:r>
                      <a:endParaRPr lang="en-US" sz="2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 pitchFamily="34" charset="0"/>
                        </a:rPr>
                        <a:t>X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6</a:t>
                      </a:r>
                      <a:endParaRPr lang="en-US" sz="2400" i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libri" pitchFamily="34" charset="0"/>
                        </a:rPr>
                        <a:t>a</a:t>
                      </a:r>
                      <a:r>
                        <a:rPr lang="en-US" sz="2400" i="1" baseline="-25000">
                          <a:latin typeface="Calibri" pitchFamily="34" charset="0"/>
                        </a:rPr>
                        <a:t>1</a:t>
                      </a:r>
                      <a:endParaRPr lang="en-US" sz="2400" i="1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Calibri" pitchFamily="34" charset="0"/>
                        </a:rPr>
                        <a:t>a</a:t>
                      </a:r>
                      <a:r>
                        <a:rPr lang="en-US" sz="2400" i="1" baseline="-2500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>
                          <a:latin typeface="Calibri" pitchFamily="34" charset="0"/>
                        </a:rPr>
                        <a:t>…</a:t>
                      </a:r>
                      <a:endParaRPr lang="en-US" sz="2400" i="1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2400" i="1" baseline="-25000" dirty="0" err="1">
                          <a:latin typeface="Calibri" pitchFamily="34" charset="0"/>
                        </a:rPr>
                        <a:t>k</a:t>
                      </a:r>
                      <a:endParaRPr lang="en-US" sz="2400" i="1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514600" y="4343400"/>
            <a:ext cx="5181600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4278868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401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Bandit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Policy</a:t>
            </a:r>
            <a:r>
              <a:rPr lang="en-US" sz="3600" dirty="0">
                <a:solidFill>
                  <a:srgbClr val="0000FF"/>
                </a:solidFill>
              </a:rPr>
              <a:t>:</a:t>
            </a:r>
            <a:r>
              <a:rPr lang="en-US" sz="3600" dirty="0"/>
              <a:t> a strategy/rule that in each iteration tells me which arm to pull </a:t>
            </a:r>
          </a:p>
          <a:p>
            <a:pPr lvl="1"/>
            <a:r>
              <a:rPr lang="en-US" sz="3200" dirty="0"/>
              <a:t>Hopefully policy depends on the history of rewards</a:t>
            </a:r>
          </a:p>
          <a:p>
            <a:pPr lvl="8"/>
            <a:endParaRPr lang="en-US" sz="2000" b="1" dirty="0"/>
          </a:p>
          <a:p>
            <a:r>
              <a:rPr lang="en-US" sz="3600" b="1" dirty="0">
                <a:solidFill>
                  <a:srgbClr val="D60093"/>
                </a:solidFill>
              </a:rPr>
              <a:t>How to quantify performance of the algorithm?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8000"/>
                </a:solidFill>
              </a:rPr>
              <a:t>Regret!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Metric: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10600" cy="57912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b="1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is the 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Payoff/reward of </a:t>
                </a:r>
                <a:r>
                  <a:rPr lang="en-US" b="1" dirty="0"/>
                  <a:t>best arm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func>
                  </m:oMath>
                </a14:m>
                <a:endParaRPr lang="en-US" b="1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/>
                  <a:t> be the sequence of arms pulled</a:t>
                </a:r>
              </a:p>
              <a:p>
                <a:r>
                  <a:rPr lang="en-US" dirty="0">
                    <a:solidFill>
                      <a:srgbClr val="D60093"/>
                    </a:solidFill>
                  </a:rPr>
                  <a:t>Instantaneous </a:t>
                </a:r>
                <a:r>
                  <a:rPr lang="en-US" b="1" dirty="0">
                    <a:solidFill>
                      <a:srgbClr val="D60093"/>
                    </a:solidFill>
                  </a:rPr>
                  <a:t>regret</a:t>
                </a:r>
                <a:r>
                  <a:rPr lang="en-US" dirty="0">
                    <a:solidFill>
                      <a:srgbClr val="D60093"/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>
                    <a:solidFill>
                      <a:srgbClr val="D60093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Total regret: </a:t>
                </a:r>
                <a:endParaRPr lang="en-US" b="1" i="1" dirty="0">
                  <a:solidFill>
                    <a:srgbClr val="008000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r>
                  <a:rPr lang="en-US" b="1" u="sng" dirty="0"/>
                  <a:t>Typical goal: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Want a policy (arm allocation strategy) that guarantees: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𝑻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→∞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19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 Ensuring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008000"/>
                        </a:solidFill>
                        <a:latin typeface="Cambria Math"/>
                      </a:rPr>
                      <m:t>/</m:t>
                    </m:r>
                    <m:r>
                      <a:rPr lang="en-US" sz="1900" b="0" i="1" smtClean="0">
                        <a:solidFill>
                          <a:srgbClr val="008000"/>
                        </a:solidFill>
                        <a:latin typeface="Cambria Math"/>
                      </a:rPr>
                      <m:t>𝑇</m:t>
                    </m:r>
                    <m:r>
                      <a:rPr lang="en-US" sz="1900" b="0" i="1" smtClean="0">
                        <a:solidFill>
                          <a:srgbClr val="00800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19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stronger than maximizing payoffs (minimizing regret), as it means that in the limit we discover the true best arm.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10600" cy="5791200"/>
              </a:xfrm>
              <a:blipFill>
                <a:blip r:embed="rId2"/>
                <a:stretch>
                  <a:fillRect t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If we knew the payoffs, which arm would we pull?</a:t>
                </a:r>
                <a:endParaRPr lang="en-US" b="1" i="1" dirty="0">
                  <a:solidFill>
                    <a:srgbClr val="0000FF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8000"/>
                          </a:solidFill>
                          <a:latin typeface="Cambria Math"/>
                        </a:rPr>
                        <m:t>𝐏𝐢𝐜𝐤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𝐚𝐫𝐠</m:t>
                          </m:r>
                        </m:fName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b="1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𝐦𝐚𝐱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We’d always pull the arm with the highest average reward.</a:t>
                </a:r>
              </a:p>
              <a:p>
                <a:r>
                  <a:rPr lang="en-US" dirty="0"/>
                  <a:t>But we don’t know which arm that is without </a:t>
                </a:r>
                <a:r>
                  <a:rPr lang="en-US" b="1" dirty="0"/>
                  <a:t>exploring</a:t>
                </a:r>
                <a:r>
                  <a:rPr lang="en-US" dirty="0"/>
                  <a:t>/experimenting with the arms first.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>
                <a:blip r:embed="rId2"/>
                <a:stretch>
                  <a:fillRect t="-66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0" y="5854790"/>
                <a:ext cx="2207849" cy="85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… payoff received</a:t>
                </a:r>
                <a:b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when pulling arm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for</a:t>
                </a:r>
                <a:b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600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</a:t>
                </a:r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854790"/>
                <a:ext cx="2207849" cy="850810"/>
              </a:xfrm>
              <a:prstGeom prst="rect">
                <a:avLst/>
              </a:prstGeom>
              <a:blipFill rotWithShape="1">
                <a:blip r:embed="rId3"/>
                <a:stretch>
                  <a:fillRect l="-1381" t="-2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76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Minimizing regret illustrates a classic problem in  </a:t>
                </a:r>
                <a:r>
                  <a:rPr lang="en-US" b="1" dirty="0">
                    <a:solidFill>
                      <a:srgbClr val="0000FF"/>
                    </a:solidFill>
                  </a:rPr>
                  <a:t>decision making:</a:t>
                </a:r>
              </a:p>
              <a:p>
                <a:pPr lvl="1"/>
                <a:r>
                  <a:rPr lang="en-US" dirty="0"/>
                  <a:t>We need to trade off </a:t>
                </a:r>
                <a:r>
                  <a:rPr lang="en-US" b="1" dirty="0">
                    <a:solidFill>
                      <a:srgbClr val="D60093"/>
                    </a:solidFill>
                  </a:rPr>
                  <a:t>exploration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dirty="0"/>
                  <a:t>(gathering data about arm payoffs) and </a:t>
                </a:r>
                <a:r>
                  <a:rPr lang="en-US" b="1" dirty="0">
                    <a:solidFill>
                      <a:srgbClr val="008000"/>
                    </a:solidFill>
                  </a:rPr>
                  <a:t>exploitation</a:t>
                </a:r>
                <a:r>
                  <a:rPr lang="en-US" dirty="0"/>
                  <a:t> (making decisions based on data already gathered)</a:t>
                </a:r>
              </a:p>
              <a:p>
                <a:pPr lvl="8"/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Exploration:</a:t>
                </a:r>
                <a:r>
                  <a:rPr lang="en-US" dirty="0"/>
                  <a:t> Pull an arm we never pulled before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Exploitation:</a:t>
                </a:r>
                <a:r>
                  <a:rPr lang="en-US" dirty="0"/>
                  <a:t> Pull an arm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 for which we currently have the highest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Epsilon-Greedy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Algorithm: Epsilon-Greedy</a:t>
                </a:r>
              </a:p>
              <a:p>
                <a:r>
                  <a:rPr lang="en-US" b="1" dirty="0"/>
                  <a:t>For t=1:T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b="1" dirty="0"/>
                  <a:t>Explore</a:t>
                </a:r>
                <a:r>
                  <a:rPr lang="en-US" dirty="0"/>
                  <a:t> by picking an arm chosen uniformly at random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With prob.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Exploit</a:t>
                </a:r>
                <a:r>
                  <a:rPr lang="en-US" dirty="0"/>
                  <a:t> by picking an arm with highest empirical mean payoff</a:t>
                </a:r>
              </a:p>
              <a:p>
                <a:r>
                  <a:rPr lang="en-US" b="1" dirty="0"/>
                  <a:t>Theorem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[Auer et al. ‘02]</a:t>
                </a:r>
                <a:b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dirty="0"/>
                  <a:t>For suitable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 rotWithShape="1">
                <a:blip r:embed="rId2"/>
                <a:stretch>
                  <a:fillRect l="-889" t="-66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600" y="6273225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…number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arms</a:t>
            </a:r>
          </a:p>
        </p:txBody>
      </p:sp>
    </p:spTree>
    <p:extLst>
      <p:ext uri="{BB962C8B-B14F-4D97-AF65-F5344CB8AC3E}">
        <p14:creationId xmlns:p14="http://schemas.microsoft.com/office/powerpoint/2010/main" val="8292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Epsilon Greedy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What are some issues with </a:t>
            </a:r>
            <a:r>
              <a:rPr lang="en-US" b="1" dirty="0">
                <a:solidFill>
                  <a:srgbClr val="D60093"/>
                </a:solidFill>
              </a:rPr>
              <a:t>Epsilon Greedy</a:t>
            </a:r>
            <a:r>
              <a:rPr lang="en-US" dirty="0">
                <a:solidFill>
                  <a:srgbClr val="D60093"/>
                </a:solidFill>
              </a:rPr>
              <a:t>?</a:t>
            </a:r>
          </a:p>
          <a:p>
            <a:pPr lvl="1"/>
            <a:r>
              <a:rPr lang="en-US" b="1" dirty="0"/>
              <a:t>“Not elegant”</a:t>
            </a:r>
            <a:r>
              <a:rPr lang="en-US" dirty="0"/>
              <a:t>: Algorithm explicitly distinguishes between exploration and exploitation</a:t>
            </a:r>
          </a:p>
          <a:p>
            <a:pPr lvl="8"/>
            <a:endParaRPr lang="en-US" dirty="0"/>
          </a:p>
          <a:p>
            <a:pPr lvl="1"/>
            <a:r>
              <a:rPr lang="en-US" b="1" dirty="0"/>
              <a:t>More importantly:</a:t>
            </a:r>
            <a:r>
              <a:rPr lang="en-US" dirty="0"/>
              <a:t> Exploration makes </a:t>
            </a:r>
            <a:r>
              <a:rPr lang="en-US" b="1" dirty="0"/>
              <a:t>suboptimal choices </a:t>
            </a:r>
            <a:r>
              <a:rPr lang="en-US" dirty="0"/>
              <a:t>(since it picks any arm with equal likelihood)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/>
              <a:t> When exploring/exploiting we need to </a:t>
            </a:r>
            <a:r>
              <a:rPr lang="en-US" b="1" dirty="0">
                <a:solidFill>
                  <a:srgbClr val="0000FF"/>
                </a:solidFill>
              </a:rPr>
              <a:t>compare</a:t>
            </a:r>
            <a:r>
              <a:rPr lang="en-US" b="1" dirty="0"/>
              <a:t> </a:t>
            </a:r>
            <a:r>
              <a:rPr lang="en-US" dirty="0"/>
              <a:t>arms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66" y="1063752"/>
            <a:ext cx="8229600" cy="52578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Suppose we have done experiments:</a:t>
            </a:r>
          </a:p>
          <a:p>
            <a:pPr lvl="1"/>
            <a:r>
              <a:rPr lang="en-US" b="1" dirty="0"/>
              <a:t>Arm 1</a:t>
            </a:r>
            <a:r>
              <a:rPr lang="en-US" dirty="0"/>
              <a:t>: 1 0 0 1 1 0 0 1 0 1 </a:t>
            </a:r>
          </a:p>
          <a:p>
            <a:pPr lvl="1"/>
            <a:r>
              <a:rPr lang="en-US" b="1" dirty="0"/>
              <a:t>Arm 2</a:t>
            </a:r>
            <a:r>
              <a:rPr lang="en-US" dirty="0"/>
              <a:t>: 1</a:t>
            </a:r>
          </a:p>
          <a:p>
            <a:pPr lvl="1"/>
            <a:r>
              <a:rPr lang="en-US" b="1" dirty="0"/>
              <a:t>Arm 3</a:t>
            </a:r>
            <a:r>
              <a:rPr lang="en-US" dirty="0"/>
              <a:t>: 1 1 0 1 1 1 0 1 1 1</a:t>
            </a:r>
          </a:p>
          <a:p>
            <a:r>
              <a:rPr lang="en-US" b="1" dirty="0">
                <a:solidFill>
                  <a:srgbClr val="008000"/>
                </a:solidFill>
              </a:rPr>
              <a:t>Mean arm values:</a:t>
            </a:r>
          </a:p>
          <a:p>
            <a:pPr lvl="1"/>
            <a:r>
              <a:rPr lang="en-US" b="1" dirty="0"/>
              <a:t>Arm 1</a:t>
            </a:r>
            <a:r>
              <a:rPr lang="en-US" dirty="0"/>
              <a:t>: 5/10,  </a:t>
            </a:r>
            <a:r>
              <a:rPr lang="en-US" b="1" dirty="0"/>
              <a:t>Arm 2</a:t>
            </a:r>
            <a:r>
              <a:rPr lang="en-US" dirty="0"/>
              <a:t>: 1,  </a:t>
            </a:r>
            <a:r>
              <a:rPr lang="en-US" b="1" dirty="0"/>
              <a:t>Arm 3</a:t>
            </a:r>
            <a:r>
              <a:rPr lang="en-US" dirty="0"/>
              <a:t>: 8/10</a:t>
            </a:r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FF0066"/>
                </a:solidFill>
              </a:rPr>
              <a:t>Which arm would you pick next?</a:t>
            </a:r>
          </a:p>
          <a:p>
            <a:pPr lvl="8"/>
            <a:endParaRPr lang="en-US" b="1" dirty="0"/>
          </a:p>
          <a:p>
            <a:r>
              <a:rPr lang="en-US" b="1" dirty="0"/>
              <a:t>Idea: </a:t>
            </a:r>
            <a:r>
              <a:rPr lang="en-US" b="1" dirty="0">
                <a:solidFill>
                  <a:srgbClr val="0000FF"/>
                </a:solidFill>
              </a:rPr>
              <a:t>Don’t just look at the mean (that is, expected payoff) but also the</a:t>
            </a:r>
            <a:r>
              <a:rPr lang="en-US" b="1" dirty="0">
                <a:solidFill>
                  <a:srgbClr val="D60093"/>
                </a:solidFill>
              </a:rPr>
              <a:t> confidence</a:t>
            </a:r>
            <a:r>
              <a:rPr lang="en-US" b="1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76200"/>
            <a:ext cx="8824912" cy="987552"/>
          </a:xfrm>
        </p:spPr>
        <p:txBody>
          <a:bodyPr>
            <a:normAutofit/>
          </a:bodyPr>
          <a:lstStyle/>
          <a:p>
            <a:r>
              <a:rPr lang="en-US" dirty="0"/>
              <a:t>Learning through Experimentation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Web advertising</a:t>
            </a:r>
          </a:p>
          <a:p>
            <a:pPr lvl="1"/>
            <a:r>
              <a:rPr lang="en-US" dirty="0"/>
              <a:t>We’ve learned how to </a:t>
            </a:r>
            <a:br>
              <a:rPr lang="en-US" dirty="0"/>
            </a:br>
            <a:r>
              <a:rPr lang="en-US" dirty="0"/>
              <a:t>match advertisers to </a:t>
            </a:r>
            <a:br>
              <a:rPr lang="en-US" dirty="0"/>
            </a:br>
            <a:r>
              <a:rPr lang="en-US" dirty="0"/>
              <a:t>queries in real-time </a:t>
            </a:r>
          </a:p>
          <a:p>
            <a:pPr lvl="1"/>
            <a:r>
              <a:rPr lang="en-US" b="1" dirty="0"/>
              <a:t>But how to estimate the </a:t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CTR (Click-Through Rate)?</a:t>
            </a:r>
          </a:p>
          <a:p>
            <a:r>
              <a:rPr lang="en-US" b="1" dirty="0">
                <a:solidFill>
                  <a:srgbClr val="FF0066"/>
                </a:solidFill>
              </a:rPr>
              <a:t>Recommendation engines</a:t>
            </a:r>
          </a:p>
          <a:p>
            <a:pPr lvl="1"/>
            <a:r>
              <a:rPr lang="en-US" dirty="0"/>
              <a:t>We’ve learned how to build</a:t>
            </a:r>
            <a:br>
              <a:rPr lang="en-US" dirty="0"/>
            </a:br>
            <a:r>
              <a:rPr lang="en-US" dirty="0"/>
              <a:t>recommender systems</a:t>
            </a:r>
          </a:p>
          <a:p>
            <a:pPr lvl="1"/>
            <a:r>
              <a:rPr lang="en-US" b="1" dirty="0"/>
              <a:t>But how to solve</a:t>
            </a:r>
            <a:br>
              <a:rPr lang="en-US" b="1" dirty="0"/>
            </a:br>
            <a:r>
              <a:rPr lang="en-US" b="1" dirty="0"/>
              <a:t>the </a:t>
            </a:r>
            <a:r>
              <a:rPr lang="en-US" b="1" dirty="0">
                <a:solidFill>
                  <a:srgbClr val="FF0066"/>
                </a:solidFill>
              </a:rPr>
              <a:t>cold-start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83E6-8728-4332-BCBB-AC8C4D19D16C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7195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59" y="3782577"/>
            <a:ext cx="3542254" cy="277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71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A conﬁdence interval is a range of values within which we are sure the mean lies with a certain probability</a:t>
                </a:r>
              </a:p>
              <a:p>
                <a:pPr lvl="1"/>
                <a:r>
                  <a:rPr lang="en-US" dirty="0"/>
                  <a:t>We could believe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is within [0.2,0.5] with probability 0.95</a:t>
                </a:r>
              </a:p>
              <a:p>
                <a:pPr lvl="1"/>
                <a:r>
                  <a:rPr lang="en-US" dirty="0"/>
                  <a:t>If we have tried an action less often, our estimated reward is less accurate so the conﬁdence interval is larger</a:t>
                </a:r>
              </a:p>
              <a:p>
                <a:pPr lvl="1"/>
                <a:r>
                  <a:rPr lang="en-US" dirty="0"/>
                  <a:t>Interval shrinks as we get more information </a:t>
                </a:r>
                <a:br>
                  <a:rPr lang="en-US" dirty="0"/>
                </a:br>
                <a:r>
                  <a:rPr lang="en-US" dirty="0"/>
                  <a:t>(i.e. try the action more often)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  <a:blipFill>
                <a:blip r:embed="rId2"/>
                <a:stretch>
                  <a:fillRect t="-667" r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86400"/>
          </a:xfrm>
        </p:spPr>
        <p:txBody>
          <a:bodyPr>
            <a:normAutofit/>
          </a:bodyPr>
          <a:lstStyle/>
          <a:p>
            <a:r>
              <a:rPr lang="en-US" b="1" dirty="0"/>
              <a:t>Assuming we know the confidence intervals</a:t>
            </a:r>
          </a:p>
          <a:p>
            <a:pPr lvl="8"/>
            <a:endParaRPr lang="en-US" b="1" dirty="0"/>
          </a:p>
          <a:p>
            <a:r>
              <a:rPr lang="en-US" b="1" dirty="0"/>
              <a:t>Then, instead of</a:t>
            </a:r>
            <a:r>
              <a:rPr lang="en-US" b="1" dirty="0">
                <a:solidFill>
                  <a:srgbClr val="D60093"/>
                </a:solidFill>
              </a:rPr>
              <a:t> trying the action with the highest mean </a:t>
            </a:r>
            <a:r>
              <a:rPr lang="en-US" b="1" dirty="0"/>
              <a:t>we can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try the action with the highest upper bound on its conﬁdence interval</a:t>
            </a:r>
          </a:p>
          <a:p>
            <a:pPr lvl="8"/>
            <a:endParaRPr lang="en-US" dirty="0"/>
          </a:p>
          <a:p>
            <a:r>
              <a:rPr lang="en-US" dirty="0"/>
              <a:t>This is called an </a:t>
            </a:r>
            <a:r>
              <a:rPr lang="en-US" b="1" dirty="0">
                <a:solidFill>
                  <a:srgbClr val="008000"/>
                </a:solidFill>
              </a:rPr>
              <a:t>optimistic policy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We believe an action is as good as possible </a:t>
            </a:r>
            <a:br>
              <a:rPr lang="en-US" dirty="0"/>
            </a:br>
            <a:r>
              <a:rPr lang="en-US" dirty="0"/>
              <a:t>given the available evidence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Based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1000" y="2692928"/>
            <a:ext cx="2555176" cy="2663749"/>
            <a:chOff x="381000" y="2692928"/>
            <a:chExt cx="2555176" cy="266374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827730" y="2821479"/>
              <a:ext cx="0" cy="2133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7730" y="4955079"/>
              <a:ext cx="210844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1000" y="3583479"/>
                  <a:ext cx="5100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83479"/>
                  <a:ext cx="51001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793924" y="498734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arm 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2530" y="4216928"/>
              <a:ext cx="76200" cy="8786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178774" y="3812079"/>
              <a:ext cx="0" cy="914400"/>
            </a:xfrm>
            <a:prstGeom prst="line">
              <a:avLst/>
            </a:prstGeom>
            <a:ln w="28575">
              <a:solidFill>
                <a:srgbClr val="008000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665930" y="3631177"/>
              <a:ext cx="76200" cy="87868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704030" y="2692928"/>
              <a:ext cx="8144" cy="1905000"/>
            </a:xfrm>
            <a:prstGeom prst="line">
              <a:avLst/>
            </a:prstGeom>
            <a:ln w="28575">
              <a:solidFill>
                <a:srgbClr val="0000FF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268550" y="3355709"/>
              <a:ext cx="91440" cy="8786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313630" y="3200400"/>
              <a:ext cx="8144" cy="404849"/>
            </a:xfrm>
            <a:prstGeom prst="line">
              <a:avLst/>
            </a:prstGeom>
            <a:ln w="28575">
              <a:solidFill>
                <a:srgbClr val="FF0000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90800" y="213360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99.99% confidence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interval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881953" y="2514600"/>
            <a:ext cx="1166048" cy="1544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486400" y="2823471"/>
            <a:ext cx="2555176" cy="2535198"/>
            <a:chOff x="381000" y="2821479"/>
            <a:chExt cx="2555176" cy="253519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827730" y="2821479"/>
              <a:ext cx="0" cy="2133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7730" y="4955079"/>
              <a:ext cx="210844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1000" y="3583479"/>
                  <a:ext cx="5100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83479"/>
                  <a:ext cx="5100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1793924" y="498734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arm 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8570" y="4216928"/>
              <a:ext cx="91440" cy="8786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178774" y="3812079"/>
              <a:ext cx="0" cy="914400"/>
            </a:xfrm>
            <a:prstGeom prst="line">
              <a:avLst/>
            </a:prstGeom>
            <a:ln w="28575">
              <a:solidFill>
                <a:srgbClr val="008000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665930" y="3797537"/>
              <a:ext cx="91440" cy="87868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11650" y="3579408"/>
              <a:ext cx="524" cy="533400"/>
            </a:xfrm>
            <a:prstGeom prst="line">
              <a:avLst/>
            </a:prstGeom>
            <a:ln w="28575">
              <a:solidFill>
                <a:srgbClr val="0000FF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275530" y="3329868"/>
              <a:ext cx="91440" cy="8786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313630" y="3174559"/>
              <a:ext cx="8144" cy="404849"/>
            </a:xfrm>
            <a:prstGeom prst="line">
              <a:avLst/>
            </a:prstGeom>
            <a:ln w="28575">
              <a:solidFill>
                <a:srgbClr val="FF0000"/>
              </a:solidFill>
              <a:headEnd type="diamond" w="lg" len="sm"/>
              <a:tailEnd type="diamond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ight Arrow 47"/>
          <p:cNvSpPr/>
          <p:nvPr/>
        </p:nvSpPr>
        <p:spPr>
          <a:xfrm>
            <a:off x="3352800" y="3276600"/>
            <a:ext cx="1981200" cy="1240140"/>
          </a:xfrm>
          <a:prstGeom prst="rightArrow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After more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exploration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420963" y="2667000"/>
            <a:ext cx="779438" cy="509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Confidence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</p:spPr>
            <p:txBody>
              <a:bodyPr>
                <a:normAutofit lnSpcReduction="10000"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D60093"/>
                    </a:solidFill>
                  </a:rPr>
                  <a:t>Suppose we fix arm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a: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be the payoffs of arm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a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dirty="0"/>
                  <a:t>in the </a:t>
                </a:r>
                <a:br>
                  <a:rPr lang="en-US" dirty="0"/>
                </a:br>
                <a:r>
                  <a:rPr lang="en-US" dirty="0"/>
                  <a:t>first </a:t>
                </a:r>
                <a:r>
                  <a:rPr lang="en-US" b="1" i="1" dirty="0"/>
                  <a:t>m</a:t>
                </a:r>
                <a:r>
                  <a:rPr lang="en-US" dirty="0"/>
                  <a:t> trials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i.i.d.</a:t>
                </a:r>
                <a:r>
                  <a:rPr lang="en-US" dirty="0"/>
                  <a:t> rnd. vars. with values in </a:t>
                </a:r>
                <a:r>
                  <a:rPr lang="en-US" b="1" dirty="0"/>
                  <a:t>[0,1]</a:t>
                </a:r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Expected mean payoff of arm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a</a:t>
                </a:r>
                <a:r>
                  <a:rPr lang="en-US" b="1" dirty="0">
                    <a:solidFill>
                      <a:srgbClr val="008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𝑬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Our estimate: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e>
                    </m:acc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ℓ=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,ℓ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Want to find confidence bound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/>
                  <a:t> such that with </a:t>
                </a:r>
                <a:br>
                  <a:rPr lang="en-US" dirty="0"/>
                </a:br>
                <a:r>
                  <a:rPr lang="en-US" dirty="0"/>
                  <a:t>high probability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Also want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/>
                  <a:t> to be as small as possible (</a:t>
                </a:r>
                <a:r>
                  <a:rPr lang="en-US" b="1" dirty="0"/>
                  <a:t>why?</a:t>
                </a:r>
                <a:r>
                  <a:rPr lang="en-US" dirty="0"/>
                  <a:t>)</a:t>
                </a:r>
              </a:p>
              <a:p>
                <a:pPr lvl="8"/>
                <a:endParaRPr lang="en-US" b="1" dirty="0"/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Goal:</a:t>
                </a:r>
                <a:r>
                  <a:rPr lang="en-US" b="1" dirty="0"/>
                  <a:t> Want to bound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𝐏</m:t>
                    </m:r>
                    <m:r>
                      <a:rPr lang="en-US" b="1" i="0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  <a:blipFill>
                <a:blip r:embed="rId2"/>
                <a:stretch>
                  <a:fillRect l="-849" t="-1556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C23-A7F7-43C8-B4D6-EEA285BF8154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2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Hoeffding’s</a:t>
            </a:r>
            <a:r>
              <a:rPr lang="en-US" dirty="0"/>
              <a:t>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763000" cy="5486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Hoeffding’s inequality bounds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𝐏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 rnd. vars. with values between </a:t>
                </a:r>
                <a:r>
                  <a:rPr lang="en-US" b="1" dirty="0"/>
                  <a:t>[0,1]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𝝁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𝑬</m:t>
                    </m:r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   and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e>
                    </m:acc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ℓ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FF0066"/>
                    </a:solidFill>
                  </a:rPr>
                  <a:t>Then: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𝝁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</a:rPr>
                      <m:t>𝒆𝒙𝒑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To find out the confidence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(for a given confidence level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D60093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) we solve: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So: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𝐥𝐧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763000" cy="548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UCB1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UCB1 (Upper confidence sampling)</a:t>
                </a:r>
                <a:r>
                  <a:rPr lang="en-US" dirty="0">
                    <a:solidFill>
                      <a:srgbClr val="FF0066"/>
                    </a:solidFill>
                  </a:rPr>
                  <a:t> </a:t>
                </a:r>
                <a:r>
                  <a:rPr lang="en-US" b="1" dirty="0">
                    <a:solidFill>
                      <a:srgbClr val="FF0066"/>
                    </a:solidFill>
                  </a:rPr>
                  <a:t>algorithm</a:t>
                </a:r>
              </a:p>
              <a:p>
                <a:pPr lvl="1"/>
                <a:r>
                  <a:rPr lang="en-US" b="1" dirty="0"/>
                  <a:t>Set: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=…=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/>
                  <a:t> is our estimate of payoff of arm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b="1" dirty="0"/>
                  <a:t> is the number of pulls of arm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so far</a:t>
                </a:r>
              </a:p>
              <a:p>
                <a:pPr lvl="1"/>
                <a:r>
                  <a:rPr lang="en-US" b="1" dirty="0"/>
                  <a:t>For </a:t>
                </a:r>
                <a:r>
                  <a:rPr lang="en-US" b="1" i="1" dirty="0"/>
                  <a:t>t = 1:T</a:t>
                </a:r>
              </a:p>
              <a:p>
                <a:pPr lvl="2"/>
                <a:r>
                  <a:rPr lang="en-US" b="1" dirty="0"/>
                  <a:t>For each arm </a:t>
                </a:r>
                <a:r>
                  <a:rPr lang="en-US" b="1" i="1" dirty="0"/>
                  <a:t>a</a:t>
                </a:r>
                <a:r>
                  <a:rPr lang="en-US" b="1" dirty="0"/>
                  <a:t> calculate: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𝑼𝑪𝑩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ln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𝒕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Pick arm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𝒂𝒓𝒈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𝒎𝒂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𝑼𝑪𝑩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2"/>
                <a:r>
                  <a:rPr lang="en-US" b="1" dirty="0"/>
                  <a:t>Pull arm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𝒋</m:t>
                    </m:r>
                  </m:oMath>
                </a14:m>
                <a:r>
                  <a:rPr lang="en-US" b="1" dirty="0"/>
                  <a:t> and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2"/>
                <a:r>
                  <a:rPr lang="en-US" b="1" dirty="0"/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9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8602" y="0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[Auer et al. ‘02]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46410" y="3497996"/>
            <a:ext cx="457201" cy="38820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5379" y="2750403"/>
            <a:ext cx="1988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Upper confidence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interval (</a:t>
            </a:r>
            <a:r>
              <a:rPr lang="en-US" sz="16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Hoeffding’s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inequality)</a:t>
            </a:r>
          </a:p>
        </p:txBody>
      </p:sp>
    </p:spTree>
    <p:extLst>
      <p:ext uri="{BB962C8B-B14F-4D97-AF65-F5344CB8AC3E}">
        <p14:creationId xmlns:p14="http://schemas.microsoft.com/office/powerpoint/2010/main" val="3587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UCB1:</a:t>
            </a:r>
            <a:r>
              <a:rPr lang="sl-SI" dirty="0"/>
              <a:t> </a:t>
            </a:r>
            <a:r>
              <a:rPr lang="en-US" dirty="0"/>
              <a:t>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8687"/>
                <a:ext cx="8229600" cy="4343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𝑼𝑪𝑩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ln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𝒕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impacts the value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𝜹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>
                            <a:latin typeface="Cambria Math"/>
                          </a:rPr>
                          <m:t>𝜹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Conﬁdence interval </a:t>
                </a:r>
                <a:r>
                  <a:rPr lang="en-US" b="1" dirty="0"/>
                  <a:t>grows</a:t>
                </a:r>
                <a:r>
                  <a:rPr lang="en-US" dirty="0"/>
                  <a:t> with the total number of actions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we have taken</a:t>
                </a:r>
              </a:p>
              <a:p>
                <a:pPr lvl="1"/>
                <a:r>
                  <a:rPr lang="en-US" dirty="0"/>
                  <a:t>But </a:t>
                </a:r>
                <a:r>
                  <a:rPr lang="en-US" b="1" dirty="0"/>
                  <a:t>shrinks</a:t>
                </a:r>
                <a:r>
                  <a:rPr lang="en-US" dirty="0"/>
                  <a:t> with the 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dirty="0"/>
                  <a:t> we have </a:t>
                </a:r>
                <a:br>
                  <a:rPr lang="en-US" dirty="0"/>
                </a:br>
                <a:r>
                  <a:rPr lang="en-US" dirty="0"/>
                  <a:t>tried arm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This ensures each arm is tried inﬁnitely often but still balances exploration and exploitation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8687"/>
                <a:ext cx="8229600" cy="4343400"/>
              </a:xfrm>
              <a:blipFill>
                <a:blip r:embed="rId2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467600" y="1148687"/>
                <a:ext cx="164282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𝜹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148687"/>
                <a:ext cx="1642822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1000" y="5410200"/>
            <a:ext cx="87630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rgbClr val="008000"/>
                </a:solidFill>
              </a:rPr>
              <a:t>“Optimism in face of uncertainty”:</a:t>
            </a:r>
            <a:endParaRPr lang="en-US" sz="2800" dirty="0"/>
          </a:p>
          <a:p>
            <a:r>
              <a:rPr lang="en-US" sz="2800" dirty="0"/>
              <a:t>The algorithm believes that it can obtain extra rewards by reaching the unexplored parts of the state space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4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UCB1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Theorem [Auer et al. 2002]</a:t>
                </a:r>
              </a:p>
              <a:p>
                <a:pPr lvl="1"/>
                <a:r>
                  <a:rPr lang="en-US" dirty="0"/>
                  <a:t>Suppose optimal mean payoff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func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And for each arm 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𝐚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Then it holds that </a:t>
                </a:r>
                <a:endParaRPr lang="en-US" b="1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𝐥𝐧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</a:rPr>
                                        <m:t>𝚫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 lvl="1"/>
                <a:endParaRPr lang="en-US" b="1" i="1" dirty="0">
                  <a:latin typeface="Cambria Math"/>
                </a:endParaRPr>
              </a:p>
              <a:p>
                <a:pPr lvl="1"/>
                <a:r>
                  <a:rPr lang="en-US" sz="3200" b="1" dirty="0">
                    <a:solidFill>
                      <a:srgbClr val="D60093"/>
                    </a:solidFill>
                  </a:rPr>
                  <a:t>So: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D60093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solidFill>
                                      <a:srgbClr val="D60093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D60093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en-US" sz="3200" b="1" i="1" smtClean="0">
                        <a:solidFill>
                          <a:srgbClr val="D60093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D60093"/>
                        </a:solidFill>
                        <a:latin typeface="Cambria Math"/>
                      </a:rPr>
                      <m:t>𝒌</m:t>
                    </m:r>
                    <m:r>
                      <a:rPr lang="en-US" sz="3200" b="1" i="1" smtClean="0">
                        <a:solidFill>
                          <a:srgbClr val="D60093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𝒍𝒏</m:t>
                        </m:r>
                        <m: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800" y="4920734"/>
                <a:ext cx="117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𝑶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1" i="1" dirty="0" err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ln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⁡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20734"/>
                <a:ext cx="11753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72200" y="4953000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𝑶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953000"/>
                <a:ext cx="7505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k</a:t>
            </a:r>
            <a:r>
              <a:rPr lang="en-US" dirty="0"/>
              <a:t>-armed bandit problem is a formalization of the exploration-exploitation tradeoff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Simple algorithms are able to achieve no regret (limit towards infinity)</a:t>
            </a:r>
          </a:p>
          <a:p>
            <a:pPr lvl="1"/>
            <a:r>
              <a:rPr lang="en-US" dirty="0"/>
              <a:t>Epsilon-greedy</a:t>
            </a:r>
          </a:p>
          <a:p>
            <a:pPr lvl="1"/>
            <a:r>
              <a:rPr lang="en-US" dirty="0"/>
              <a:t>UCB (Upper Confidence Sampling)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8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610600" cy="1828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Every round receive </a:t>
            </a:r>
            <a:r>
              <a:rPr lang="en-US" b="1" dirty="0">
                <a:solidFill>
                  <a:srgbClr val="D60093"/>
                </a:solidFill>
              </a:rPr>
              <a:t>context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[Li et al., WWW ‘10]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Context:</a:t>
            </a:r>
            <a:r>
              <a:rPr lang="en-US" dirty="0"/>
              <a:t> User features, articles view before</a:t>
            </a:r>
          </a:p>
          <a:p>
            <a:r>
              <a:rPr lang="en-US" b="1" dirty="0">
                <a:solidFill>
                  <a:srgbClr val="0000FF"/>
                </a:solidFill>
              </a:rPr>
              <a:t>Model for each article’s click-through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67549"/>
            <a:ext cx="4419600" cy="345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6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987552"/>
          </a:xfrm>
        </p:spPr>
        <p:txBody>
          <a:bodyPr>
            <a:normAutofit/>
          </a:bodyPr>
          <a:lstStyle/>
          <a:p>
            <a:r>
              <a:rPr lang="en-US" dirty="0"/>
              <a:t>Learning through Experimentation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do </a:t>
            </a:r>
            <a:r>
              <a:rPr lang="en-US" b="1" dirty="0">
                <a:solidFill>
                  <a:srgbClr val="0000FF"/>
                </a:solidFill>
              </a:rPr>
              <a:t>CTR</a:t>
            </a:r>
            <a:r>
              <a:rPr lang="en-US" b="1" dirty="0"/>
              <a:t> and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cold start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have in </a:t>
            </a:r>
            <a:br>
              <a:rPr lang="en-US" b="1" dirty="0"/>
            </a:br>
            <a:r>
              <a:rPr lang="en-US" b="1" dirty="0"/>
              <a:t>common?</a:t>
            </a:r>
          </a:p>
          <a:p>
            <a:r>
              <a:rPr lang="en-US" b="1" dirty="0"/>
              <a:t>Getting the answer</a:t>
            </a:r>
            <a:br>
              <a:rPr lang="en-US" b="1" dirty="0"/>
            </a:br>
            <a:r>
              <a:rPr lang="en-US" b="1" dirty="0"/>
              <a:t>requires experimentation</a:t>
            </a:r>
          </a:p>
          <a:p>
            <a:pPr lvl="1"/>
            <a:r>
              <a:rPr lang="en-US" b="1" dirty="0"/>
              <a:t>With every </a:t>
            </a:r>
            <a:r>
              <a:rPr lang="en-US" b="1" dirty="0">
                <a:solidFill>
                  <a:srgbClr val="0000FF"/>
                </a:solidFill>
              </a:rPr>
              <a:t>ad we show</a:t>
            </a:r>
            <a:r>
              <a:rPr lang="en-US" b="1" dirty="0"/>
              <a:t>/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product we recommend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/>
              <a:t>we gather more data</a:t>
            </a:r>
            <a:br>
              <a:rPr lang="en-US" b="1" dirty="0"/>
            </a:br>
            <a:r>
              <a:rPr lang="en-US" b="1" dirty="0"/>
              <a:t>about the </a:t>
            </a:r>
            <a:r>
              <a:rPr lang="en-US" b="1" dirty="0">
                <a:solidFill>
                  <a:srgbClr val="0000FF"/>
                </a:solidFill>
              </a:rPr>
              <a:t>ad</a:t>
            </a:r>
            <a:r>
              <a:rPr lang="en-US" b="1" dirty="0"/>
              <a:t>/</a:t>
            </a:r>
            <a:r>
              <a:rPr lang="en-US" b="1" dirty="0">
                <a:solidFill>
                  <a:srgbClr val="FF0066"/>
                </a:solidFill>
              </a:rPr>
              <a:t>product</a:t>
            </a:r>
          </a:p>
          <a:p>
            <a:pPr lvl="8"/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Theme: Learning through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experimentation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83E6-8728-4332-BCBB-AC8C4D19D16C}" type="datetime1">
              <a:rPr lang="en-US" smtClean="0"/>
              <a:t>3/10/2016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7195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59" y="3782577"/>
            <a:ext cx="3542254" cy="277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641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Feature-based exploration: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Select articles to serve users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based on contextual information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about the user and the articles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Simultaneously adapt article selection strategy based on user-click feedback to maximize total number of user clicks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83369"/>
            <a:ext cx="2743200" cy="21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7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A/B testing vs. Bandits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Imagine you have two versions of the website and you’d like to test which one is better</a:t>
            </a:r>
          </a:p>
          <a:p>
            <a:pPr lvl="1"/>
            <a:r>
              <a:rPr lang="en-US" dirty="0"/>
              <a:t>Version A has engagement rate of 5%</a:t>
            </a:r>
          </a:p>
          <a:p>
            <a:pPr lvl="1"/>
            <a:r>
              <a:rPr lang="en-US" dirty="0"/>
              <a:t>Version B has engagement rate of 4%</a:t>
            </a:r>
          </a:p>
          <a:p>
            <a:r>
              <a:rPr lang="en-US" dirty="0"/>
              <a:t>You want to establish with 95% confidence that version A is better</a:t>
            </a:r>
          </a:p>
          <a:p>
            <a:pPr lvl="1"/>
            <a:r>
              <a:rPr lang="en-US" dirty="0"/>
              <a:t>You’d need 22,330 observations (11,165 in each arm) to establish that</a:t>
            </a:r>
          </a:p>
          <a:p>
            <a:pPr lvl="2"/>
            <a:r>
              <a:rPr lang="en-US" dirty="0"/>
              <a:t>Use  student’s t-test to establish the sample size</a:t>
            </a:r>
          </a:p>
          <a:p>
            <a:pPr lvl="1"/>
            <a:r>
              <a:rPr lang="en-US" dirty="0"/>
              <a:t>Can bandits do better?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Bandits vs. A/B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long it does it take to discover A &gt; B?</a:t>
            </a:r>
          </a:p>
          <a:p>
            <a:pPr lvl="1"/>
            <a:r>
              <a:rPr lang="en-US" b="1" dirty="0"/>
              <a:t>A/B test: </a:t>
            </a:r>
            <a:r>
              <a:rPr lang="en-US" dirty="0"/>
              <a:t>We need 22,330 observations. Assuming 100 observations/day, we need 223 days</a:t>
            </a:r>
          </a:p>
          <a:p>
            <a:pPr lvl="1"/>
            <a:r>
              <a:rPr lang="en-US" b="1" dirty="0"/>
              <a:t>Bandits:</a:t>
            </a:r>
            <a:r>
              <a:rPr lang="en-US" dirty="0"/>
              <a:t> We use UCB1 and keep</a:t>
            </a:r>
            <a:br>
              <a:rPr lang="en-US" dirty="0"/>
            </a:br>
            <a:r>
              <a:rPr lang="en-US" dirty="0"/>
              <a:t>track of confidences for each</a:t>
            </a:r>
            <a:br>
              <a:rPr lang="en-US" dirty="0"/>
            </a:br>
            <a:r>
              <a:rPr lang="en-US" dirty="0"/>
              <a:t>version we stop as soon as</a:t>
            </a:r>
            <a:br>
              <a:rPr lang="en-US" dirty="0"/>
            </a:br>
            <a:r>
              <a:rPr lang="en-US" dirty="0"/>
              <a:t>A is better than B with 95%</a:t>
            </a:r>
            <a:br>
              <a:rPr lang="en-US" dirty="0"/>
            </a:br>
            <a:r>
              <a:rPr lang="en-US" dirty="0"/>
              <a:t>confidence.</a:t>
            </a:r>
            <a:br>
              <a:rPr lang="en-US" dirty="0"/>
            </a:br>
            <a:r>
              <a:rPr lang="en-US" dirty="0"/>
              <a:t>How much do we save?</a:t>
            </a:r>
          </a:p>
          <a:p>
            <a:pPr lvl="2"/>
            <a:r>
              <a:rPr lang="en-US" dirty="0"/>
              <a:t>175 days on the average!</a:t>
            </a:r>
          </a:p>
          <a:p>
            <a:pPr lvl="2"/>
            <a:r>
              <a:rPr lang="en-US" b="1" dirty="0"/>
              <a:t>48 days vs. 223 days</a:t>
            </a:r>
          </a:p>
          <a:p>
            <a:pPr lvl="2"/>
            <a:r>
              <a:rPr lang="en-US" b="1" dirty="0"/>
              <a:t>More at: </a:t>
            </a:r>
            <a:r>
              <a:rPr lang="en-US" b="1" dirty="0">
                <a:hlinkClick r:id="rId2"/>
              </a:rPr>
              <a:t>http://bit.ly/1pywka4</a:t>
            </a:r>
            <a:r>
              <a:rPr lang="en-US" b="1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https://www.google.com/images/analytics/mabFigur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9"/>
          <a:stretch/>
        </p:blipFill>
        <p:spPr bwMode="auto">
          <a:xfrm>
            <a:off x="5931408" y="3559695"/>
            <a:ext cx="3212592" cy="32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2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>
                <a:solidFill>
                  <a:srgbClr val="0000FF"/>
                </a:solidFill>
              </a:rPr>
              <a:t>Google’s goal: Maximize revenue</a:t>
            </a:r>
          </a:p>
          <a:p>
            <a:r>
              <a:rPr lang="en-US" b="1" dirty="0"/>
              <a:t>The old way: </a:t>
            </a:r>
            <a:r>
              <a:rPr lang="en-US" b="1" dirty="0">
                <a:solidFill>
                  <a:srgbClr val="008000"/>
                </a:solidFill>
              </a:rPr>
              <a:t>Pay by impression (CPM)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>
                <a:solidFill>
                  <a:srgbClr val="0000FF"/>
                </a:solidFill>
              </a:rPr>
              <a:t>Google’s goal: Maximize revenue</a:t>
            </a:r>
          </a:p>
          <a:p>
            <a:r>
              <a:rPr lang="en-US" b="1" dirty="0"/>
              <a:t>The old way: </a:t>
            </a:r>
            <a:r>
              <a:rPr lang="en-US" b="1" dirty="0">
                <a:solidFill>
                  <a:srgbClr val="008000"/>
                </a:solidFill>
              </a:rPr>
              <a:t>Pay by impression (CPM)</a:t>
            </a:r>
          </a:p>
          <a:p>
            <a:pPr lvl="1"/>
            <a:r>
              <a:rPr lang="en-US" b="1" dirty="0"/>
              <a:t>Best strategy: </a:t>
            </a:r>
            <a:r>
              <a:rPr lang="en-US" b="1" dirty="0">
                <a:solidFill>
                  <a:srgbClr val="D60093"/>
                </a:solidFill>
              </a:rPr>
              <a:t>Go with the highest bidder</a:t>
            </a:r>
          </a:p>
          <a:p>
            <a:pPr lvl="2"/>
            <a:r>
              <a:rPr lang="en-US" dirty="0"/>
              <a:t>But this ignores “effectiveness” of an ad</a:t>
            </a:r>
          </a:p>
          <a:p>
            <a:r>
              <a:rPr lang="en-US" b="1" dirty="0"/>
              <a:t>The new way: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Pay per click! (CPC)</a:t>
            </a:r>
          </a:p>
          <a:p>
            <a:pPr lvl="1"/>
            <a:r>
              <a:rPr lang="en-US" b="1" dirty="0"/>
              <a:t>Best strategy: </a:t>
            </a:r>
            <a:r>
              <a:rPr lang="en-US" b="1" dirty="0">
                <a:solidFill>
                  <a:srgbClr val="D60093"/>
                </a:solidFill>
              </a:rPr>
              <a:t>Go with expected revenue</a:t>
            </a:r>
          </a:p>
          <a:p>
            <a:pPr lvl="1"/>
            <a:r>
              <a:rPr lang="en-US" dirty="0"/>
              <a:t>What’s the expected revenue of </a:t>
            </a:r>
            <a:r>
              <a:rPr lang="en-US" b="1" dirty="0"/>
              <a:t>ad</a:t>
            </a:r>
            <a:r>
              <a:rPr lang="en-US" dirty="0"/>
              <a:t> </a:t>
            </a:r>
            <a:r>
              <a:rPr lang="en-US" b="1" i="1" dirty="0"/>
              <a:t>a </a:t>
            </a:r>
            <a:r>
              <a:rPr lang="en-US" b="1" dirty="0"/>
              <a:t>for query</a:t>
            </a:r>
            <a:r>
              <a:rPr lang="en-US" b="1" i="1" dirty="0"/>
              <a:t> q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E[</a:t>
            </a:r>
            <a:r>
              <a:rPr lang="en-US" b="1" dirty="0" err="1"/>
              <a:t>revenue</a:t>
            </a:r>
            <a:r>
              <a:rPr lang="en-US" b="1" baseline="-25000" dirty="0" err="1"/>
              <a:t>a,q</a:t>
            </a:r>
            <a:r>
              <a:rPr lang="en-US" b="1" dirty="0"/>
              <a:t>] = P(</a:t>
            </a:r>
            <a:r>
              <a:rPr lang="en-US" b="1" dirty="0" err="1"/>
              <a:t>click</a:t>
            </a:r>
            <a:r>
              <a:rPr lang="en-US" b="1" baseline="-25000" dirty="0" err="1"/>
              <a:t>a</a:t>
            </a:r>
            <a:r>
              <a:rPr lang="en-US" b="1" dirty="0"/>
              <a:t> | q) * </a:t>
            </a:r>
            <a:r>
              <a:rPr lang="en-US" b="1" dirty="0" err="1"/>
              <a:t>amount</a:t>
            </a:r>
            <a:r>
              <a:rPr lang="en-US" b="1" baseline="-25000" dirty="0" err="1"/>
              <a:t>a,q</a:t>
            </a:r>
            <a:endParaRPr lang="en-US" b="1" baseline="-25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24600" y="5334000"/>
            <a:ext cx="609600" cy="5334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6301" y="579120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Bid amount for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on query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(Known)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33800" y="5373469"/>
            <a:ext cx="381000" cy="5334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2212" y="5830669"/>
            <a:ext cx="4467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Prob. user will click on ad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given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that she issues query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(Unknown! Need to gather information)</a:t>
            </a:r>
          </a:p>
        </p:txBody>
      </p:sp>
    </p:spTree>
    <p:extLst>
      <p:ext uri="{BB962C8B-B14F-4D97-AF65-F5344CB8AC3E}">
        <p14:creationId xmlns:p14="http://schemas.microsoft.com/office/powerpoint/2010/main" val="24985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Clinical trials:</a:t>
            </a:r>
          </a:p>
          <a:p>
            <a:pPr lvl="1"/>
            <a:r>
              <a:rPr lang="en-US" dirty="0"/>
              <a:t>Investigate effects of different treatments while minimizing patient losses</a:t>
            </a:r>
          </a:p>
          <a:p>
            <a:r>
              <a:rPr lang="en-US" b="1" dirty="0">
                <a:solidFill>
                  <a:srgbClr val="D60093"/>
                </a:solidFill>
              </a:rPr>
              <a:t>Adaptive routing:</a:t>
            </a:r>
          </a:p>
          <a:p>
            <a:pPr lvl="1"/>
            <a:r>
              <a:rPr lang="en-US" dirty="0"/>
              <a:t>Minimize delay in the network by investigating different routes</a:t>
            </a:r>
          </a:p>
          <a:p>
            <a:r>
              <a:rPr lang="en-US" b="1" dirty="0">
                <a:solidFill>
                  <a:srgbClr val="D60093"/>
                </a:solidFill>
              </a:rPr>
              <a:t>Asset pricing:</a:t>
            </a:r>
          </a:p>
          <a:p>
            <a:pPr lvl="1"/>
            <a:r>
              <a:rPr lang="en-US" dirty="0"/>
              <a:t>Figure out product prices while trying to make most money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</a:t>
            </a:r>
            <a:r>
              <a:rPr lang="en-US" dirty="0" err="1"/>
              <a:t>Multiarmed</a:t>
            </a:r>
            <a:r>
              <a:rPr lang="en-US" dirty="0"/>
              <a:t> Bandits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6936"/>
            <a:ext cx="4953000" cy="554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</a:t>
            </a:r>
            <a:r>
              <a:rPr lang="en-US" dirty="0" err="1"/>
              <a:t>Multiarmed</a:t>
            </a:r>
            <a:r>
              <a:rPr lang="en-US" dirty="0"/>
              <a:t> Bandits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 descr="http://research.microsoft.com/en-us/projects/bandits/MA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1595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7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k-Armed Bandit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534400" cy="28194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Each arm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</a:p>
          <a:p>
            <a:pPr lvl="1"/>
            <a:r>
              <a:rPr lang="en-US" b="1" dirty="0"/>
              <a:t>Wins</a:t>
            </a:r>
            <a:r>
              <a:rPr lang="en-US" dirty="0"/>
              <a:t> (reward=</a:t>
            </a:r>
            <a:r>
              <a:rPr lang="en-US" b="1" dirty="0"/>
              <a:t>1</a:t>
            </a:r>
            <a:r>
              <a:rPr lang="en-US" dirty="0"/>
              <a:t>) with fixed (unknown) prob. </a:t>
            </a:r>
            <a:r>
              <a:rPr lang="el-GR" b="1" i="1" dirty="0"/>
              <a:t>μ</a:t>
            </a:r>
            <a:r>
              <a:rPr lang="en-US" b="1" i="1" baseline="-25000" dirty="0"/>
              <a:t>a</a:t>
            </a:r>
          </a:p>
          <a:p>
            <a:pPr lvl="1"/>
            <a:r>
              <a:rPr lang="en-US" b="1" dirty="0"/>
              <a:t>Loses</a:t>
            </a:r>
            <a:r>
              <a:rPr lang="en-US" dirty="0"/>
              <a:t> (reward=</a:t>
            </a:r>
            <a:r>
              <a:rPr lang="en-US" b="1" dirty="0"/>
              <a:t>0</a:t>
            </a:r>
            <a:r>
              <a:rPr lang="en-US" dirty="0"/>
              <a:t>) with fixed (unknown) prob. </a:t>
            </a:r>
            <a:r>
              <a:rPr lang="en-US" b="1" i="1" dirty="0"/>
              <a:t>1-</a:t>
            </a:r>
            <a:r>
              <a:rPr lang="el-GR" b="1" i="1" dirty="0"/>
              <a:t>μ</a:t>
            </a:r>
            <a:r>
              <a:rPr lang="en-US" b="1" i="1" baseline="-25000" dirty="0"/>
              <a:t>a</a:t>
            </a:r>
          </a:p>
          <a:p>
            <a:r>
              <a:rPr lang="en-US" dirty="0"/>
              <a:t>All draws are independent given </a:t>
            </a:r>
            <a:r>
              <a:rPr lang="el-GR" b="1" i="1" dirty="0"/>
              <a:t>μ</a:t>
            </a:r>
            <a:r>
              <a:rPr lang="en-US" b="1" i="1" baseline="-25000" dirty="0"/>
              <a:t>1 </a:t>
            </a:r>
            <a:r>
              <a:rPr lang="en-US" i="1" dirty="0"/>
              <a:t>… </a:t>
            </a:r>
            <a:r>
              <a:rPr lang="el-GR" b="1" i="1" dirty="0"/>
              <a:t>μ</a:t>
            </a:r>
            <a:r>
              <a:rPr lang="en-US" b="1" i="1" baseline="-25000" dirty="0"/>
              <a:t>k</a:t>
            </a:r>
          </a:p>
          <a:p>
            <a:r>
              <a:rPr lang="en-US" b="1" dirty="0">
                <a:solidFill>
                  <a:srgbClr val="D60093"/>
                </a:solidFill>
              </a:rPr>
              <a:t>How to pull arms to maximize total reward?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43000"/>
            <a:ext cx="6019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66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38053</TotalTime>
  <Words>1196</Words>
  <Application>Microsoft Office PowerPoint</Application>
  <PresentationFormat>On-screen Show (4:3)</PresentationFormat>
  <Paragraphs>324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Corbel</vt:lpstr>
      <vt:lpstr>Wingdings</vt:lpstr>
      <vt:lpstr>Wingdings 2</vt:lpstr>
      <vt:lpstr>Module</vt:lpstr>
      <vt:lpstr>Multi-armed Bandits: Learning through Experimentation</vt:lpstr>
      <vt:lpstr>Learning through Experimentation</vt:lpstr>
      <vt:lpstr>Learning through Experimentation</vt:lpstr>
      <vt:lpstr>Example: Web Advertising</vt:lpstr>
      <vt:lpstr>Example: Web Advertising</vt:lpstr>
      <vt:lpstr>Other Applications</vt:lpstr>
      <vt:lpstr>Approach: Multiarmed Bandits</vt:lpstr>
      <vt:lpstr>Approach: Multiarmed Bandits</vt:lpstr>
      <vt:lpstr>k-Armed Bandit</vt:lpstr>
      <vt:lpstr>k-Armed Bandit</vt:lpstr>
      <vt:lpstr>Stochastic k-Armed Bandit</vt:lpstr>
      <vt:lpstr>Online Optimization</vt:lpstr>
      <vt:lpstr>Solving the Bandit Problem</vt:lpstr>
      <vt:lpstr>Performance Metric: Regret</vt:lpstr>
      <vt:lpstr>Allocation Strategies</vt:lpstr>
      <vt:lpstr>Exploration vs. Exploitation</vt:lpstr>
      <vt:lpstr>Algorithm: Epsilon-Greedy</vt:lpstr>
      <vt:lpstr>Issues with Epsilon Greedy</vt:lpstr>
      <vt:lpstr>Comparing Arms</vt:lpstr>
      <vt:lpstr>Confidence Intervals (1)</vt:lpstr>
      <vt:lpstr>Confidence Intervals (2)</vt:lpstr>
      <vt:lpstr>Confidence Based Selection</vt:lpstr>
      <vt:lpstr>Calculating Confidence Bounds</vt:lpstr>
      <vt:lpstr>Hoeffding’s Inequality</vt:lpstr>
      <vt:lpstr>UCB1 Algorithm</vt:lpstr>
      <vt:lpstr>UCB1: Discussion</vt:lpstr>
      <vt:lpstr>Performance of UCB1</vt:lpstr>
      <vt:lpstr>Summary</vt:lpstr>
      <vt:lpstr>News Recommendation</vt:lpstr>
      <vt:lpstr>News Recommendation</vt:lpstr>
      <vt:lpstr>Example: A/B testing vs. Bandits</vt:lpstr>
      <vt:lpstr>Example: Bandits vs. A/B testing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Caroline Suen</cp:lastModifiedBy>
  <cp:revision>1538</cp:revision>
  <cp:lastPrinted>2011-10-20T04:01:43Z</cp:lastPrinted>
  <dcterms:created xsi:type="dcterms:W3CDTF">2009-06-12T17:14:38Z</dcterms:created>
  <dcterms:modified xsi:type="dcterms:W3CDTF">2016-03-10T09:41:15Z</dcterms:modified>
</cp:coreProperties>
</file>