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6" r:id="rId3"/>
    <p:sldId id="257" r:id="rId4"/>
    <p:sldId id="259" r:id="rId5"/>
    <p:sldId id="258" r:id="rId6"/>
    <p:sldId id="293" r:id="rId7"/>
    <p:sldId id="261" r:id="rId8"/>
    <p:sldId id="270" r:id="rId9"/>
    <p:sldId id="271" r:id="rId10"/>
    <p:sldId id="272" r:id="rId11"/>
    <p:sldId id="282" r:id="rId12"/>
    <p:sldId id="262" r:id="rId13"/>
    <p:sldId id="294" r:id="rId14"/>
    <p:sldId id="264" r:id="rId15"/>
    <p:sldId id="263" r:id="rId16"/>
    <p:sldId id="295" r:id="rId17"/>
    <p:sldId id="265" r:id="rId18"/>
    <p:sldId id="296" r:id="rId19"/>
    <p:sldId id="274" r:id="rId20"/>
    <p:sldId id="281" r:id="rId21"/>
    <p:sldId id="273" r:id="rId22"/>
    <p:sldId id="275" r:id="rId23"/>
    <p:sldId id="277" r:id="rId24"/>
    <p:sldId id="299" r:id="rId25"/>
    <p:sldId id="267" r:id="rId26"/>
    <p:sldId id="268" r:id="rId27"/>
    <p:sldId id="279" r:id="rId28"/>
    <p:sldId id="297" r:id="rId29"/>
    <p:sldId id="280" r:id="rId30"/>
    <p:sldId id="298" r:id="rId31"/>
    <p:sldId id="283" r:id="rId32"/>
    <p:sldId id="284" r:id="rId33"/>
    <p:sldId id="285" r:id="rId34"/>
    <p:sldId id="289" r:id="rId35"/>
    <p:sldId id="290" r:id="rId36"/>
    <p:sldId id="287" r:id="rId37"/>
    <p:sldId id="291" r:id="rId38"/>
    <p:sldId id="288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14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57933-014C-49F6-A308-2C57AF17829C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071E2-7E99-41AC-9293-D0C780F4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7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71E2-7E99-41AC-9293-D0C780F429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1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71E2-7E99-41AC-9293-D0C780F429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2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AB54-241F-4D10-AF73-CB19BFACA326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7BA4-92A3-456F-9733-274B0047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4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AB54-241F-4D10-AF73-CB19BFACA326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7BA4-92A3-456F-9733-274B0047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AB54-241F-4D10-AF73-CB19BFACA326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7BA4-92A3-456F-9733-274B0047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9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AB54-241F-4D10-AF73-CB19BFACA326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7BA4-92A3-456F-9733-274B0047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AB54-241F-4D10-AF73-CB19BFACA326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7BA4-92A3-456F-9733-274B0047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4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AB54-241F-4D10-AF73-CB19BFACA326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7BA4-92A3-456F-9733-274B0047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2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AB54-241F-4D10-AF73-CB19BFACA326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7BA4-92A3-456F-9733-274B0047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3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AB54-241F-4D10-AF73-CB19BFACA326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7BA4-92A3-456F-9733-274B0047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0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AB54-241F-4D10-AF73-CB19BFACA326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7BA4-92A3-456F-9733-274B0047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9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AB54-241F-4D10-AF73-CB19BFACA326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7BA4-92A3-456F-9733-274B0047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4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AB54-241F-4D10-AF73-CB19BFACA326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7BA4-92A3-456F-9733-274B0047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1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9AB54-241F-4D10-AF73-CB19BFACA326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C7BA4-92A3-456F-9733-274B0047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Algebra Review</a:t>
            </a:r>
            <a:br>
              <a:rPr lang="en-US" dirty="0" smtClean="0"/>
            </a:br>
            <a:r>
              <a:rPr lang="en-US" dirty="0" smtClean="0"/>
              <a:t>(with a Small Dose of Optimization)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Hristo</a:t>
            </a:r>
            <a:r>
              <a:rPr lang="en-US" dirty="0" smtClean="0"/>
              <a:t> </a:t>
            </a:r>
            <a:r>
              <a:rPr lang="en-US" dirty="0" err="1" smtClean="0"/>
              <a:t>Paskov</a:t>
            </a:r>
            <a:endParaRPr lang="en-US" dirty="0" smtClean="0"/>
          </a:p>
          <a:p>
            <a:r>
              <a:rPr lang="en-US" dirty="0" smtClean="0"/>
              <a:t>CS246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Matrices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Symmetric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Orthogonal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Columns/ rows are orthonormal</a:t>
                </a:r>
              </a:p>
              <a:p>
                <a:r>
                  <a:rPr lang="en-US" dirty="0" smtClean="0"/>
                  <a:t>Positive </a:t>
                </a:r>
                <a:r>
                  <a:rPr lang="en-US" dirty="0" err="1" smtClean="0"/>
                  <a:t>semidefinite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𝐴𝑥</m:t>
                      </m:r>
                      <m:r>
                        <a:rPr lang="en-US" b="0" i="1" smtClean="0">
                          <a:latin typeface="Cambria Math"/>
                        </a:rPr>
                        <m:t>≥0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for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all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     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Equivalently,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1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Basic definitions</a:t>
            </a:r>
          </a:p>
          <a:p>
            <a:r>
              <a:rPr lang="en-US" dirty="0" smtClean="0"/>
              <a:t>Subspaces and Dimensionality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Matrix functions: inverses and eigenvalue decompositions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Convex optimization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Quantify “size” of a vector</a:t>
                </a:r>
              </a:p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a norm satisfies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𝑐𝑥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Common norms: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 smtClean="0"/>
                  <a:t>Euclidean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-norm: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+…+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 smtClean="0"/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-norm: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+…+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/>
                  <a:t>-norm: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7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Subspaces</a:t>
            </a:r>
            <a:endParaRPr lang="en-US" dirty="0"/>
          </a:p>
        </p:txBody>
      </p:sp>
      <p:pic>
        <p:nvPicPr>
          <p:cNvPr id="1026" name="Picture 2" descr="C:\Users\Kelley\Downloads\Dropbox\CS246\Subspac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8" t="13965" r="23018" b="9270"/>
          <a:stretch/>
        </p:blipFill>
        <p:spPr bwMode="auto">
          <a:xfrm>
            <a:off x="1447800" y="1463696"/>
            <a:ext cx="6096000" cy="502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5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Subspaces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𝒱</m:t>
                    </m:r>
                    <m:r>
                      <a:rPr lang="en-US" b="0" i="1" smtClean="0">
                        <a:latin typeface="Cambria Math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satisfies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0∈</m:t>
                    </m:r>
                    <m:r>
                      <a:rPr lang="en-US" b="0" i="1" smtClean="0">
                        <a:latin typeface="Cambria Math"/>
                      </a:rPr>
                      <m:t>𝒱</m:t>
                    </m:r>
                  </m:oMath>
                </a14:m>
                <a:endParaRPr lang="en-US" dirty="0" smtClean="0"/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𝒱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𝒱</m:t>
                    </m:r>
                  </m:oMath>
                </a14:m>
                <a:endParaRPr lang="en-US" dirty="0" smtClean="0"/>
              </a:p>
              <a:p>
                <a:pPr marL="514350" indent="-514350"/>
                <a:r>
                  <a:rPr lang="en-US" dirty="0"/>
                  <a:t>V</a:t>
                </a:r>
                <a:r>
                  <a:rPr lang="en-US" dirty="0" smtClean="0"/>
                  <a:t>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i="1" dirty="0" smtClean="0"/>
                  <a:t>span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𝒱</m:t>
                    </m:r>
                  </m:oMath>
                </a14:m>
                <a:r>
                  <a:rPr lang="en-US" dirty="0" smtClean="0"/>
                  <a:t>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𝒱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514350" indent="-514350"/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01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Independence and Dimension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:r>
                  <a:rPr lang="en-US" i="1" dirty="0" smtClean="0"/>
                  <a:t>linearly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independent </a:t>
                </a:r>
                <a:r>
                  <a:rPr lang="en-US" dirty="0" smtClean="0"/>
                  <a:t>if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=0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Every linear combination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unique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Dim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𝒱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span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𝒱</m:t>
                    </m:r>
                  </m:oMath>
                </a14:m>
                <a:r>
                  <a:rPr lang="en-US" dirty="0" smtClean="0"/>
                  <a:t> and are linearly independent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span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𝒱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then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NOT linearly independent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8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Independence and Dimension</a:t>
            </a:r>
            <a:endParaRPr lang="en-US" dirty="0"/>
          </a:p>
        </p:txBody>
      </p:sp>
      <p:pic>
        <p:nvPicPr>
          <p:cNvPr id="2051" name="Picture 3" descr="C:\Users\Kelley\Downloads\Dropbox\CS246\LinIn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11997" r="6746" b="13769"/>
          <a:stretch/>
        </p:blipFill>
        <p:spPr bwMode="auto">
          <a:xfrm>
            <a:off x="152400" y="1752600"/>
            <a:ext cx="8833839" cy="442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0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Subspaces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defines two subspaces</a:t>
                </a:r>
              </a:p>
              <a:p>
                <a:pPr lvl="1"/>
                <a:r>
                  <a:rPr lang="en-US" dirty="0" smtClean="0"/>
                  <a:t>Column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col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Row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row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Nullspace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null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𝑀𝑥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null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row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dim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null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dim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row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Analog for column space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3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/>
                      </a:rPr>
                      <m:t>rank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/>
                  <a:t> gives dimensionality of row </a:t>
                </a:r>
                <a:r>
                  <a:rPr lang="en-US" u="sng" dirty="0"/>
                  <a:t>and</a:t>
                </a:r>
                <a:r>
                  <a:rPr lang="en-US" dirty="0"/>
                  <a:t> column </a:t>
                </a:r>
                <a:r>
                  <a:rPr lang="en-US" dirty="0" smtClean="0"/>
                  <a:t>spaces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𝑀</m:t>
                    </m:r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has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, can decompose into product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𝑚</m:t>
                    </m:r>
                    <m:r>
                      <a:rPr lang="en-US" i="1" dirty="0">
                        <a:latin typeface="Cambria Math"/>
                      </a:rPr>
                      <m:t>×</m:t>
                    </m:r>
                    <m:r>
                      <a:rPr lang="en-US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×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matrices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76400" y="3918495"/>
                <a:ext cx="1689100" cy="19050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n-US" sz="2400" b="0" dirty="0" smtClean="0"/>
              </a:p>
              <a:p>
                <a:pPr algn="ctr"/>
                <a:endParaRPr lang="en-US" sz="2400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rank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918495"/>
                <a:ext cx="1689100" cy="1905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581400" y="428997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4876800" y="3918495"/>
            <a:ext cx="844550" cy="1905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 rot="5400000">
            <a:off x="6365875" y="3496220"/>
            <a:ext cx="844550" cy="16891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8" name="Left Brace 7"/>
          <p:cNvSpPr/>
          <p:nvPr/>
        </p:nvSpPr>
        <p:spPr>
          <a:xfrm>
            <a:off x="1285875" y="3918496"/>
            <a:ext cx="304800" cy="1905000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5825" y="4659301"/>
                <a:ext cx="4000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5" y="4659301"/>
                <a:ext cx="40005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>
          <a:xfrm rot="16200000" flipV="1">
            <a:off x="2368550" y="5251449"/>
            <a:ext cx="304800" cy="1689100"/>
          </a:xfrm>
          <a:prstGeom prst="leftBrac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87599" y="6248398"/>
                <a:ext cx="26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599" y="6248398"/>
                <a:ext cx="266700" cy="400110"/>
              </a:xfrm>
              <a:prstGeom prst="rect">
                <a:avLst/>
              </a:prstGeom>
              <a:blipFill rotWithShape="1">
                <a:blip r:embed="rId5"/>
                <a:stretch>
                  <a:fillRect r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/>
          <p:cNvSpPr/>
          <p:nvPr/>
        </p:nvSpPr>
        <p:spPr>
          <a:xfrm>
            <a:off x="4495800" y="3918496"/>
            <a:ext cx="304800" cy="1905000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95750" y="4659301"/>
                <a:ext cx="4000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50" y="4659301"/>
                <a:ext cx="40005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/>
          <p:cNvSpPr/>
          <p:nvPr/>
        </p:nvSpPr>
        <p:spPr>
          <a:xfrm rot="16200000" flipV="1">
            <a:off x="6635750" y="4167206"/>
            <a:ext cx="304800" cy="1689100"/>
          </a:xfrm>
          <a:prstGeom prst="leftBrac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54799" y="5164155"/>
                <a:ext cx="26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799" y="5164155"/>
                <a:ext cx="266700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/>
          <p:cNvSpPr/>
          <p:nvPr/>
        </p:nvSpPr>
        <p:spPr>
          <a:xfrm flipH="1">
            <a:off x="7705725" y="3906855"/>
            <a:ext cx="304800" cy="85619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10525" y="4134895"/>
                <a:ext cx="4000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525" y="4134895"/>
                <a:ext cx="40005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/>
          <p:cNvSpPr/>
          <p:nvPr/>
        </p:nvSpPr>
        <p:spPr>
          <a:xfrm rot="5400000" flipH="1">
            <a:off x="5152495" y="5667903"/>
            <a:ext cx="304800" cy="85619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04870" y="6248398"/>
                <a:ext cx="4000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870" y="6248398"/>
                <a:ext cx="400050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7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rank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rank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rank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rank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𝐴𝐵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rank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US" b="0" i="0" dirty="0" smtClean="0"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rank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rank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rank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rank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i="1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has </a:t>
                </a:r>
                <a:r>
                  <a:rPr lang="en-US" i="1" dirty="0" smtClean="0"/>
                  <a:t>full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rank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rank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i="1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</a:rPr>
                      <m:t>&gt;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rank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 smtClean="0"/>
                  <a:t> rows not linearly independent</a:t>
                </a:r>
              </a:p>
              <a:p>
                <a:pPr lvl="1"/>
                <a:r>
                  <a:rPr lang="en-US" dirty="0" smtClean="0"/>
                  <a:t>Same for columns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&gt;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rank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185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definitions</a:t>
            </a:r>
          </a:p>
          <a:p>
            <a:r>
              <a:rPr lang="en-US" dirty="0" smtClean="0"/>
              <a:t>Subspaces and Dimensionality</a:t>
            </a:r>
          </a:p>
          <a:p>
            <a:r>
              <a:rPr lang="en-US" dirty="0" smtClean="0"/>
              <a:t>Matrix functions: inverses and eigenvalue decompositions</a:t>
            </a:r>
          </a:p>
          <a:p>
            <a:r>
              <a:rPr lang="en-US" dirty="0" smtClean="0"/>
              <a:t>Convex 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Basic definitions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Subspaces and Dimensionality</a:t>
            </a:r>
          </a:p>
          <a:p>
            <a:r>
              <a:rPr lang="en-US" dirty="0" smtClean="0"/>
              <a:t>Matrix functions: inverses and eigenvalue decompositions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Convex optimization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Inverse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is invertible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rank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Inverse is unique and satisfies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is invertible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𝑀𝐴</m:t>
                    </m:r>
                  </m:oMath>
                </a14:m>
                <a:r>
                  <a:rPr lang="en-US" dirty="0" smtClean="0"/>
                  <a:t> is invertible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8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of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wish to solve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Exists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col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Possibly infinite number of solutions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is invertible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Notational device, </a:t>
                </a:r>
                <a:r>
                  <a:rPr lang="en-US" u="sng" dirty="0" smtClean="0"/>
                  <a:t>do not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actually invert matrices</a:t>
                </a:r>
              </a:p>
              <a:p>
                <a:pPr lvl="1"/>
                <a:r>
                  <a:rPr lang="en-US" dirty="0" smtClean="0"/>
                  <a:t>Computationally, use solving routines like Gaussian elimination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4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of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∉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col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that gives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𝑀𝑥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closest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 smtClean="0"/>
                  <a:t> is projection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onto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col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Also known as regression</a:t>
                </a:r>
              </a:p>
              <a:p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rank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           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2000250" y="4774124"/>
            <a:ext cx="342900" cy="9906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6191250" y="4242822"/>
            <a:ext cx="342900" cy="20574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43050" y="5532235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Invertible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553256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Projection matrix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of Equations</a:t>
            </a:r>
            <a:endParaRPr lang="en-US" dirty="0"/>
          </a:p>
        </p:txBody>
      </p:sp>
      <p:pic>
        <p:nvPicPr>
          <p:cNvPr id="1026" name="Picture 2" descr="C:\Users\Kelley\Downloads\Dropbox\CS246\Solve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0" r="15436"/>
          <a:stretch/>
        </p:blipFill>
        <p:spPr bwMode="auto">
          <a:xfrm>
            <a:off x="542925" y="1428750"/>
            <a:ext cx="3381376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5105400"/>
                <a:ext cx="3290260" cy="715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.5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−2.5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.5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−1.5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105400"/>
                <a:ext cx="3290260" cy="7156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Kelley\Downloads\Dropbox\CS246\Solve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9" r="16149"/>
          <a:stretch/>
        </p:blipFill>
        <p:spPr bwMode="auto">
          <a:xfrm>
            <a:off x="5105400" y="1378541"/>
            <a:ext cx="3381376" cy="377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39379" y="5105399"/>
                <a:ext cx="3349570" cy="715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−.5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.5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−1.5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379" y="5105399"/>
                <a:ext cx="3349570" cy="7156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3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Eigenvalue Decomposition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Eigenvalue decomposition of symmetric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Σ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Σ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diag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contains eigenvalues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is orthogonal and contains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is not symmetric but </a:t>
                </a:r>
                <a:r>
                  <a:rPr lang="en-US" i="1" dirty="0" smtClean="0"/>
                  <a:t>diagonalizable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𝑀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𝑄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Σ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Σ</m:t>
                    </m:r>
                  </m:oMath>
                </a14:m>
                <a:r>
                  <a:rPr lang="en-US" dirty="0" smtClean="0"/>
                  <a:t> is diagonal by possibly complex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not necessarily </a:t>
                </a:r>
                <a:r>
                  <a:rPr lang="en-US" dirty="0"/>
                  <a:t>orthogonal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7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Characterizations of Eigenvalues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Traditional formulation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Leads to characteristic polynomial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det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Rayleigh quotient (symmetric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𝑀𝑥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0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Eigenvalue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with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tr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i="1" dirty="0" smtClean="0"/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det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rank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=#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≠0</m:t>
                    </m:r>
                  </m:oMath>
                </a14:m>
                <a:endParaRPr lang="en-US" i="1" dirty="0" smtClean="0"/>
              </a:p>
              <a:p>
                <a:pPr marL="514350" indent="-514350"/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is symmetric</a:t>
                </a:r>
              </a:p>
              <a:p>
                <a:pPr marL="914400" lvl="1" indent="-514350"/>
                <a:r>
                  <a:rPr lang="en-US" dirty="0" smtClean="0"/>
                  <a:t>Eigenvalue decomposition is singular value decomposition</a:t>
                </a:r>
              </a:p>
              <a:p>
                <a:pPr marL="914400" lvl="1" indent="-514350"/>
                <a:r>
                  <a:rPr lang="en-US" dirty="0" smtClean="0"/>
                  <a:t>Eigenvectors for nonzero eigenvalues give orthogonal basis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row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col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2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Eigenvalue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det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is symmetric and full rank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𝑄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Σ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 smtClean="0"/>
                  <a:t> eigenvalue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 is 0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det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 smtClean="0"/>
                  <a:t> is product of eigenvalues, one of the terms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, so product is 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161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5076825" y="3124200"/>
            <a:ext cx="4572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34025" y="2857440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𝑄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025" y="2857440"/>
                <a:ext cx="121920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1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Basic definitions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Subspaces and Dimensionality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Matrix functions: inverses and eigenvalue decompositions</a:t>
            </a:r>
          </a:p>
          <a:p>
            <a:r>
              <a:rPr lang="en-US" dirty="0" smtClean="0"/>
              <a:t>Convex 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 and Matrices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May also write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8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Find minimum of a function subject to solution constraints</a:t>
            </a:r>
          </a:p>
          <a:p>
            <a:r>
              <a:rPr lang="en-US" dirty="0" smtClean="0"/>
              <a:t>Business/economics/ game theory</a:t>
            </a:r>
          </a:p>
          <a:p>
            <a:pPr lvl="1"/>
            <a:r>
              <a:rPr lang="en-US" dirty="0" smtClean="0"/>
              <a:t>Resource allocation</a:t>
            </a:r>
          </a:p>
          <a:p>
            <a:pPr lvl="1"/>
            <a:r>
              <a:rPr lang="en-US" dirty="0" smtClean="0"/>
              <a:t>Optimal planning and strategies</a:t>
            </a:r>
          </a:p>
          <a:p>
            <a:r>
              <a:rPr lang="en-US" dirty="0" smtClean="0"/>
              <a:t>Statistics and Machine Learning</a:t>
            </a:r>
          </a:p>
          <a:p>
            <a:pPr lvl="1"/>
            <a:r>
              <a:rPr lang="en-US" dirty="0" smtClean="0"/>
              <a:t>All forms of regression and classification</a:t>
            </a:r>
          </a:p>
          <a:p>
            <a:pPr lvl="1"/>
            <a:r>
              <a:rPr lang="en-US" dirty="0" smtClean="0"/>
              <a:t>Unsupervised learning</a:t>
            </a:r>
          </a:p>
          <a:p>
            <a:r>
              <a:rPr lang="en-US" dirty="0" smtClean="0"/>
              <a:t>Control theory</a:t>
            </a:r>
          </a:p>
          <a:p>
            <a:pPr lvl="1"/>
            <a:r>
              <a:rPr lang="en-US" dirty="0" smtClean="0"/>
              <a:t>Keeping planes in the air!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82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is convex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sz="1200" b="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pPr lvl="1"/>
                <a:r>
                  <a:rPr lang="en-US" dirty="0" smtClean="0"/>
                  <a:t>Line segment between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also lies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</a:t>
                </a:r>
              </a:p>
              <a:p>
                <a:pPr lvl="1"/>
                <a:r>
                  <a:rPr lang="en-US" dirty="0" smtClean="0"/>
                  <a:t>Intersection of </a:t>
                </a:r>
                <a:r>
                  <a:rPr lang="en-US" dirty="0" err="1" smtClean="0"/>
                  <a:t>halfspaces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balls</a:t>
                </a:r>
              </a:p>
              <a:p>
                <a:pPr lvl="1"/>
                <a:r>
                  <a:rPr lang="en-US" dirty="0" smtClean="0"/>
                  <a:t>Intersection of convex sets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923472" y="4038600"/>
            <a:ext cx="762000" cy="762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868938">
            <a:off x="7472364" y="4038599"/>
            <a:ext cx="762000" cy="762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96155" y="5181600"/>
            <a:ext cx="934528" cy="9144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43306" y="5132717"/>
            <a:ext cx="1420115" cy="7346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868938">
            <a:off x="7414712" y="5401789"/>
            <a:ext cx="727675" cy="7647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297387" y="5254831"/>
            <a:ext cx="1003465" cy="617517"/>
          </a:xfrm>
          <a:custGeom>
            <a:avLst/>
            <a:gdLst>
              <a:gd name="connsiteX0" fmla="*/ 510639 w 1003465"/>
              <a:gd name="connsiteY0" fmla="*/ 0 h 617517"/>
              <a:gd name="connsiteX1" fmla="*/ 0 w 1003465"/>
              <a:gd name="connsiteY1" fmla="*/ 475013 h 617517"/>
              <a:gd name="connsiteX2" fmla="*/ 190005 w 1003465"/>
              <a:gd name="connsiteY2" fmla="*/ 564078 h 617517"/>
              <a:gd name="connsiteX3" fmla="*/ 397823 w 1003465"/>
              <a:gd name="connsiteY3" fmla="*/ 611579 h 617517"/>
              <a:gd name="connsiteX4" fmla="*/ 587829 w 1003465"/>
              <a:gd name="connsiteY4" fmla="*/ 617517 h 617517"/>
              <a:gd name="connsiteX5" fmla="*/ 760021 w 1003465"/>
              <a:gd name="connsiteY5" fmla="*/ 593766 h 617517"/>
              <a:gd name="connsiteX6" fmla="*/ 896587 w 1003465"/>
              <a:gd name="connsiteY6" fmla="*/ 570016 h 617517"/>
              <a:gd name="connsiteX7" fmla="*/ 1003465 w 1003465"/>
              <a:gd name="connsiteY7" fmla="*/ 522514 h 617517"/>
              <a:gd name="connsiteX8" fmla="*/ 510639 w 1003465"/>
              <a:gd name="connsiteY8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3465" h="617517">
                <a:moveTo>
                  <a:pt x="510639" y="0"/>
                </a:moveTo>
                <a:lnTo>
                  <a:pt x="0" y="475013"/>
                </a:lnTo>
                <a:lnTo>
                  <a:pt x="190005" y="564078"/>
                </a:lnTo>
                <a:lnTo>
                  <a:pt x="397823" y="611579"/>
                </a:lnTo>
                <a:lnTo>
                  <a:pt x="587829" y="617517"/>
                </a:lnTo>
                <a:lnTo>
                  <a:pt x="760021" y="593766"/>
                </a:lnTo>
                <a:lnTo>
                  <a:pt x="896587" y="570016"/>
                </a:lnTo>
                <a:lnTo>
                  <a:pt x="1003465" y="522514"/>
                </a:lnTo>
                <a:lnTo>
                  <a:pt x="510639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real-valued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convex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dom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i="1" dirty="0" smtClean="0"/>
                  <a:t> is</a:t>
                </a:r>
                <a:r>
                  <a:rPr lang="en-US" dirty="0" smtClean="0"/>
                  <a:t> convex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dom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pPr lvl="1"/>
                <a:r>
                  <a:rPr lang="en-US" dirty="0" smtClean="0"/>
                  <a:t>Graph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upper bounded by line segment between points on graph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/>
          <p:cNvSpPr/>
          <p:nvPr/>
        </p:nvSpPr>
        <p:spPr>
          <a:xfrm rot="5400000">
            <a:off x="1143000" y="4191000"/>
            <a:ext cx="2590800" cy="1371600"/>
          </a:xfrm>
          <a:prstGeom prst="arc">
            <a:avLst>
              <a:gd name="adj1" fmla="val 16200000"/>
              <a:gd name="adj2" fmla="val 528015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828800" y="5410200"/>
            <a:ext cx="990600" cy="533400"/>
          </a:xfrm>
          <a:prstGeom prst="line">
            <a:avLst/>
          </a:prstGeom>
          <a:ln w="1587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5800" y="5196435"/>
                <a:ext cx="68580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196435"/>
                <a:ext cx="685800" cy="404983"/>
              </a:xfrm>
              <a:prstGeom prst="rect">
                <a:avLst/>
              </a:prstGeom>
              <a:blipFill rotWithShape="1">
                <a:blip r:embed="rId3"/>
                <a:stretch>
                  <a:fillRect r="-39286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55343" y="5943600"/>
                <a:ext cx="68580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343" y="5943600"/>
                <a:ext cx="685800" cy="404983"/>
              </a:xfrm>
              <a:prstGeom prst="rect">
                <a:avLst/>
              </a:prstGeom>
              <a:blipFill rotWithShape="1">
                <a:blip r:embed="rId4"/>
                <a:stretch>
                  <a:fillRect r="-3982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267200" y="4800600"/>
            <a:ext cx="1524000" cy="1447800"/>
            <a:chOff x="4267200" y="4800600"/>
            <a:chExt cx="1524000" cy="14478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267200" y="4800600"/>
              <a:ext cx="762000" cy="1447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029200" y="4800600"/>
              <a:ext cx="762000" cy="1447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reeform 17"/>
          <p:cNvSpPr/>
          <p:nvPr/>
        </p:nvSpPr>
        <p:spPr>
          <a:xfrm>
            <a:off x="6473653" y="4735902"/>
            <a:ext cx="2135509" cy="1562650"/>
          </a:xfrm>
          <a:custGeom>
            <a:avLst/>
            <a:gdLst>
              <a:gd name="connsiteX0" fmla="*/ 4785 w 2135509"/>
              <a:gd name="connsiteY0" fmla="*/ 0 h 1562650"/>
              <a:gd name="connsiteX1" fmla="*/ 91049 w 2135509"/>
              <a:gd name="connsiteY1" fmla="*/ 1130060 h 1562650"/>
              <a:gd name="connsiteX2" fmla="*/ 625887 w 2135509"/>
              <a:gd name="connsiteY2" fmla="*/ 1561381 h 1562650"/>
              <a:gd name="connsiteX3" fmla="*/ 1238362 w 2135509"/>
              <a:gd name="connsiteY3" fmla="*/ 1017917 h 1562650"/>
              <a:gd name="connsiteX4" fmla="*/ 2135509 w 2135509"/>
              <a:gd name="connsiteY4" fmla="*/ 785004 h 156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5509" h="1562650">
                <a:moveTo>
                  <a:pt x="4785" y="0"/>
                </a:moveTo>
                <a:cubicBezTo>
                  <a:pt x="-3842" y="434915"/>
                  <a:pt x="-12468" y="869830"/>
                  <a:pt x="91049" y="1130060"/>
                </a:cubicBezTo>
                <a:cubicBezTo>
                  <a:pt x="194566" y="1390290"/>
                  <a:pt x="434668" y="1580072"/>
                  <a:pt x="625887" y="1561381"/>
                </a:cubicBezTo>
                <a:cubicBezTo>
                  <a:pt x="817106" y="1542691"/>
                  <a:pt x="986758" y="1147313"/>
                  <a:pt x="1238362" y="1017917"/>
                </a:cubicBezTo>
                <a:cubicBezTo>
                  <a:pt x="1489966" y="888521"/>
                  <a:pt x="1812737" y="836762"/>
                  <a:pt x="2135509" y="78500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934200" y="5562600"/>
            <a:ext cx="1447800" cy="685800"/>
          </a:xfrm>
          <a:prstGeom prst="straightConnector1">
            <a:avLst/>
          </a:prstGeom>
          <a:ln w="1587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Differentiable convex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dom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Gradient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gives linear approximation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l-GR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𝛿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el-GR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sz="28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l-GR" sz="2800" i="1">
                                            <a:latin typeface="Cambria Math"/>
                                            <a:ea typeface="Cambria Math"/>
                                          </a:rPr>
                                          <m:t>𝛿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  <a:ea typeface="Cambria Math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el-GR" sz="2800" i="1">
                                            <a:latin typeface="Cambria Math"/>
                                            <a:ea typeface="Cambria Math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 rot="5400000">
            <a:off x="2743200" y="3124200"/>
            <a:ext cx="3352800" cy="2438400"/>
          </a:xfrm>
          <a:prstGeom prst="arc">
            <a:avLst>
              <a:gd name="adj1" fmla="val 16200000"/>
              <a:gd name="adj2" fmla="val 528015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28800" y="6172200"/>
            <a:ext cx="533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43200" y="40386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038600"/>
                <a:ext cx="45720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5486400" y="5181600"/>
            <a:ext cx="0" cy="990600"/>
          </a:xfrm>
          <a:prstGeom prst="line">
            <a:avLst/>
          </a:prstGeom>
          <a:ln w="19050">
            <a:solidFill>
              <a:schemeClr val="tx1"/>
            </a:solidFill>
            <a:prstDash val="lg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57800" y="61722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6172200"/>
                <a:ext cx="4572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H="1">
            <a:off x="4800600" y="4324597"/>
            <a:ext cx="1124712" cy="22169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19800" y="4034681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034681"/>
                <a:ext cx="1600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708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Differentiable convex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dom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Gradient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gives linear approximation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l-GR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𝛿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el-GR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sz="28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l-GR" sz="2800" i="1">
                                            <a:latin typeface="Cambria Math"/>
                                            <a:ea typeface="Cambria Math"/>
                                          </a:rPr>
                                          <m:t>𝛿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  <a:ea typeface="Cambria Math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el-GR" sz="2800" i="1">
                                            <a:latin typeface="Cambria Math"/>
                                            <a:ea typeface="Cambria Math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 rot="5400000">
            <a:off x="2743200" y="3124200"/>
            <a:ext cx="3352800" cy="2438400"/>
          </a:xfrm>
          <a:prstGeom prst="arc">
            <a:avLst>
              <a:gd name="adj1" fmla="val 16200000"/>
              <a:gd name="adj2" fmla="val 528015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28800" y="6172200"/>
            <a:ext cx="533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43200" y="40386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038600"/>
                <a:ext cx="45720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5486400" y="5181600"/>
            <a:ext cx="0" cy="990600"/>
          </a:xfrm>
          <a:prstGeom prst="line">
            <a:avLst/>
          </a:prstGeom>
          <a:ln w="19050">
            <a:solidFill>
              <a:schemeClr val="tx1"/>
            </a:solidFill>
            <a:prstDash val="lg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57800" y="61722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6172200"/>
                <a:ext cx="4572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H="1">
            <a:off x="4800600" y="4324597"/>
            <a:ext cx="1124712" cy="22169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19800" y="4034681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034681"/>
                <a:ext cx="1600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524000" y="3962400"/>
            <a:ext cx="2895600" cy="239446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19600" y="3962400"/>
            <a:ext cx="1066800" cy="2394466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86400" y="3962400"/>
            <a:ext cx="1981200" cy="239446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5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minimize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move down gradient</a:t>
                </a:r>
              </a:p>
              <a:p>
                <a:pPr lvl="1"/>
                <a:r>
                  <a:rPr lang="en-US" dirty="0" smtClean="0"/>
                  <a:t>But not too far!</a:t>
                </a:r>
              </a:p>
              <a:p>
                <a:pPr lvl="1"/>
                <a:r>
                  <a:rPr lang="en-US" dirty="0" smtClean="0"/>
                  <a:t>Optimum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, learning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, starting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34131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341313" lvl="1" indent="0">
                  <a:buNone/>
                </a:pPr>
                <a:r>
                  <a:rPr lang="en-US" sz="3200" dirty="0" smtClean="0"/>
                  <a:t>Do until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sz="3200" dirty="0"/>
              </a:p>
              <a:p>
                <a:pPr marL="341313" indent="0">
                  <a:buNone/>
                </a:pPr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𝛼𝛻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017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Many learning problems have extra structure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𝜃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;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r>
                  <a:rPr lang="en-US" dirty="0" smtClean="0"/>
                  <a:t>Computing gradient requires iterating over all points, can be too costly</a:t>
                </a:r>
              </a:p>
              <a:p>
                <a:r>
                  <a:rPr lang="en-US" dirty="0" smtClean="0"/>
                  <a:t>Instead, compute gradient at single training example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520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/>
                  <a:t>, learning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, starting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341313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marL="341313" indent="0">
                  <a:buNone/>
                </a:pPr>
                <a:r>
                  <a:rPr lang="en-US" dirty="0" smtClean="0"/>
                  <a:t>Do until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 smtClean="0"/>
                  <a:t> nearly optimal</a:t>
                </a:r>
              </a:p>
              <a:p>
                <a:pPr marL="341313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to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u="sng" dirty="0" smtClean="0"/>
                  <a:t>in random order</a:t>
                </a:r>
                <a:endParaRPr lang="en-US" dirty="0" smtClean="0"/>
              </a:p>
              <a:p>
                <a:pPr marL="341313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𝛼𝛻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  <m:r>
                              <a:rPr lang="en-US" i="1">
                                <a:latin typeface="Cambria Math"/>
                              </a:rPr>
                              <m:t>;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341313" indent="0">
                  <a:buNone/>
                </a:pPr>
                <a:endParaRPr lang="en-US" sz="1200" dirty="0" smtClean="0"/>
              </a:p>
              <a:p>
                <a:pPr marL="341313" indent="-341313"/>
                <a:r>
                  <a:rPr lang="en-US" dirty="0" smtClean="0"/>
                  <a:t>Finds nearly optimal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𝜃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i="1">
                            <a:latin typeface="Cambria Math"/>
                          </a:rPr>
                          <m:t>𝑖</m:t>
                        </m:r>
                        <m:r>
                          <a:rPr lang="en-US" sz="36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600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 descr="C:\Users\Kelley\Downloads\Dropbox\CS246\SG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5917" r="8754" b="7892"/>
          <a:stretch/>
        </p:blipFill>
        <p:spPr bwMode="auto">
          <a:xfrm>
            <a:off x="457200" y="1400175"/>
            <a:ext cx="8201026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9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Kelley\Downloads\Dropbox\CS246\LearningRat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2" b="3959"/>
          <a:stretch/>
        </p:blipFill>
        <p:spPr bwMode="auto">
          <a:xfrm>
            <a:off x="-685800" y="1219200"/>
            <a:ext cx="10666413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 and Matrices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Written in terms of rows or columns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2"/>
                <a:stretch>
                  <a:fillRect l="-1630" t="-2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0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Vector-vector: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ℝ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Matrix-vector: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𝑀𝑥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3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Matrix-matrix: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1219200" y="3048903"/>
            <a:ext cx="1143000" cy="2271488"/>
            <a:chOff x="1219200" y="3048903"/>
            <a:chExt cx="1143000" cy="2271488"/>
          </a:xfrm>
        </p:grpSpPr>
        <p:sp>
          <p:nvSpPr>
            <p:cNvPr id="4" name="Rectangle 3"/>
            <p:cNvSpPr/>
            <p:nvPr/>
          </p:nvSpPr>
          <p:spPr>
            <a:xfrm>
              <a:off x="1219200" y="3051630"/>
              <a:ext cx="1143000" cy="22687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219200" y="3505200"/>
              <a:ext cx="1143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19200" y="4866821"/>
              <a:ext cx="1143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19200" y="4422320"/>
              <a:ext cx="1143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19200" y="3962400"/>
              <a:ext cx="1143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00200" y="3048903"/>
              <a:ext cx="0" cy="22714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048904"/>
              <a:ext cx="0" cy="22714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2656110" y="3051630"/>
            <a:ext cx="1815190" cy="1143001"/>
            <a:chOff x="2656110" y="3051630"/>
            <a:chExt cx="1815190" cy="1143001"/>
          </a:xfrm>
        </p:grpSpPr>
        <p:sp>
          <p:nvSpPr>
            <p:cNvPr id="33" name="Rectangle 32"/>
            <p:cNvSpPr/>
            <p:nvPr/>
          </p:nvSpPr>
          <p:spPr>
            <a:xfrm rot="5400000">
              <a:off x="2992205" y="2715536"/>
              <a:ext cx="1143000" cy="18151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5400000">
              <a:off x="2538179" y="3623130"/>
              <a:ext cx="1143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2982680" y="3623130"/>
              <a:ext cx="1143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3442600" y="3623130"/>
              <a:ext cx="1143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2656111" y="3432631"/>
              <a:ext cx="1815189" cy="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2656110" y="3813631"/>
              <a:ext cx="1815190" cy="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6248400" y="3046176"/>
            <a:ext cx="1524000" cy="2274214"/>
            <a:chOff x="5867400" y="3051631"/>
            <a:chExt cx="1524000" cy="2274214"/>
          </a:xfrm>
        </p:grpSpPr>
        <p:sp>
          <p:nvSpPr>
            <p:cNvPr id="45" name="Rectangle 44"/>
            <p:cNvSpPr/>
            <p:nvPr/>
          </p:nvSpPr>
          <p:spPr>
            <a:xfrm>
              <a:off x="5867400" y="3054358"/>
              <a:ext cx="1524000" cy="22687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5867400" y="3507928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67400" y="4869549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5867400" y="4422319"/>
              <a:ext cx="1524000" cy="27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867400" y="3965128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248400" y="3051631"/>
              <a:ext cx="0" cy="22714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29400" y="3051632"/>
              <a:ext cx="0" cy="22714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010400" y="3054358"/>
              <a:ext cx="0" cy="22714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5181600" y="3619817"/>
            <a:ext cx="49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=</a:t>
            </a:r>
            <a:endParaRPr lang="en-US" dirty="0"/>
          </a:p>
        </p:txBody>
      </p:sp>
      <p:sp>
        <p:nvSpPr>
          <p:cNvPr id="71" name="Left Brace 70"/>
          <p:cNvSpPr/>
          <p:nvPr/>
        </p:nvSpPr>
        <p:spPr>
          <a:xfrm>
            <a:off x="857250" y="3046176"/>
            <a:ext cx="304800" cy="2271487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eft Brace 72"/>
          <p:cNvSpPr/>
          <p:nvPr/>
        </p:nvSpPr>
        <p:spPr>
          <a:xfrm rot="5400000">
            <a:off x="1638300" y="2247900"/>
            <a:ext cx="304799" cy="114300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eft Brace 73"/>
          <p:cNvSpPr/>
          <p:nvPr/>
        </p:nvSpPr>
        <p:spPr>
          <a:xfrm flipH="1">
            <a:off x="4572000" y="3039826"/>
            <a:ext cx="304800" cy="1154805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Brace 74"/>
          <p:cNvSpPr/>
          <p:nvPr/>
        </p:nvSpPr>
        <p:spPr>
          <a:xfrm rot="5400000">
            <a:off x="3411305" y="1911806"/>
            <a:ext cx="304799" cy="1815190"/>
          </a:xfrm>
          <a:prstGeom prst="leftBrac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90550" y="3997253"/>
                <a:ext cx="26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3997253"/>
                <a:ext cx="266700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657350" y="2297668"/>
                <a:ext cx="26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2297668"/>
                <a:ext cx="266700" cy="400110"/>
              </a:xfrm>
              <a:prstGeom prst="rect">
                <a:avLst/>
              </a:prstGeom>
              <a:blipFill rotWithShape="1">
                <a:blip r:embed="rId5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876800" y="3432562"/>
                <a:ext cx="26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432562"/>
                <a:ext cx="266700" cy="400110"/>
              </a:xfrm>
              <a:prstGeom prst="rect">
                <a:avLst/>
              </a:prstGeom>
              <a:blipFill rotWithShape="1">
                <a:blip r:embed="rId6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420830" y="2297668"/>
                <a:ext cx="26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830" y="2297668"/>
                <a:ext cx="266700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Left Brace 80"/>
          <p:cNvSpPr/>
          <p:nvPr/>
        </p:nvSpPr>
        <p:spPr>
          <a:xfrm rot="5400000">
            <a:off x="6866699" y="2048705"/>
            <a:ext cx="287404" cy="1523999"/>
          </a:xfrm>
          <a:prstGeom prst="leftBrac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885742" y="2297152"/>
                <a:ext cx="223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742" y="2297152"/>
                <a:ext cx="223916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Left Brace 82"/>
          <p:cNvSpPr/>
          <p:nvPr/>
        </p:nvSpPr>
        <p:spPr>
          <a:xfrm flipH="1">
            <a:off x="7848600" y="3039825"/>
            <a:ext cx="304800" cy="2271487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 flipH="1">
                <a:off x="8153400" y="3997253"/>
                <a:ext cx="26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153400" y="3997253"/>
                <a:ext cx="266700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1219199" y="3051631"/>
            <a:ext cx="1143001" cy="45084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653526" y="3061962"/>
            <a:ext cx="456153" cy="11353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6248399" y="3061962"/>
            <a:ext cx="381001" cy="4405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219200" y="3971478"/>
            <a:ext cx="1143001" cy="45084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3563705" y="3059285"/>
            <a:ext cx="456153" cy="113534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007226" y="3971478"/>
            <a:ext cx="381001" cy="44051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1790700" y="4197308"/>
            <a:ext cx="5407026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791781" y="3632617"/>
            <a:ext cx="3405945" cy="564691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7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Matrix-matrix: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rows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cols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eqAr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2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Associative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𝐴𝐵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𝐵𝐶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Distributive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𝐴𝐵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𝐵𝐶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u="sng" dirty="0" smtClean="0">
                    <a:uFill>
                      <a:solidFill>
                        <a:srgbClr val="FF0000"/>
                      </a:solidFill>
                    </a:uFill>
                  </a:rPr>
                  <a:t>NOT commutative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uFill>
                            <a:solidFill>
                              <a:srgbClr val="C00000"/>
                            </a:solidFill>
                          </a:uFill>
                          <a:latin typeface="Cambria Math"/>
                        </a:rPr>
                        <m:t>𝐴𝐵</m:t>
                      </m:r>
                      <m:r>
                        <a:rPr lang="en-US" b="0" i="1" smtClean="0">
                          <a:uFill>
                            <a:solidFill>
                              <a:srgbClr val="C00000"/>
                            </a:solidFill>
                          </a:uFill>
                          <a:latin typeface="Cambria Math"/>
                        </a:rPr>
                        <m:t>≠</m:t>
                      </m:r>
                      <m:r>
                        <a:rPr lang="en-US" b="0" i="1" smtClean="0">
                          <a:uFill>
                            <a:solidFill>
                              <a:srgbClr val="C00000"/>
                            </a:solidFill>
                          </a:uFill>
                          <a:latin typeface="Cambria Math"/>
                        </a:rPr>
                        <m:t>𝐵𝐴</m:t>
                      </m:r>
                    </m:oMath>
                  </m:oMathPara>
                </a14:m>
                <a:endParaRPr lang="en-US" dirty="0" smtClean="0">
                  <a:uFill>
                    <a:solidFill>
                      <a:srgbClr val="C00000"/>
                    </a:solidFill>
                  </a:uFill>
                </a:endParaRPr>
              </a:p>
              <a:p>
                <a:pPr lvl="1"/>
                <a:r>
                  <a:rPr lang="en-US" dirty="0" smtClean="0">
                    <a:uFill>
                      <a:solidFill>
                        <a:srgbClr val="C00000"/>
                      </a:solidFill>
                    </a:uFill>
                  </a:rPr>
                  <a:t>Dimensions may not even be conformable</a:t>
                </a:r>
                <a:endParaRPr lang="en-US" dirty="0">
                  <a:uFill>
                    <a:solidFill>
                      <a:srgbClr val="C00000"/>
                    </a:solidFill>
                  </a:u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8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Matrices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Identity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𝐼𝐴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 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 smtClean="0"/>
              </a:p>
              <a:p>
                <a:r>
                  <a:rPr lang="en-US" dirty="0" smtClean="0"/>
                  <a:t>Diagonal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diag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1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2335</Words>
  <Application>Microsoft Office PowerPoint</Application>
  <PresentationFormat>On-screen Show (4:3)</PresentationFormat>
  <Paragraphs>258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Linear Algebra Review (with a Small Dose of Optimization)</vt:lpstr>
      <vt:lpstr>Outline</vt:lpstr>
      <vt:lpstr>Vectors and Matrices</vt:lpstr>
      <vt:lpstr>Vectors and Matrices</vt:lpstr>
      <vt:lpstr>Multiplication</vt:lpstr>
      <vt:lpstr>Multiplication</vt:lpstr>
      <vt:lpstr>Multiplication</vt:lpstr>
      <vt:lpstr>Multiplication Properties</vt:lpstr>
      <vt:lpstr>Useful Matrices</vt:lpstr>
      <vt:lpstr>Useful Matrices</vt:lpstr>
      <vt:lpstr>Outline</vt:lpstr>
      <vt:lpstr>Norms</vt:lpstr>
      <vt:lpstr>Linear Subspaces</vt:lpstr>
      <vt:lpstr>Linear Subspaces</vt:lpstr>
      <vt:lpstr>Linear Independence and Dimension</vt:lpstr>
      <vt:lpstr>Linear Independence and Dimension</vt:lpstr>
      <vt:lpstr>Matrix Subspaces</vt:lpstr>
      <vt:lpstr>Matrix Rank</vt:lpstr>
      <vt:lpstr>Properties of Rank</vt:lpstr>
      <vt:lpstr>Outline</vt:lpstr>
      <vt:lpstr>Matrix Inverse</vt:lpstr>
      <vt:lpstr>Systems of Equations</vt:lpstr>
      <vt:lpstr>Systems of Equations</vt:lpstr>
      <vt:lpstr>Systems of Equations</vt:lpstr>
      <vt:lpstr>Eigenvalue Decomposition</vt:lpstr>
      <vt:lpstr>Characterizations of Eigenvalues</vt:lpstr>
      <vt:lpstr>Eigenvalue Properties</vt:lpstr>
      <vt:lpstr>Simple Eigenvalue Proof</vt:lpstr>
      <vt:lpstr>Outline</vt:lpstr>
      <vt:lpstr>Convex Optimization</vt:lpstr>
      <vt:lpstr>Convex Sets</vt:lpstr>
      <vt:lpstr>Convex Functions</vt:lpstr>
      <vt:lpstr>Gradients</vt:lpstr>
      <vt:lpstr>Gradients</vt:lpstr>
      <vt:lpstr>Gradient Descent</vt:lpstr>
      <vt:lpstr>Stochastic Gradient Descent</vt:lpstr>
      <vt:lpstr>Stochastic Gradient Descent</vt:lpstr>
      <vt:lpstr>Minimize ∑_(i=1)^n▒(y_i-θ^T x_i )^2 </vt:lpstr>
      <vt:lpstr>Learning Parameter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Algebra Review</dc:title>
  <dc:creator>SecurityLab</dc:creator>
  <cp:lastModifiedBy>SecurityLab</cp:lastModifiedBy>
  <cp:revision>282</cp:revision>
  <dcterms:created xsi:type="dcterms:W3CDTF">2014-01-09T23:04:52Z</dcterms:created>
  <dcterms:modified xsi:type="dcterms:W3CDTF">2014-01-13T23:23:38Z</dcterms:modified>
</cp:coreProperties>
</file>