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910" r:id="rId2"/>
    <p:sldId id="895" r:id="rId3"/>
    <p:sldId id="846" r:id="rId4"/>
    <p:sldId id="911" r:id="rId5"/>
    <p:sldId id="896" r:id="rId6"/>
    <p:sldId id="897" r:id="rId7"/>
    <p:sldId id="884" r:id="rId8"/>
    <p:sldId id="898" r:id="rId9"/>
    <p:sldId id="842" r:id="rId10"/>
    <p:sldId id="908" r:id="rId11"/>
    <p:sldId id="864" r:id="rId12"/>
    <p:sldId id="887" r:id="rId13"/>
    <p:sldId id="843" r:id="rId14"/>
    <p:sldId id="888" r:id="rId15"/>
    <p:sldId id="889" r:id="rId16"/>
    <p:sldId id="865" r:id="rId17"/>
    <p:sldId id="885" r:id="rId18"/>
    <p:sldId id="867" r:id="rId19"/>
    <p:sldId id="890" r:id="rId20"/>
    <p:sldId id="847" r:id="rId21"/>
    <p:sldId id="1436" r:id="rId22"/>
    <p:sldId id="854" r:id="rId23"/>
    <p:sldId id="868" r:id="rId24"/>
    <p:sldId id="848" r:id="rId25"/>
    <p:sldId id="892" r:id="rId26"/>
    <p:sldId id="893" r:id="rId27"/>
    <p:sldId id="861" r:id="rId28"/>
    <p:sldId id="850" r:id="rId29"/>
    <p:sldId id="870" r:id="rId30"/>
    <p:sldId id="871" r:id="rId31"/>
    <p:sldId id="872" r:id="rId32"/>
    <p:sldId id="873" r:id="rId33"/>
    <p:sldId id="874" r:id="rId34"/>
    <p:sldId id="909" r:id="rId35"/>
    <p:sldId id="875" r:id="rId36"/>
    <p:sldId id="877" r:id="rId37"/>
    <p:sldId id="878" r:id="rId38"/>
    <p:sldId id="614" r:id="rId39"/>
    <p:sldId id="879" r:id="rId40"/>
    <p:sldId id="616" r:id="rId41"/>
    <p:sldId id="1409" r:id="rId42"/>
    <p:sldId id="1383" r:id="rId43"/>
    <p:sldId id="1410" r:id="rId44"/>
    <p:sldId id="615" r:id="rId45"/>
    <p:sldId id="899" r:id="rId46"/>
    <p:sldId id="855" r:id="rId47"/>
    <p:sldId id="880" r:id="rId48"/>
    <p:sldId id="881" r:id="rId49"/>
    <p:sldId id="894" r:id="rId50"/>
    <p:sldId id="900" r:id="rId51"/>
    <p:sldId id="901" r:id="rId52"/>
    <p:sldId id="902" r:id="rId53"/>
    <p:sldId id="757" r:id="rId54"/>
    <p:sldId id="760" r:id="rId55"/>
    <p:sldId id="903" r:id="rId56"/>
    <p:sldId id="904" r:id="rId57"/>
    <p:sldId id="905" r:id="rId58"/>
    <p:sldId id="906" r:id="rId59"/>
    <p:sldId id="907" r:id="rId60"/>
  </p:sldIdLst>
  <p:sldSz cx="6858000" cy="5143500"/>
  <p:notesSz cx="7315200" cy="9601200"/>
  <p:defaultTextStyle>
    <a:defPPr>
      <a:defRPr lang="en-US"/>
    </a:defPPr>
    <a:lvl1pPr marL="0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51FF"/>
    <a:srgbClr val="D60093"/>
    <a:srgbClr val="19A99E"/>
    <a:srgbClr val="D0385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9" autoAdjust="0"/>
    <p:restoredTop sz="93827"/>
  </p:normalViewPr>
  <p:slideViewPr>
    <p:cSldViewPr>
      <p:cViewPr varScale="1">
        <p:scale>
          <a:sx n="140" d="100"/>
          <a:sy n="140" d="100"/>
        </p:scale>
        <p:origin x="2024" y="16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4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9EB13-F83B-439E-B541-137B395113DC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10695-805E-45C9-B4FC-13503A102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4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7BBDC-FCF4-4ABC-A816-1C3BABFDA40B}" type="datetimeFigureOut">
              <a:rPr lang="en-US" smtClean="0"/>
              <a:t>4/24/18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1CAEB-67AD-458E-B98A-1074D66B1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1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9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99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98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</a:t>
            </a:r>
            <a:r>
              <a:rPr lang="en-US" dirty="0"/>
              <a:t>that other</a:t>
            </a:r>
            <a:r>
              <a:rPr lang="en-US" baseline="0" dirty="0"/>
              <a:t> distance measures other than dot products could be used (e.g., Euclidean distance), but the dot product is the standard measure of similarity used.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0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again that other</a:t>
            </a:r>
            <a:r>
              <a:rPr lang="en-US" baseline="0" dirty="0"/>
              <a:t> distance measures other than dot products could be used (e.g., Euclidean distance), but the dot product is the standard measure of similarity used.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98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9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04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max with 0 and the constant shift </a:t>
            </a:r>
            <a:r>
              <a:rPr lang="en-US" dirty="0" err="1" smtClean="0"/>
              <a:t>etc</a:t>
            </a:r>
            <a:r>
              <a:rPr lang="en-US" dirty="0" smtClean="0"/>
              <a:t> can be viewed as regularization.</a:t>
            </a:r>
            <a:r>
              <a:rPr lang="en-US" baseline="0" dirty="0" smtClean="0"/>
              <a:t> We only pay attention to nodes that have significantly high multi-hop adjacency counts. In probabilistic terms, this means that we have a high prior for nodes *not* being related.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30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7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55032"/>
            <a:ext cx="5829300" cy="1102519"/>
          </a:xfrm>
        </p:spPr>
        <p:txBody>
          <a:bodyPr>
            <a:noAutofit/>
          </a:bodyPr>
          <a:lstStyle>
            <a:lvl1pPr>
              <a:defRPr sz="4400" b="0" cap="none" spc="0">
                <a:ln>
                  <a:noFill/>
                </a:ln>
                <a:solidFill>
                  <a:srgbClr val="C000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9570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7EC6F-150E-3D47-A911-37F58FD3E3A1}" type="datetime1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0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5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A5B8-8EF9-E64D-80EA-C95678B4ADFE}" type="datetime1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-56" y="5045700"/>
            <a:ext cx="6858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350"/>
          </a:p>
        </p:txBody>
      </p:sp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33775" y="1266325"/>
            <a:ext cx="639045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354344" y="4663216"/>
            <a:ext cx="411525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895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0DF4-BBEE-D647-AA53-2BF085321E92}" type="datetime1">
              <a:rPr lang="en-US" smtClean="0"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28650" y="342900"/>
            <a:ext cx="5772150" cy="440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62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"/>
          <p:cNvSpPr/>
          <p:nvPr/>
        </p:nvSpPr>
        <p:spPr>
          <a:xfrm>
            <a:off x="301377" y="1037274"/>
            <a:ext cx="6258572" cy="1675"/>
          </a:xfrm>
          <a:prstGeom prst="rect">
            <a:avLst/>
          </a:prstGeom>
          <a:solidFill>
            <a:srgbClr val="B15E29"/>
          </a:solidFill>
          <a:ln w="12700">
            <a:solidFill>
              <a:srgbClr val="000000"/>
            </a:solidFill>
            <a:miter lim="400000"/>
          </a:ln>
          <a:effectLst>
            <a:outerShdw blurRad="50800" dist="25400" dir="5400000" rotWithShape="0">
              <a:srgbClr val="000000">
                <a:alpha val="40000"/>
              </a:srgbClr>
            </a:outerShdw>
          </a:effectLst>
        </p:spPr>
        <p:txBody>
          <a:bodyPr lIns="26789" tIns="26789" rIns="26789" bIns="2678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sz="949"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53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846406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2" hasCustomPrompt="1"/>
          </p:nvPr>
        </p:nvSpPr>
        <p:spPr>
          <a:xfrm>
            <a:off x="345178" y="783808"/>
            <a:ext cx="6172646" cy="288036"/>
          </a:xfrm>
        </p:spPr>
        <p:txBody>
          <a:bodyPr anchor="t"/>
          <a:lstStyle>
            <a:lvl1pPr algn="ctr">
              <a:defRPr sz="1308" b="0" i="1">
                <a:solidFill>
                  <a:srgbClr val="98938A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179" y="431519"/>
            <a:ext cx="6172647" cy="35127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1FA6-B0B4-9940-9B47-E6B321700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Shape 990"/>
          <p:cNvSpPr/>
          <p:nvPr userDrawn="1"/>
        </p:nvSpPr>
        <p:spPr>
          <a:xfrm flipH="1">
            <a:off x="6942183" y="1214182"/>
            <a:ext cx="1409789" cy="1533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14286" tIns="14286" rIns="14286" bIns="14286" anchor="ctr">
            <a:spAutoFit/>
          </a:bodyPr>
          <a:lstStyle/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06" b="0" baseline="0" dirty="0">
                <a:solidFill>
                  <a:srgbClr val="8C8C8C"/>
                </a:solidFill>
                <a:latin typeface="Helvetica Neue"/>
                <a:cs typeface="Helvetica Neue"/>
              </a:rPr>
              <a:t>With Two Line Titles </a:t>
            </a:r>
            <a:r>
              <a:rPr lang="en-US" sz="506" b="1" baseline="0" dirty="0">
                <a:solidFill>
                  <a:srgbClr val="8C8C8C"/>
                </a:solidFill>
                <a:latin typeface="Helvetica Neue"/>
                <a:cs typeface="Helvetica Neue"/>
              </a:rPr>
              <a:t>move</a:t>
            </a:r>
            <a:r>
              <a:rPr lang="en-US" sz="506" b="0" baseline="0" dirty="0">
                <a:solidFill>
                  <a:srgbClr val="8C8C8C"/>
                </a:solidFill>
                <a:latin typeface="Helvetica Neue"/>
                <a:cs typeface="Helvetica Neue"/>
              </a:rPr>
              <a:t> </a:t>
            </a:r>
            <a:r>
              <a:rPr lang="en-US" sz="506" b="1" baseline="0" dirty="0">
                <a:solidFill>
                  <a:srgbClr val="8C8C8C"/>
                </a:solidFill>
                <a:latin typeface="Helvetica Neue"/>
                <a:cs typeface="Helvetica Neue"/>
              </a:rPr>
              <a:t>top </a:t>
            </a:r>
          </a:p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06" b="1" baseline="0" dirty="0">
                <a:solidFill>
                  <a:srgbClr val="8C8C8C"/>
                </a:solidFill>
                <a:latin typeface="Helvetica Neue"/>
                <a:cs typeface="Helvetica Neue"/>
              </a:rPr>
              <a:t>of Subtitle </a:t>
            </a:r>
            <a:r>
              <a:rPr lang="en-US" sz="506" b="0" baseline="0" dirty="0">
                <a:solidFill>
                  <a:srgbClr val="8C8C8C"/>
                </a:solidFill>
                <a:latin typeface="Helvetica Neue"/>
                <a:cs typeface="Helvetica Neue"/>
              </a:rPr>
              <a:t>text</a:t>
            </a:r>
            <a:r>
              <a:rPr lang="en-US" sz="506" b="1" baseline="0" dirty="0">
                <a:solidFill>
                  <a:srgbClr val="8C8C8C"/>
                </a:solidFill>
                <a:latin typeface="Helvetica Neue"/>
                <a:cs typeface="Helvetica Neue"/>
              </a:rPr>
              <a:t> </a:t>
            </a:r>
            <a:r>
              <a:rPr lang="en-US" sz="506" b="0" baseline="0" dirty="0">
                <a:solidFill>
                  <a:srgbClr val="8C8C8C"/>
                </a:solidFill>
                <a:latin typeface="Helvetica Neue"/>
                <a:cs typeface="Helvetica Neue"/>
              </a:rPr>
              <a:t>to touch this line</a:t>
            </a:r>
            <a:endParaRPr sz="506" b="1" dirty="0">
              <a:solidFill>
                <a:srgbClr val="8C8C8C"/>
              </a:solidFill>
              <a:latin typeface="Helvetica Neue"/>
              <a:cs typeface="Helvetica Neue"/>
            </a:endParaRPr>
          </a:p>
        </p:txBody>
      </p:sp>
      <p:sp>
        <p:nvSpPr>
          <p:cNvPr id="15" name="Shape 992"/>
          <p:cNvSpPr/>
          <p:nvPr userDrawn="1"/>
        </p:nvSpPr>
        <p:spPr>
          <a:xfrm flipH="1">
            <a:off x="6942183" y="1843171"/>
            <a:ext cx="1409789" cy="1533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14286" tIns="14286" rIns="14286" bIns="14286" anchor="ctr">
            <a:spAutoFit/>
          </a:bodyPr>
          <a:lstStyle/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06" b="0" baseline="0" dirty="0">
                <a:solidFill>
                  <a:srgbClr val="8C8C8C"/>
                </a:solidFill>
                <a:latin typeface="Helvetica Neue"/>
                <a:cs typeface="Helvetica Neue"/>
              </a:rPr>
              <a:t>With Two Line Titles </a:t>
            </a:r>
            <a:r>
              <a:rPr lang="en-US" sz="506" b="1" baseline="0" dirty="0">
                <a:solidFill>
                  <a:srgbClr val="8C8C8C"/>
                </a:solidFill>
                <a:latin typeface="Helvetica Neue"/>
                <a:cs typeface="Helvetica Neue"/>
              </a:rPr>
              <a:t>move</a:t>
            </a:r>
            <a:r>
              <a:rPr lang="en-US" sz="506" b="0" baseline="0" dirty="0">
                <a:solidFill>
                  <a:srgbClr val="8C8C8C"/>
                </a:solidFill>
                <a:latin typeface="Helvetica Neue"/>
                <a:cs typeface="Helvetica Neue"/>
              </a:rPr>
              <a:t> </a:t>
            </a:r>
            <a:r>
              <a:rPr lang="en-US" sz="506" b="1" baseline="0" dirty="0">
                <a:solidFill>
                  <a:srgbClr val="8C8C8C"/>
                </a:solidFill>
                <a:latin typeface="Helvetica Neue"/>
                <a:cs typeface="Helvetica Neue"/>
              </a:rPr>
              <a:t>top </a:t>
            </a:r>
            <a:br>
              <a:rPr lang="en-US" sz="506" b="1" baseline="0" dirty="0">
                <a:solidFill>
                  <a:srgbClr val="8C8C8C"/>
                </a:solidFill>
                <a:latin typeface="Helvetica Neue"/>
                <a:cs typeface="Helvetica Neue"/>
              </a:rPr>
            </a:br>
            <a:r>
              <a:rPr lang="en-US" sz="506" b="1" baseline="0" dirty="0">
                <a:solidFill>
                  <a:srgbClr val="8C8C8C"/>
                </a:solidFill>
                <a:latin typeface="Helvetica Neue"/>
                <a:cs typeface="Helvetica Neue"/>
              </a:rPr>
              <a:t>of Content </a:t>
            </a:r>
            <a:r>
              <a:rPr lang="en-US" sz="506" b="0" baseline="0" dirty="0">
                <a:solidFill>
                  <a:srgbClr val="8C8C8C"/>
                </a:solidFill>
                <a:latin typeface="Helvetica Neue"/>
                <a:cs typeface="Helvetica Neue"/>
              </a:rPr>
              <a:t>text</a:t>
            </a:r>
            <a:r>
              <a:rPr lang="en-US" sz="506" b="1" baseline="0" dirty="0">
                <a:solidFill>
                  <a:srgbClr val="8C8C8C"/>
                </a:solidFill>
                <a:latin typeface="Helvetica Neue"/>
                <a:cs typeface="Helvetica Neue"/>
              </a:rPr>
              <a:t> </a:t>
            </a:r>
            <a:r>
              <a:rPr lang="en-US" sz="506" b="0" baseline="0" dirty="0">
                <a:solidFill>
                  <a:srgbClr val="8C8C8C"/>
                </a:solidFill>
                <a:latin typeface="Helvetica Neue"/>
                <a:cs typeface="Helvetica Neue"/>
              </a:rPr>
              <a:t>to touch this line</a:t>
            </a:r>
            <a:endParaRPr lang="en-US" sz="506" b="1" dirty="0">
              <a:solidFill>
                <a:srgbClr val="8C8C8C"/>
              </a:solidFill>
              <a:latin typeface="Helvetica Neue"/>
              <a:cs typeface="Helvetica Neue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H="1" flipV="1">
            <a:off x="6903918" y="1175715"/>
            <a:ext cx="886024" cy="9034"/>
          </a:xfrm>
          <a:prstGeom prst="line">
            <a:avLst/>
          </a:prstGeom>
          <a:ln w="12700" cmpd="sng">
            <a:solidFill>
              <a:schemeClr val="accent3"/>
            </a:solidFill>
            <a:prstDash val="dash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6903918" y="1816490"/>
            <a:ext cx="886024" cy="0"/>
          </a:xfrm>
          <a:prstGeom prst="line">
            <a:avLst/>
          </a:prstGeom>
          <a:ln w="12700" cmpd="sng">
            <a:solidFill>
              <a:schemeClr val="accent3"/>
            </a:solidFill>
            <a:prstDash val="dash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6903917" y="2031101"/>
            <a:ext cx="1222754" cy="0"/>
          </a:xfrm>
          <a:prstGeom prst="line">
            <a:avLst/>
          </a:prstGeom>
          <a:ln w="9525" cmpd="sng">
            <a:solidFill>
              <a:schemeClr val="bg2"/>
            </a:solidFill>
            <a:prstDash val="dash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hape 992"/>
          <p:cNvSpPr/>
          <p:nvPr userDrawn="1"/>
        </p:nvSpPr>
        <p:spPr>
          <a:xfrm flipH="1">
            <a:off x="6942183" y="2065472"/>
            <a:ext cx="1294995" cy="1533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14286" tIns="14286" rIns="14286" bIns="14286" anchor="ctr">
            <a:spAutoFit/>
          </a:bodyPr>
          <a:lstStyle/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06" dirty="0">
                <a:solidFill>
                  <a:srgbClr val="8C8C8C"/>
                </a:solidFill>
                <a:latin typeface="Helvetica Neue"/>
                <a:cs typeface="Helvetica Neue"/>
              </a:rPr>
              <a:t>With</a:t>
            </a:r>
            <a:r>
              <a:rPr lang="en-US" sz="506" baseline="0" dirty="0">
                <a:solidFill>
                  <a:srgbClr val="8C8C8C"/>
                </a:solidFill>
                <a:latin typeface="Helvetica Neue"/>
                <a:cs typeface="Helvetica Neue"/>
              </a:rPr>
              <a:t> </a:t>
            </a:r>
            <a:r>
              <a:rPr lang="en-US" sz="506" dirty="0">
                <a:solidFill>
                  <a:srgbClr val="8C8C8C"/>
                </a:solidFill>
                <a:latin typeface="Helvetica Neue"/>
                <a:cs typeface="Helvetica Neue"/>
              </a:rPr>
              <a:t>Two Line Titles &amp;  Two</a:t>
            </a:r>
            <a:r>
              <a:rPr lang="en-US" sz="506" baseline="0" dirty="0">
                <a:solidFill>
                  <a:srgbClr val="8C8C8C"/>
                </a:solidFill>
                <a:latin typeface="Helvetica Neue"/>
                <a:cs typeface="Helvetica Neue"/>
              </a:rPr>
              <a:t> Line </a:t>
            </a:r>
            <a:r>
              <a:rPr lang="en-US" sz="506" dirty="0">
                <a:solidFill>
                  <a:srgbClr val="8C8C8C"/>
                </a:solidFill>
                <a:latin typeface="Helvetica Neue"/>
                <a:cs typeface="Helvetica Neue"/>
              </a:rPr>
              <a:t>Subtitles </a:t>
            </a:r>
          </a:p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06" b="1" dirty="0">
                <a:solidFill>
                  <a:srgbClr val="8C8C8C"/>
                </a:solidFill>
                <a:latin typeface="Helvetica Neue"/>
                <a:cs typeface="Helvetica Neue"/>
              </a:rPr>
              <a:t>move top</a:t>
            </a:r>
            <a:r>
              <a:rPr lang="en-US" sz="506" b="1" baseline="0" dirty="0">
                <a:solidFill>
                  <a:srgbClr val="8C8C8C"/>
                </a:solidFill>
                <a:latin typeface="Helvetica Neue"/>
                <a:cs typeface="Helvetica Neue"/>
              </a:rPr>
              <a:t> of </a:t>
            </a:r>
            <a:r>
              <a:rPr lang="en-US" sz="506" b="1" dirty="0">
                <a:solidFill>
                  <a:srgbClr val="8C8C8C"/>
                </a:solidFill>
                <a:latin typeface="Helvetica Neue"/>
                <a:cs typeface="Helvetica Neue"/>
              </a:rPr>
              <a:t>Conten</a:t>
            </a:r>
            <a:r>
              <a:rPr lang="en-US" sz="506" b="1" baseline="0" dirty="0">
                <a:solidFill>
                  <a:srgbClr val="8C8C8C"/>
                </a:solidFill>
                <a:latin typeface="Helvetica Neue"/>
                <a:cs typeface="Helvetica Neue"/>
              </a:rPr>
              <a:t>t text </a:t>
            </a:r>
            <a:r>
              <a:rPr lang="en-US" sz="506" baseline="0" dirty="0">
                <a:solidFill>
                  <a:srgbClr val="8C8C8C"/>
                </a:solidFill>
                <a:latin typeface="Helvetica Neue"/>
                <a:cs typeface="Helvetica Neue"/>
              </a:rPr>
              <a:t>to this Line</a:t>
            </a:r>
            <a:endParaRPr lang="en-US" sz="506" b="1" dirty="0">
              <a:solidFill>
                <a:srgbClr val="8C8C8C"/>
              </a:solidFill>
              <a:latin typeface="Helvetica Neue"/>
              <a:cs typeface="Helvetica Neue"/>
            </a:endParaRPr>
          </a:p>
        </p:txBody>
      </p:sp>
      <p:sp>
        <p:nvSpPr>
          <p:cNvPr id="12" name="Shape 990"/>
          <p:cNvSpPr/>
          <p:nvPr userDrawn="1"/>
        </p:nvSpPr>
        <p:spPr>
          <a:xfrm flipH="1">
            <a:off x="6942183" y="2484803"/>
            <a:ext cx="1294995" cy="2156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14286" tIns="14286" rIns="14286" bIns="14286" anchor="ctr">
            <a:spAutoFit/>
          </a:bodyPr>
          <a:lstStyle/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en-US" sz="506" b="0" baseline="0" dirty="0">
                <a:solidFill>
                  <a:srgbClr val="8C8C8C"/>
                </a:solidFill>
                <a:latin typeface="Helvetica Neue"/>
                <a:cs typeface="Helvetica Neue"/>
              </a:rPr>
              <a:t>Go to THEMES &gt; EDIT MASTER &gt; and delete these guides from master layout before sending document to clients. </a:t>
            </a:r>
          </a:p>
        </p:txBody>
      </p:sp>
    </p:spTree>
    <p:extLst>
      <p:ext uri="{BB962C8B-B14F-4D97-AF65-F5344CB8AC3E}">
        <p14:creationId xmlns:p14="http://schemas.microsoft.com/office/powerpoint/2010/main" val="20611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50"/>
            <a:ext cx="6858000" cy="857250"/>
          </a:xfrm>
        </p:spPr>
        <p:txBody>
          <a:bodyPr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0"/>
            <a:ext cx="6172200" cy="3810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7C97-8542-3247-9E5A-7D37469F3804}" type="datetime1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1100" y="5028623"/>
            <a:ext cx="4495800" cy="110773"/>
          </a:xfrm>
        </p:spPr>
        <p:txBody>
          <a:bodyPr/>
          <a:lstStyle/>
          <a:p>
            <a:r>
              <a:rPr lang="en-US"/>
              <a:t>Representation Learning on Networks, snap.stanford.edu/proj/embeddings-www, WWW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5011" y="1037968"/>
            <a:ext cx="6843585" cy="1545"/>
          </a:xfrm>
          <a:prstGeom prst="line">
            <a:avLst/>
          </a:prstGeom>
          <a:ln w="76200" cap="sq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66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DB06-1C7E-3948-9FCF-385570DF271B}" type="datetime1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8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2"/>
            <a:ext cx="3028950" cy="380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2"/>
            <a:ext cx="3028950" cy="380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AF66-F73B-FF4B-9687-61CB526F3B5A}" type="datetime1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51321"/>
            <a:ext cx="6858000" cy="0"/>
          </a:xfrm>
          <a:prstGeom prst="line">
            <a:avLst/>
          </a:prstGeom>
          <a:ln w="76200" cap="sq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73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338264"/>
            <a:ext cx="3030141" cy="5168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818084"/>
            <a:ext cx="3030141" cy="3192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338264"/>
            <a:ext cx="3031331" cy="5168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818084"/>
            <a:ext cx="3031331" cy="3192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CEB7-727C-7E40-9B54-0CC16D657DB0}" type="datetime1">
              <a:rPr lang="en-US" smtClean="0"/>
              <a:t>4/24/18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051321"/>
            <a:ext cx="6858000" cy="0"/>
          </a:xfrm>
          <a:prstGeom prst="line">
            <a:avLst/>
          </a:prstGeom>
          <a:ln w="76200" cap="sq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75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AB8B-2580-DA4B-8389-1D7456CEF863}" type="datetime1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51321"/>
            <a:ext cx="6858000" cy="0"/>
          </a:xfrm>
          <a:prstGeom prst="line">
            <a:avLst/>
          </a:prstGeom>
          <a:ln w="76200" cap="sq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50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A6666-A04B-8448-8E6D-2C48E27A5C95}" type="datetime1">
              <a:rPr lang="en-US" smtClean="0"/>
              <a:t>4/24/18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7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65DF-7C38-5949-AD19-FCB80E61A766}" type="datetime1">
              <a:rPr lang="en-US" smtClean="0"/>
              <a:t>4/24/18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5032727"/>
            <a:ext cx="4286250" cy="110773"/>
          </a:xfrm>
        </p:spPr>
        <p:txBody>
          <a:bodyPr/>
          <a:lstStyle/>
          <a:p>
            <a:r>
              <a:rPr lang="en-US"/>
              <a:t>Representation Learning on Networks, snap.stanford.edu/proj/embeddings-www, WWW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47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90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76328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9369-741A-3C4B-A38E-7F2AA3B462BD}" type="datetime1">
              <a:rPr lang="en-US" smtClean="0"/>
              <a:t>4/24/18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3350"/>
            <a:ext cx="6858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0"/>
            <a:ext cx="61722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5032727"/>
            <a:ext cx="1600200" cy="121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BB38ACC4-A044-3549-982C-DF6939C29BBE}" type="datetime1">
              <a:rPr lang="en-US" smtClean="0"/>
              <a:t>4/24/18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5032727"/>
            <a:ext cx="2171700" cy="121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5032727"/>
            <a:ext cx="1600200" cy="1214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4D267013-DFFC-4352-B274-32112D0CC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55" r:id="rId8"/>
    <p:sldLayoutId id="2147483656" r:id="rId9"/>
    <p:sldLayoutId id="2147483657" r:id="rId10"/>
    <p:sldLayoutId id="2147483664" r:id="rId11"/>
    <p:sldLayoutId id="2147483665" r:id="rId12"/>
    <p:sldLayoutId id="2147483666" r:id="rId13"/>
    <p:sldLayoutId id="2147483667" r:id="rId14"/>
  </p:sldLayoutIdLst>
  <p:hf hdr="0" dt="0"/>
  <p:txStyles>
    <p:titleStyle>
      <a:lvl1pPr algn="ctr" defTabSz="914378" rtl="0" eaLnBrk="1" latinLnBrk="0" hangingPunct="1">
        <a:spcBef>
          <a:spcPct val="0"/>
        </a:spcBef>
        <a:buNone/>
        <a:defRPr sz="4000" b="0" i="0" kern="1200" cap="none" spc="0">
          <a:ln>
            <a:noFill/>
          </a:ln>
          <a:solidFill>
            <a:srgbClr val="C00000"/>
          </a:solidFill>
          <a:effectLst/>
          <a:latin typeface="Helvetica Neue Light" charset="0"/>
          <a:ea typeface="Helvetica Neue Light" charset="0"/>
          <a:cs typeface="Helvetica Neue Light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lang="en-US" sz="2800" b="0" i="0" kern="1200" dirty="0" smtClean="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742931" indent="-285743" algn="l" defTabSz="914378" rtl="0" eaLnBrk="1" latinLnBrk="0" hangingPunct="1">
        <a:spcBef>
          <a:spcPct val="20000"/>
        </a:spcBef>
        <a:buClr>
          <a:srgbClr val="C00000"/>
        </a:buClr>
        <a:buFont typeface="Wingdings" charset="2"/>
        <a:buChar char="§"/>
        <a:defRPr lang="en-US" sz="2400" b="0" i="0" kern="1200" dirty="0" smtClean="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142972" indent="-228594" algn="l" defTabSz="914378" rtl="0" eaLnBrk="1" latinLnBrk="0" hangingPunct="1">
        <a:spcBef>
          <a:spcPct val="20000"/>
        </a:spcBef>
        <a:buClr>
          <a:srgbClr val="C00000"/>
        </a:buClr>
        <a:buFont typeface="Wingdings" charset="2"/>
        <a:buChar char="§"/>
        <a:defRPr lang="en-US" sz="2000" b="0" i="0" kern="1200" dirty="0" smtClean="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lang="en-US" sz="1800" b="0" i="0" kern="1200" dirty="0" smtClean="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lang="en-US" sz="1800" b="0" i="0" kern="1200" dirty="0" smtClean="0">
          <a:solidFill>
            <a:schemeClr val="tx1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709.0558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static.googleusercontent.com/media/research.google.com/en/pubs/archive/40839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tatic.googleusercontent.com/media/research.google.com/en/pubs/archive/40839.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dl.acm.org/citation.cfm?id=28065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hyperlink" Target="https://dl.acm.org/citation.cfm?id=2806512" TargetMode="External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hyperlink" Target="http://www.kdd.org/kdd2016/papers/files/rfp0184-ouA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arxiv.org/pdf/1403.6652.pdf" TargetMode="External"/><Relationship Id="rId3" Type="http://schemas.openxmlformats.org/officeDocument/2006/relationships/hyperlink" Target="https://cs.stanford.edu/~jure/pubs/node2vec-kdd16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Relationship Id="rId3" Type="http://schemas.openxmlformats.org/officeDocument/2006/relationships/image" Target="../media/image20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403.6652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s.stanford.edu/~jure/pubs/node2vec-kdd16.pdf" TargetMode="External"/><Relationship Id="rId3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10.09599" TargetMode="External"/><Relationship Id="rId4" Type="http://schemas.openxmlformats.org/officeDocument/2006/relationships/hyperlink" Target="https://arxiv.org/abs/1503.03578" TargetMode="External"/><Relationship Id="rId5" Type="http://schemas.openxmlformats.org/officeDocument/2006/relationships/hyperlink" Target="https://arxiv.org/pdf/1704.03165.pdf" TargetMode="External"/><Relationship Id="rId6" Type="http://schemas.openxmlformats.org/officeDocument/2006/relationships/hyperlink" Target="https://arxiv.org/abs/1706.0784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ricdongyx.github.io/papers/KDD17-dong-chawla-swami-metapath2vec.pdf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xiv.org/abs/1705.02801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arxiv.org/pdf/1403.6652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Relationship Id="rId3" Type="http://schemas.openxmlformats.org/officeDocument/2006/relationships/image" Target="../media/image35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Relationship Id="rId3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73" y="1061604"/>
            <a:ext cx="6172200" cy="3810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1) Node </a:t>
            </a:r>
            <a:r>
              <a:rPr lang="en-US" sz="3600" dirty="0" err="1">
                <a:solidFill>
                  <a:srgbClr val="C00000"/>
                </a:solidFill>
              </a:rPr>
              <a:t>embeddings</a:t>
            </a:r>
            <a:endParaRPr lang="en-US" sz="3600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Map nodes to low-dimensional </a:t>
            </a:r>
            <a:r>
              <a:rPr lang="en-US" dirty="0" err="1"/>
              <a:t>embeddings</a:t>
            </a:r>
            <a:r>
              <a:rPr lang="en-US" dirty="0"/>
              <a:t>.</a:t>
            </a:r>
          </a:p>
          <a:p>
            <a:r>
              <a:rPr lang="en-US" sz="3600" dirty="0">
                <a:solidFill>
                  <a:srgbClr val="C00000"/>
                </a:solidFill>
              </a:rPr>
              <a:t>2) Graph neural networks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400" dirty="0"/>
              <a:t>Deep learning architectures for graph-structured data</a:t>
            </a:r>
            <a:endParaRPr lang="en-US" sz="2400" dirty="0">
              <a:solidFill>
                <a:srgbClr val="C00000"/>
              </a:solidFill>
            </a:endParaRPr>
          </a:p>
          <a:p>
            <a:r>
              <a:rPr lang="en-US" sz="3600" dirty="0">
                <a:solidFill>
                  <a:srgbClr val="C00000"/>
                </a:solidFill>
              </a:rPr>
              <a:t>3) Applications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941" y="1121640"/>
            <a:ext cx="863023" cy="86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“Shallow” Encoding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02654"/>
            <a:ext cx="6629400" cy="3810000"/>
          </a:xfrm>
        </p:spPr>
        <p:txBody>
          <a:bodyPr/>
          <a:lstStyle/>
          <a:p>
            <a:r>
              <a:rPr lang="en-US" dirty="0"/>
              <a:t>Simplest encoding approach: </a:t>
            </a:r>
            <a:r>
              <a:rPr lang="en-US" b="1" dirty="0">
                <a:solidFill>
                  <a:srgbClr val="C00000"/>
                </a:solidFill>
              </a:rPr>
              <a:t>encoder is just an embedding-lookup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7909" y="2796697"/>
            <a:ext cx="3163455" cy="15351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92055"/>
            <a:ext cx="762000" cy="317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46805" y="2808630"/>
            <a:ext cx="164592" cy="1523225"/>
          </a:xfrm>
          <a:prstGeom prst="roundRect">
            <a:avLst/>
          </a:prstGeom>
          <a:noFill/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474237" y="2829260"/>
            <a:ext cx="118872" cy="576072"/>
            <a:chOff x="3081528" y="2681478"/>
            <a:chExt cx="118872" cy="576072"/>
          </a:xfrm>
        </p:grpSpPr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081528" y="2681478"/>
              <a:ext cx="118872" cy="118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081528" y="2833878"/>
              <a:ext cx="118872" cy="118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081528" y="2986278"/>
              <a:ext cx="118872" cy="118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081528" y="3138678"/>
              <a:ext cx="118872" cy="118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74237" y="3438860"/>
            <a:ext cx="118872" cy="576072"/>
            <a:chOff x="3081528" y="2681478"/>
            <a:chExt cx="118872" cy="576072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3081528" y="2681478"/>
              <a:ext cx="118872" cy="118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3081528" y="2833878"/>
              <a:ext cx="118872" cy="118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081528" y="2986278"/>
              <a:ext cx="118872" cy="118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3081528" y="3138678"/>
              <a:ext cx="118872" cy="1188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>
            <a:spLocks noChangeAspect="1"/>
          </p:cNvSpPr>
          <p:nvPr/>
        </p:nvSpPr>
        <p:spPr>
          <a:xfrm>
            <a:off x="2474237" y="4048460"/>
            <a:ext cx="118872" cy="118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474237" y="4200860"/>
            <a:ext cx="118872" cy="118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16200000">
            <a:off x="3024909" y="2938895"/>
            <a:ext cx="330200" cy="32027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10800000">
            <a:off x="4818795" y="2796696"/>
            <a:ext cx="313159" cy="15230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141191" y="3167495"/>
            <a:ext cx="1714500" cy="12192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r>
              <a:rPr lang="en-US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Dimension/size of </a:t>
            </a:r>
            <a:r>
              <a:rPr lang="en-US" dirty="0" err="1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embeddings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43314" y="4572464"/>
            <a:ext cx="2330335" cy="407781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r>
              <a:rPr lang="en-US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one column per node 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5668" y="2371899"/>
            <a:ext cx="1451496" cy="57281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embedding matrix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49316" y="2981659"/>
            <a:ext cx="135775" cy="308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54149" y="2080953"/>
            <a:ext cx="2780378" cy="57281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embedding vector for a specific node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669311" y="2680855"/>
            <a:ext cx="812798" cy="66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“Shallow” Encoding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9210"/>
            <a:ext cx="6553200" cy="3810000"/>
          </a:xfrm>
        </p:spPr>
        <p:txBody>
          <a:bodyPr>
            <a:normAutofit/>
          </a:bodyPr>
          <a:lstStyle/>
          <a:p>
            <a:r>
              <a:rPr lang="en-US" dirty="0"/>
              <a:t>Simplest encoding approach: </a:t>
            </a:r>
            <a:r>
              <a:rPr lang="en-US" b="1" dirty="0">
                <a:solidFill>
                  <a:srgbClr val="C00000"/>
                </a:solidFill>
              </a:rPr>
              <a:t>encoder is just </a:t>
            </a:r>
            <a:r>
              <a:rPr lang="en-US" b="1">
                <a:solidFill>
                  <a:srgbClr val="C00000"/>
                </a:solidFill>
              </a:rPr>
              <a:t>an embedding-lookup.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b="1" dirty="0"/>
              <a:t>i.e., each node is assigned a unique embedding </a:t>
            </a:r>
            <a:r>
              <a:rPr lang="en-US" b="1"/>
              <a:t>vector.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/>
              <a:t>E.g., node2vec, </a:t>
            </a:r>
            <a:r>
              <a:rPr lang="en-US" dirty="0" err="1"/>
              <a:t>DeepWalk</a:t>
            </a:r>
            <a:r>
              <a:rPr lang="en-US" dirty="0"/>
              <a:t>, LINE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</p:spTree>
    <p:extLst>
      <p:ext uri="{BB962C8B-B14F-4D97-AF65-F5344CB8AC3E}">
        <p14:creationId xmlns:p14="http://schemas.microsoft.com/office/powerpoint/2010/main" val="11967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“Shallow” Encoding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9210"/>
            <a:ext cx="6553200" cy="3810000"/>
          </a:xfrm>
        </p:spPr>
        <p:txBody>
          <a:bodyPr>
            <a:normAutofit/>
          </a:bodyPr>
          <a:lstStyle/>
          <a:p>
            <a:r>
              <a:rPr lang="en-US" dirty="0"/>
              <a:t>Simplest encoding approach: </a:t>
            </a:r>
            <a:r>
              <a:rPr lang="en-US" b="1" dirty="0">
                <a:solidFill>
                  <a:srgbClr val="C00000"/>
                </a:solidFill>
              </a:rPr>
              <a:t>encoder is just an embedding-lookup.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b="1" dirty="0"/>
              <a:t>We will focus on shallow encoding in this section</a:t>
            </a:r>
            <a:r>
              <a:rPr lang="mr-IN" b="1" dirty="0"/>
              <a:t>…</a:t>
            </a:r>
            <a:endParaRPr lang="en-CA" b="1" dirty="0"/>
          </a:p>
          <a:p>
            <a:r>
              <a:rPr lang="en-CA" dirty="0"/>
              <a:t>After the break we will discuss more encoders based on </a:t>
            </a:r>
            <a:r>
              <a:rPr lang="en-CA" dirty="0">
                <a:solidFill>
                  <a:schemeClr val="accent2"/>
                </a:solidFill>
              </a:rPr>
              <a:t>deep neural networks</a:t>
            </a:r>
            <a:r>
              <a:rPr lang="en-CA" dirty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</p:spTree>
    <p:extLst>
      <p:ext uri="{BB962C8B-B14F-4D97-AF65-F5344CB8AC3E}">
        <p14:creationId xmlns:p14="http://schemas.microsoft.com/office/powerpoint/2010/main" val="21399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How to Define Node Similarity?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00150"/>
            <a:ext cx="6477000" cy="3657600"/>
          </a:xfrm>
        </p:spPr>
        <p:txBody>
          <a:bodyPr>
            <a:noAutofit/>
          </a:bodyPr>
          <a:lstStyle/>
          <a:p>
            <a:r>
              <a:rPr lang="en-US" dirty="0"/>
              <a:t>Key distinction between “shallow” methods is </a:t>
            </a:r>
            <a:r>
              <a:rPr lang="en-US" b="1" dirty="0">
                <a:solidFill>
                  <a:schemeClr val="accent2"/>
                </a:solidFill>
              </a:rPr>
              <a:t>how they define node similarity.</a:t>
            </a:r>
          </a:p>
          <a:p>
            <a:r>
              <a:rPr lang="en-US" dirty="0"/>
              <a:t>E.g., should two nodes have similar </a:t>
            </a:r>
            <a:r>
              <a:rPr lang="en-US" dirty="0" err="1"/>
              <a:t>embeddings</a:t>
            </a:r>
            <a:r>
              <a:rPr lang="en-US" dirty="0"/>
              <a:t> if they</a:t>
            </a:r>
            <a:r>
              <a:rPr lang="mr-IN" dirty="0"/>
              <a:t>…</a:t>
            </a:r>
            <a:r>
              <a:rPr lang="en-CA" dirty="0">
                <a:solidFill>
                  <a:srgbClr val="C00000"/>
                </a:solidFill>
              </a:rPr>
              <a:t>.</a:t>
            </a:r>
          </a:p>
          <a:p>
            <a:pPr lvl="1"/>
            <a:r>
              <a:rPr lang="en-CA" sz="2000" dirty="0">
                <a:solidFill>
                  <a:schemeClr val="accent1"/>
                </a:solidFill>
              </a:rPr>
              <a:t>are connected?</a:t>
            </a:r>
          </a:p>
          <a:p>
            <a:pPr lvl="1"/>
            <a:r>
              <a:rPr lang="en-CA" sz="2000" dirty="0">
                <a:solidFill>
                  <a:schemeClr val="accent1"/>
                </a:solidFill>
              </a:rPr>
              <a:t>share neighbors?</a:t>
            </a:r>
          </a:p>
          <a:p>
            <a:pPr lvl="1"/>
            <a:r>
              <a:rPr lang="en-CA" sz="2000" dirty="0">
                <a:solidFill>
                  <a:schemeClr val="accent1"/>
                </a:solidFill>
              </a:rPr>
              <a:t>have similar “structural roles”?</a:t>
            </a:r>
          </a:p>
          <a:p>
            <a:pPr lvl="1"/>
            <a:r>
              <a:rPr lang="mr-IN" sz="2000" dirty="0">
                <a:solidFill>
                  <a:schemeClr val="accent1"/>
                </a:solidFill>
              </a:rPr>
              <a:t>…</a:t>
            </a:r>
            <a:r>
              <a:rPr lang="en-CA" sz="2000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45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Outline of This Section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5943600" cy="23622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3600" dirty="0"/>
              <a:t>Adjacency-based similarity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600" dirty="0"/>
              <a:t>Multi-hop similarity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600" dirty="0"/>
              <a:t>Random walk approaches</a:t>
            </a:r>
          </a:p>
          <a:p>
            <a:pPr marL="457200" indent="-457200">
              <a:buFont typeface="+mj-lt"/>
              <a:buAutoNum type="arabicPeriod"/>
            </a:pPr>
            <a:endParaRPr lang="en-CA" sz="3200" dirty="0"/>
          </a:p>
        </p:txBody>
      </p:sp>
      <p:sp>
        <p:nvSpPr>
          <p:cNvPr id="3" name="Rectangle 2"/>
          <p:cNvSpPr/>
          <p:nvPr/>
        </p:nvSpPr>
        <p:spPr>
          <a:xfrm>
            <a:off x="375226" y="3477252"/>
            <a:ext cx="6278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High-level structure and material from: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  <a:hlinkClick r:id="rId2"/>
              </a:rPr>
              <a:t>Hamilton et al. 2017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. Representation Learning on Graphs: Methods and Applications.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IEEE Data Engineering Bulletin on Graph Systems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08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971550"/>
            <a:ext cx="6134100" cy="25511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elvetica Neue Light" charset="0"/>
                <a:ea typeface="Helvetica Neue Light" charset="0"/>
                <a:cs typeface="Helvetica Neue Light" charset="0"/>
              </a:rPr>
              <a:t>Adjacency-based Similarity</a:t>
            </a:r>
            <a:endParaRPr lang="en-US" sz="36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8841" y="3714750"/>
            <a:ext cx="62784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Material based on: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Ahmed et al. 2013.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  <a:hlinkClick r:id="rId2"/>
              </a:rPr>
              <a:t>Distributed Natural Large Scale Graph Factorization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.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WWW.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014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905" y="1055041"/>
            <a:ext cx="6656190" cy="1530437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Similarity function </a:t>
            </a:r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is just the edge weight between </a:t>
            </a:r>
            <a:r>
              <a:rPr lang="en-US" sz="2400" i="1" dirty="0">
                <a:latin typeface="Cambria Math" charset="0"/>
                <a:ea typeface="Cambria Math" charset="0"/>
                <a:cs typeface="Cambria Math" charset="0"/>
                <a:sym typeface="Open Sans"/>
              </a:rPr>
              <a:t>u</a:t>
            </a:r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and </a:t>
            </a:r>
            <a:r>
              <a:rPr lang="en-US" sz="2400" i="1" dirty="0">
                <a:latin typeface="Cambria Math" charset="0"/>
                <a:ea typeface="Cambria Math" charset="0"/>
                <a:cs typeface="Cambria Math" charset="0"/>
                <a:sym typeface="Open Sans"/>
              </a:rPr>
              <a:t>v</a:t>
            </a:r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in the original network.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Intuition: </a:t>
            </a:r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Dot products between node </a:t>
            </a:r>
            <a:r>
              <a:rPr lang="en-US" sz="2400" dirty="0" err="1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embeddings</a:t>
            </a:r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approximate edge existence.</a:t>
            </a:r>
            <a:endParaRPr lang="en-US" sz="2400" b="1" dirty="0"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 marL="342900" indent="-342900">
              <a:buFont typeface="Arial" charset="0"/>
              <a:buChar char="•"/>
            </a:pPr>
            <a:endParaRPr lang="en-US" sz="2400" b="1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197763" y="3481002"/>
            <a:ext cx="417946" cy="4721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89455" y="3892152"/>
            <a:ext cx="1982400" cy="743906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(weighted) adjacency matrix for the graph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089890" y="3481002"/>
            <a:ext cx="169395" cy="298981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3424" y="3714538"/>
            <a:ext cx="2058614" cy="904526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loss (what we want to minimize)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687782" y="3835401"/>
            <a:ext cx="184726" cy="46181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41864" y="4206190"/>
            <a:ext cx="2008831" cy="65156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sz="2000" dirty="0">
                <a:solidFill>
                  <a:schemeClr val="accent3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sum over all node pairs 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Adjacency-based Similarity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18095" y="2925461"/>
            <a:ext cx="392546" cy="521894"/>
          </a:xfrm>
          <a:prstGeom prst="rect">
            <a:avLst/>
          </a:prstGeom>
          <a:solidFill>
            <a:schemeClr val="accent2">
              <a:alpha val="38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55869" y="2804949"/>
            <a:ext cx="1672422" cy="1002446"/>
          </a:xfrm>
          <a:prstGeom prst="rect">
            <a:avLst/>
          </a:prstGeom>
          <a:solidFill>
            <a:schemeClr val="accent3">
              <a:alpha val="38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01492" y="2920981"/>
            <a:ext cx="327890" cy="517238"/>
          </a:xfrm>
          <a:prstGeom prst="rect">
            <a:avLst/>
          </a:prstGeom>
          <a:solidFill>
            <a:schemeClr val="accent1">
              <a:alpha val="38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87" y="2914215"/>
            <a:ext cx="4885541" cy="8882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39454" y="3711633"/>
            <a:ext cx="1982400" cy="743906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embedding similarity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193309" y="3463636"/>
            <a:ext cx="55419" cy="341747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718645" y="2892713"/>
            <a:ext cx="807173" cy="517237"/>
          </a:xfrm>
          <a:prstGeom prst="rect">
            <a:avLst/>
          </a:prstGeom>
          <a:solidFill>
            <a:schemeClr val="accent4">
              <a:alpha val="38000"/>
            </a:schemeClr>
          </a:solidFill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276675"/>
                <a:ext cx="6528495" cy="2877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69" tIns="68569" rIns="68569" bIns="68569" rtlCol="0" anchor="t" anchorCtr="0">
                <a:no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sz="2400" dirty="0">
                    <a:latin typeface="Helvetica Neue Light" charset="0"/>
                    <a:ea typeface="Helvetica Neue Light" charset="0"/>
                    <a:cs typeface="Helvetica Neue Light" charset="0"/>
                    <a:sym typeface="Open Sans"/>
                  </a:rPr>
                  <a:t>Find embedding matrix </a:t>
                </a:r>
                <a14:m>
                  <m:oMath xmlns:m="http://schemas.openxmlformats.org/officeDocument/2006/math">
                    <m:r>
                      <a:rPr lang="en-CA" sz="2400" b="1" i="0" smtClean="0">
                        <a:latin typeface="Cambria Math" charset="0"/>
                        <a:ea typeface="Helvetica Neue Light" charset="0"/>
                        <a:cs typeface="Helvetica Neue Light" charset="0"/>
                        <a:sym typeface="Open Sans"/>
                      </a:rPr>
                      <m:t>𝐙</m:t>
                    </m:r>
                    <m:r>
                      <a:rPr lang="en-CA" sz="2400" b="1" i="1" smtClean="0">
                        <a:latin typeface="Cambria Math" charset="0"/>
                        <a:ea typeface="Cambria Math" charset="0"/>
                        <a:cs typeface="Cambria Math" charset="0"/>
                        <a:sym typeface="Open Sans"/>
                      </a:rPr>
                      <m:t>∈</m:t>
                    </m:r>
                    <m:sSup>
                      <m:sSupPr>
                        <m:ctrlPr>
                          <a:rPr lang="en-CA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Open Sans"/>
                          </a:rPr>
                        </m:ctrlPr>
                      </m:sSupPr>
                      <m:e>
                        <m:r>
                          <a:rPr lang="en-CA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Open Sans"/>
                          </a:rPr>
                          <m:t>ℝ</m:t>
                        </m:r>
                      </m:e>
                      <m:sup>
                        <m:r>
                          <a:rPr lang="en-CA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Open Sans"/>
                          </a:rPr>
                          <m:t>𝒅</m:t>
                        </m:r>
                        <m:r>
                          <a:rPr lang="en-CA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Open Sans"/>
                          </a:rPr>
                          <m:t> </m:t>
                        </m:r>
                        <m:r>
                          <a:rPr lang="en-CA" sz="2400" b="1" i="0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Open Sans"/>
                          </a:rPr>
                          <m:t>𝐱</m:t>
                        </m:r>
                        <m:r>
                          <a:rPr lang="en-CA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Open Sans"/>
                          </a:rPr>
                          <m:t> |</m:t>
                        </m:r>
                        <m:r>
                          <a:rPr lang="en-CA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Open Sans"/>
                          </a:rPr>
                          <m:t>𝑽</m:t>
                        </m:r>
                        <m:r>
                          <a:rPr lang="en-CA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  <a:sym typeface="Open Sans"/>
                          </a:rPr>
                          <m:t>|</m:t>
                        </m:r>
                      </m:sup>
                    </m:sSup>
                  </m:oMath>
                </a14:m>
                <a:r>
                  <a:rPr lang="en-US" sz="2400" dirty="0">
                    <a:latin typeface="Helvetica Neue Light" charset="0"/>
                    <a:ea typeface="Helvetica Neue Light" charset="0"/>
                    <a:cs typeface="Helvetica Neue Light" charset="0"/>
                    <a:sym typeface="Open Sans"/>
                  </a:rPr>
                  <a:t>that minimizes the loss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  <a:sym typeface="Open Sans"/>
                      </a:rPr>
                      <m:t>ℒ</m:t>
                    </m:r>
                  </m:oMath>
                </a14:m>
                <a:r>
                  <a:rPr lang="en-US" sz="2400" dirty="0">
                    <a:latin typeface="Helvetica Neue Light" charset="0"/>
                    <a:ea typeface="Helvetica Neue Light" charset="0"/>
                    <a:cs typeface="Helvetica Neue Light" charset="0"/>
                    <a:sym typeface="Open Sans"/>
                  </a:rPr>
                  <a:t> 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sz="2000" dirty="0">
                    <a:solidFill>
                      <a:schemeClr val="accent2"/>
                    </a:solidFill>
                    <a:latin typeface="Helvetica Neue Light" charset="0"/>
                    <a:ea typeface="Helvetica Neue Light" charset="0"/>
                    <a:cs typeface="Helvetica Neue Light" charset="0"/>
                    <a:sym typeface="Open Sans"/>
                  </a:rPr>
                  <a:t>Option 1: Use stochastic gradient descent (SGD) as a general optimization method.</a:t>
                </a:r>
              </a:p>
              <a:p>
                <a:pPr marL="1257299" lvl="2" indent="-342900">
                  <a:buFont typeface="Arial" charset="0"/>
                  <a:buChar char="•"/>
                </a:pPr>
                <a:r>
                  <a:rPr lang="en-US" sz="2000" dirty="0">
                    <a:latin typeface="Helvetica Neue Light" charset="0"/>
                    <a:ea typeface="Helvetica Neue Light" charset="0"/>
                    <a:cs typeface="Helvetica Neue Light" charset="0"/>
                    <a:sym typeface="Open Sans"/>
                  </a:rPr>
                  <a:t>Highly scalable, general approach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CA" sz="2000" dirty="0">
                    <a:solidFill>
                      <a:schemeClr val="accent2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Option 2: Solve matrix decomposition solvers (e.g., SVD or QR decomposition routines).</a:t>
                </a:r>
              </a:p>
              <a:p>
                <a:pPr marL="1257299" lvl="2" indent="-342900">
                  <a:buFont typeface="Arial" charset="0"/>
                  <a:buChar char="•"/>
                </a:pPr>
                <a:r>
                  <a:rPr lang="en-US" sz="2000" dirty="0">
                    <a:latin typeface="Helvetica Neue Light" charset="0"/>
                    <a:ea typeface="Helvetica Neue Light" charset="0"/>
                    <a:cs typeface="Helvetica Neue Light" charset="0"/>
                    <a:sym typeface="Open Sans"/>
                  </a:rPr>
                  <a:t>Only works in limited cases.</a:t>
                </a:r>
              </a:p>
              <a:p>
                <a:pPr marL="800100" lvl="1" indent="-342900">
                  <a:buFont typeface="Arial" charset="0"/>
                  <a:buChar char="•"/>
                </a:pPr>
                <a:endParaRPr lang="en-CA" sz="2000" dirty="0">
                  <a:solidFill>
                    <a:schemeClr val="accent2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76675"/>
                <a:ext cx="6528495" cy="2877496"/>
              </a:xfrm>
              <a:prstGeom prst="rect">
                <a:avLst/>
              </a:prstGeom>
              <a:blipFill rotWithShape="0">
                <a:blip r:embed="rId3"/>
                <a:stretch>
                  <a:fillRect l="-1587" t="-423" r="-18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/>
          <p:cNvSpPr txBox="1">
            <a:spLocks/>
          </p:cNvSpPr>
          <p:nvPr/>
        </p:nvSpPr>
        <p:spPr>
          <a:xfrm>
            <a:off x="-76200" y="105317"/>
            <a:ext cx="7010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8" rtl="0" eaLnBrk="1" latinLnBrk="0" hangingPunct="1">
              <a:spcBef>
                <a:spcPct val="0"/>
              </a:spcBef>
              <a:buNone/>
              <a:defRPr sz="4000" b="0" i="0" kern="1200" cap="none" spc="0">
                <a:ln>
                  <a:noFill/>
                </a:ln>
                <a:solidFill>
                  <a:srgbClr val="C00000"/>
                </a:solidFill>
                <a:effectLst/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r>
              <a:rPr lang="en-US" dirty="0"/>
              <a:t>Adjacency-based Similarity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842" y="1334796"/>
            <a:ext cx="4885541" cy="8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Adjacency-based Similarity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18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7954" y="1641187"/>
            <a:ext cx="6553200" cy="2362199"/>
          </a:xfrm>
        </p:spPr>
        <p:txBody>
          <a:bodyPr>
            <a:noAutofit/>
          </a:bodyPr>
          <a:lstStyle/>
          <a:p>
            <a:endParaRPr lang="en-CA" sz="2000" dirty="0"/>
          </a:p>
          <a:p>
            <a:r>
              <a:rPr lang="en-CA" sz="2400" b="1" dirty="0">
                <a:solidFill>
                  <a:schemeClr val="accent2"/>
                </a:solidFill>
              </a:rPr>
              <a:t>Drawbacks</a:t>
            </a:r>
            <a:r>
              <a:rPr lang="en-CA" sz="2400" b="1" dirty="0"/>
              <a:t>:</a:t>
            </a:r>
          </a:p>
          <a:p>
            <a:pPr lvl="1"/>
            <a:r>
              <a:rPr lang="en-CA" sz="2000" dirty="0">
                <a:latin typeface="Cambria Math" charset="0"/>
                <a:ea typeface="Cambria Math" charset="0"/>
                <a:cs typeface="Cambria Math" charset="0"/>
              </a:rPr>
              <a:t>O(|V|</a:t>
            </a:r>
            <a:r>
              <a:rPr lang="en-CA" sz="2000" baseline="30000" dirty="0"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CA" sz="2000" dirty="0">
                <a:latin typeface="Cambria Math" charset="0"/>
                <a:ea typeface="Cambria Math" charset="0"/>
                <a:cs typeface="Cambria Math" charset="0"/>
              </a:rPr>
              <a:t>) </a:t>
            </a:r>
            <a:r>
              <a:rPr lang="en-CA" sz="2000" dirty="0"/>
              <a:t>runtime. (Must consider all node pairs.)</a:t>
            </a:r>
          </a:p>
          <a:p>
            <a:pPr lvl="2"/>
            <a:r>
              <a:rPr lang="en-CA" sz="1600" dirty="0"/>
              <a:t>Can make </a:t>
            </a:r>
            <a:r>
              <a:rPr lang="en-CA" sz="1600" dirty="0">
                <a:latin typeface="Cambria Math" charset="0"/>
                <a:ea typeface="Cambria Math" charset="0"/>
                <a:cs typeface="Cambria Math" charset="0"/>
              </a:rPr>
              <a:t>O([E|) </a:t>
            </a:r>
            <a:r>
              <a:rPr lang="en-CA" sz="1600" dirty="0"/>
              <a:t>by only summing over non-zero edges and using regularization (e.g., </a:t>
            </a:r>
            <a:r>
              <a:rPr lang="en-CA" sz="1600" dirty="0">
                <a:hlinkClick r:id="rId2"/>
              </a:rPr>
              <a:t>Ahmed et al., 2013</a:t>
            </a:r>
            <a:r>
              <a:rPr lang="en-CA" sz="1600" dirty="0"/>
              <a:t>)</a:t>
            </a:r>
          </a:p>
          <a:p>
            <a:pPr lvl="1"/>
            <a:r>
              <a:rPr lang="en-CA" sz="2000" dirty="0">
                <a:latin typeface="Cambria Math" charset="0"/>
                <a:ea typeface="Cambria Math" charset="0"/>
                <a:cs typeface="Cambria Math" charset="0"/>
              </a:rPr>
              <a:t>O(|V|) </a:t>
            </a:r>
            <a:r>
              <a:rPr lang="en-CA" sz="2000" dirty="0"/>
              <a:t>parameters! (One learned vector per node).</a:t>
            </a:r>
          </a:p>
          <a:p>
            <a:pPr lvl="1"/>
            <a:r>
              <a:rPr lang="en-CA" sz="2000" dirty="0"/>
              <a:t>Only considers direct, local connections.</a:t>
            </a:r>
          </a:p>
          <a:p>
            <a:pPr lvl="2"/>
            <a:endParaRPr lang="en-CA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89413" y="4056957"/>
            <a:ext cx="4268587" cy="1228182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e.g., the </a:t>
            </a:r>
            <a:r>
              <a:rPr lang="en-US" dirty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blue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node is obviously more similar to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green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compared to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red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node, despite none having direct connections</a:t>
            </a:r>
            <a:r>
              <a:rPr lang="en-US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733" y="1131598"/>
            <a:ext cx="4885541" cy="888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1" y="4141333"/>
            <a:ext cx="1924628" cy="83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971550"/>
            <a:ext cx="6134100" cy="25511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elvetica Neue Light" charset="0"/>
                <a:ea typeface="Helvetica Neue Light" charset="0"/>
                <a:cs typeface="Helvetica Neue Light" charset="0"/>
              </a:rPr>
              <a:t>Multi-hop Similarity</a:t>
            </a:r>
            <a:endParaRPr lang="en-US" sz="36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8841" y="3714750"/>
            <a:ext cx="62784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Material based on: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Cao et al. 2015.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  <a:hlinkClick r:id="rId2"/>
              </a:rPr>
              <a:t>GraRep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  <a:hlinkClick r:id="rId2"/>
              </a:rPr>
              <a:t>: Learning Graph Representations with Global Structural Information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.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CIKM.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Ou et al. 2016.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  <a:hlinkClick r:id="rId2"/>
              </a:rPr>
              <a:t>Asymmetric Transitivity Preserving Graph Embedding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.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KDD.</a:t>
            </a:r>
          </a:p>
          <a:p>
            <a:pPr marL="285750" indent="-285750">
              <a:buFont typeface="Arial" charset="0"/>
              <a:buChar char="•"/>
            </a:pP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 marL="285750" indent="-285750">
              <a:buFont typeface="Arial" charset="0"/>
              <a:buChar char="•"/>
            </a:pP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573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971550"/>
            <a:ext cx="6134100" cy="25511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Helvetica Neue Light" charset="0"/>
                <a:ea typeface="Helvetica Neue Light" charset="0"/>
                <a:cs typeface="Helvetica Neue Light" charset="0"/>
              </a:rPr>
              <a:t>Part 1: </a:t>
            </a:r>
          </a:p>
          <a:p>
            <a:pPr algn="ctr"/>
            <a:r>
              <a:rPr lang="en-US" sz="4800" b="1" dirty="0">
                <a:latin typeface="Helvetica Neue Light" charset="0"/>
                <a:ea typeface="Helvetica Neue Light" charset="0"/>
                <a:cs typeface="Helvetica Neue Light" charset="0"/>
              </a:rPr>
              <a:t>Node </a:t>
            </a:r>
            <a:r>
              <a:rPr lang="en-US" sz="4800" b="1" dirty="0" err="1">
                <a:latin typeface="Helvetica Neue Light" charset="0"/>
                <a:ea typeface="Helvetica Neue Light" charset="0"/>
                <a:cs typeface="Helvetica Neue Light" charset="0"/>
              </a:rPr>
              <a:t>Embeddings</a:t>
            </a:r>
            <a:endParaRPr lang="en-US" sz="48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Multi-hop Similarity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193072"/>
            <a:ext cx="6553200" cy="1044354"/>
          </a:xfrm>
        </p:spPr>
        <p:txBody>
          <a:bodyPr>
            <a:noAutofit/>
          </a:bodyPr>
          <a:lstStyle/>
          <a:p>
            <a:r>
              <a:rPr lang="en-CA" sz="2400" b="1" dirty="0"/>
              <a:t>Idea: </a:t>
            </a:r>
            <a:r>
              <a:rPr lang="en-CA" sz="2400" dirty="0"/>
              <a:t>Consider k-hop node neighbors.</a:t>
            </a:r>
          </a:p>
          <a:p>
            <a:pPr lvl="1"/>
            <a:r>
              <a:rPr lang="en-CA" sz="2000" dirty="0"/>
              <a:t>E.g., two or three-hop neighbors.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3246" y="2530176"/>
            <a:ext cx="3416404" cy="22098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Red: </a:t>
            </a: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Target node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rgbClr val="92D050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Green</a:t>
            </a: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: 1-hop neighbors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>
                <a:latin typeface="Cambria Math" charset="0"/>
                <a:ea typeface="Cambria Math" charset="0"/>
                <a:cs typeface="Cambria Math" charset="0"/>
                <a:sym typeface="Open Sans"/>
              </a:rPr>
              <a:t>A </a:t>
            </a: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(i.e., adjacency matrix)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rgbClr val="00B0F0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Blue</a:t>
            </a:r>
            <a:r>
              <a:rPr lang="en-US" b="1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: </a:t>
            </a: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2-hop neighbors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b="1" dirty="0">
                <a:latin typeface="Cambria Math" charset="0"/>
                <a:ea typeface="Cambria Math" charset="0"/>
                <a:cs typeface="Cambria Math" charset="0"/>
                <a:sym typeface="Open Sans"/>
              </a:rPr>
              <a:t>A</a:t>
            </a:r>
            <a:r>
              <a:rPr lang="en-US" b="1" baseline="30000" dirty="0">
                <a:latin typeface="Cambria Math" charset="0"/>
                <a:ea typeface="Cambria Math" charset="0"/>
                <a:cs typeface="Cambria Math" charset="0"/>
                <a:sym typeface="Open Sans"/>
              </a:rPr>
              <a:t>2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srgbClr val="B851FF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Purple</a:t>
            </a:r>
            <a:r>
              <a:rPr lang="en-US" b="1" dirty="0">
                <a:solidFill>
                  <a:srgbClr val="7030A0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: </a:t>
            </a: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3-hop neighbors</a:t>
            </a:r>
          </a:p>
          <a:p>
            <a:pPr marL="742949" lvl="2" indent="-285750">
              <a:buFont typeface="Arial" charset="0"/>
              <a:buChar char="•"/>
            </a:pPr>
            <a:r>
              <a:rPr lang="en-US" b="1" dirty="0">
                <a:latin typeface="Cambria Math" charset="0"/>
                <a:ea typeface="Cambria Math" charset="0"/>
                <a:cs typeface="Cambria Math" charset="0"/>
                <a:sym typeface="Open Sans"/>
              </a:rPr>
              <a:t>A</a:t>
            </a:r>
            <a:r>
              <a:rPr lang="en-US" b="1" baseline="30000" dirty="0">
                <a:latin typeface="Cambria Math" charset="0"/>
                <a:ea typeface="Cambria Math" charset="0"/>
                <a:cs typeface="Cambria Math" charset="0"/>
                <a:sym typeface="Open Sans"/>
              </a:rPr>
              <a:t>3</a:t>
            </a:r>
            <a:endParaRPr lang="en-US" dirty="0"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>
              <a:solidFill>
                <a:srgbClr val="7030A0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31" y="2188441"/>
            <a:ext cx="2999814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060" y="1200150"/>
            <a:ext cx="4112740" cy="747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 smtClean="0"/>
              <a:t>Multi-hop </a:t>
            </a:r>
            <a:r>
              <a:rPr lang="en-US" dirty="0"/>
              <a:t>S</a:t>
            </a:r>
            <a:r>
              <a:rPr lang="en-US" dirty="0" smtClean="0"/>
              <a:t>imilarity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4829527"/>
            <a:ext cx="1600200" cy="121444"/>
          </a:xfrm>
        </p:spPr>
        <p:txBody>
          <a:bodyPr/>
          <a:lstStyle/>
          <a:p>
            <a:fld id="{4D267013-DFFC-4352-B274-32112D0CCE19}" type="slidenum">
              <a:rPr lang="en-US" smtClean="0"/>
              <a:t>21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7017" y="1112466"/>
            <a:ext cx="6820983" cy="3725720"/>
          </a:xfrm>
        </p:spPr>
        <p:txBody>
          <a:bodyPr>
            <a:noAutofit/>
          </a:bodyPr>
          <a:lstStyle/>
          <a:p>
            <a:r>
              <a:rPr lang="en-CA" sz="2400" b="1" dirty="0" smtClean="0"/>
              <a:t>Basic idea:</a:t>
            </a:r>
          </a:p>
          <a:p>
            <a:endParaRPr lang="en-CA" sz="2400" dirty="0" smtClean="0"/>
          </a:p>
          <a:p>
            <a:r>
              <a:rPr lang="en-CA" sz="2400" dirty="0" smtClean="0"/>
              <a:t>Train </a:t>
            </a:r>
            <a:r>
              <a:rPr lang="en-CA" sz="2400" dirty="0" err="1" smtClean="0"/>
              <a:t>embeddings</a:t>
            </a:r>
            <a:r>
              <a:rPr lang="en-CA" sz="2400" dirty="0" smtClean="0"/>
              <a:t> to predict k-hop neighbors.</a:t>
            </a:r>
          </a:p>
          <a:p>
            <a:r>
              <a:rPr lang="en-CA" sz="2400" dirty="0" smtClean="0"/>
              <a:t>In practice (</a:t>
            </a:r>
            <a:r>
              <a:rPr lang="en-CA" sz="2400" dirty="0" err="1" smtClean="0">
                <a:hlinkClick r:id="rId4"/>
              </a:rPr>
              <a:t>GraRep</a:t>
            </a:r>
            <a:r>
              <a:rPr lang="en-CA" sz="2400" dirty="0" smtClean="0">
                <a:hlinkClick r:id="rId4"/>
              </a:rPr>
              <a:t> from Cao et al, 2015</a:t>
            </a:r>
            <a:r>
              <a:rPr lang="en-CA" sz="2400" dirty="0" smtClean="0"/>
              <a:t>):</a:t>
            </a:r>
          </a:p>
          <a:p>
            <a:pPr lvl="1"/>
            <a:r>
              <a:rPr lang="en-CA" sz="1800" dirty="0" smtClean="0">
                <a:solidFill>
                  <a:schemeClr val="accent2"/>
                </a:solidFill>
              </a:rPr>
              <a:t>Use log-transformed, probabilistic adjacency matrix:</a:t>
            </a:r>
          </a:p>
          <a:p>
            <a:pPr lvl="1"/>
            <a:endParaRPr lang="en-CA" sz="1800" dirty="0" smtClean="0">
              <a:solidFill>
                <a:schemeClr val="accent2"/>
              </a:solidFill>
            </a:endParaRPr>
          </a:p>
          <a:p>
            <a:pPr lvl="1"/>
            <a:endParaRPr lang="en-CA" sz="1800" dirty="0" smtClean="0">
              <a:solidFill>
                <a:schemeClr val="accent2"/>
              </a:solidFill>
            </a:endParaRPr>
          </a:p>
          <a:p>
            <a:pPr lvl="1"/>
            <a:endParaRPr lang="en-CA" sz="1800" dirty="0">
              <a:solidFill>
                <a:schemeClr val="accent2"/>
              </a:solidFill>
            </a:endParaRPr>
          </a:p>
          <a:p>
            <a:pPr lvl="1"/>
            <a:endParaRPr lang="en-CA" sz="1800" dirty="0" smtClean="0">
              <a:solidFill>
                <a:schemeClr val="accent2"/>
              </a:solidFill>
            </a:endParaRPr>
          </a:p>
          <a:p>
            <a:pPr lvl="1"/>
            <a:r>
              <a:rPr lang="en-CA" sz="1800" dirty="0" smtClean="0">
                <a:solidFill>
                  <a:schemeClr val="accent2"/>
                </a:solidFill>
              </a:rPr>
              <a:t>Train multiple different hop lengths and concatenate output.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1782" y="1163782"/>
            <a:ext cx="697345" cy="554181"/>
          </a:xfrm>
          <a:prstGeom prst="rect">
            <a:avLst/>
          </a:prstGeom>
          <a:solidFill>
            <a:srgbClr val="C0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874327" y="3906982"/>
            <a:ext cx="147783" cy="424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29733" y="4276436"/>
            <a:ext cx="1283504" cy="267854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c</a:t>
            </a:r>
            <a:r>
              <a:rPr lang="en-US" sz="140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onstant </a:t>
            </a:r>
            <a:r>
              <a:rPr lang="en-US" sz="14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shift</a:t>
            </a:r>
            <a:endParaRPr lang="en-US" sz="14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8606" y="4244109"/>
            <a:ext cx="1283504" cy="267854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n</a:t>
            </a:r>
            <a:r>
              <a:rPr lang="en-US" sz="1400" dirty="0" smtClean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ode degree</a:t>
            </a:r>
            <a:endParaRPr lang="en-US" sz="1400" dirty="0">
              <a:solidFill>
                <a:schemeClr val="tx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091709" y="3717639"/>
            <a:ext cx="300183" cy="65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091709" y="4073237"/>
            <a:ext cx="508000" cy="286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81100" y="5028623"/>
            <a:ext cx="4495800" cy="110773"/>
          </a:xfrm>
        </p:spPr>
        <p:txBody>
          <a:bodyPr/>
          <a:lstStyle/>
          <a:p>
            <a:r>
              <a:rPr lang="en-US" smtClean="0"/>
              <a:t>Representation Learning on Networks, snap.stanford.edu/proj/embeddings-www, WWW 2018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08" y="3376863"/>
            <a:ext cx="5582412" cy="8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8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Multi-hop Similarity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092646"/>
            <a:ext cx="6629400" cy="40615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Another option: </a:t>
            </a:r>
            <a:r>
              <a:rPr lang="en-US" b="1" dirty="0">
                <a:solidFill>
                  <a:schemeClr val="accent2"/>
                </a:solidFill>
              </a:rPr>
              <a:t>Measure overlap between node neighborhoods.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/>
              <a:t>Example overlap functions:</a:t>
            </a:r>
          </a:p>
          <a:p>
            <a:pPr lvl="1"/>
            <a:r>
              <a:rPr lang="en-US" dirty="0" err="1"/>
              <a:t>Jaccard</a:t>
            </a:r>
            <a:r>
              <a:rPr lang="en-US" dirty="0"/>
              <a:t> similarity</a:t>
            </a:r>
          </a:p>
          <a:p>
            <a:pPr lvl="1"/>
            <a:r>
              <a:rPr lang="en-US" dirty="0" err="1"/>
              <a:t>Adamic</a:t>
            </a:r>
            <a:r>
              <a:rPr lang="en-US" dirty="0"/>
              <a:t>-Adar score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019" y="1934441"/>
            <a:ext cx="3428998" cy="16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29491" y="2178394"/>
            <a:ext cx="1982400" cy="743906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sz="2000" dirty="0">
                <a:solidFill>
                  <a:schemeClr val="accent4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embedding similarity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82" y="1151372"/>
            <a:ext cx="5600700" cy="1033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Multi-hop Similarity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23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03201" y="2937538"/>
            <a:ext cx="6210300" cy="2164664"/>
          </a:xfrm>
        </p:spPr>
        <p:txBody>
          <a:bodyPr>
            <a:noAutofit/>
          </a:bodyPr>
          <a:lstStyle/>
          <a:p>
            <a:r>
              <a:rPr lang="en-CA" b="1" dirty="0" err="1">
                <a:latin typeface="Cambria Math" charset="0"/>
                <a:ea typeface="Cambria Math" charset="0"/>
                <a:cs typeface="Cambria Math" charset="0"/>
              </a:rPr>
              <a:t>S</a:t>
            </a:r>
            <a:r>
              <a:rPr lang="en-CA" i="1" baseline="-25000" dirty="0" err="1">
                <a:latin typeface="Cambria Math" charset="0"/>
                <a:ea typeface="Cambria Math" charset="0"/>
                <a:cs typeface="Cambria Math" charset="0"/>
              </a:rPr>
              <a:t>u,v</a:t>
            </a:r>
            <a:r>
              <a:rPr lang="en-CA" b="1" i="1" baseline="-25000" dirty="0">
                <a:latin typeface="Cambria Math" charset="0"/>
                <a:ea typeface="Cambria Math" charset="0"/>
                <a:cs typeface="Cambria Math" charset="0"/>
              </a:rPr>
              <a:t>  </a:t>
            </a:r>
            <a:r>
              <a:rPr lang="en-CA" sz="2400" dirty="0"/>
              <a:t>is the neighborhood overlap between </a:t>
            </a:r>
            <a:r>
              <a:rPr lang="en-CA" sz="2400" i="1" dirty="0">
                <a:latin typeface="Cambria Math" charset="0"/>
                <a:ea typeface="Cambria Math" charset="0"/>
                <a:cs typeface="Cambria Math" charset="0"/>
              </a:rPr>
              <a:t>u</a:t>
            </a:r>
            <a:r>
              <a:rPr lang="en-CA" sz="2400" dirty="0"/>
              <a:t> and </a:t>
            </a:r>
            <a:r>
              <a:rPr lang="en-CA" sz="2400" i="1" dirty="0">
                <a:latin typeface="Cambria Math" charset="0"/>
                <a:ea typeface="Cambria Math" charset="0"/>
                <a:cs typeface="Cambria Math" charset="0"/>
              </a:rPr>
              <a:t>v</a:t>
            </a:r>
            <a:r>
              <a:rPr lang="en-CA" sz="2400" dirty="0"/>
              <a:t> (e.g., </a:t>
            </a:r>
            <a:r>
              <a:rPr lang="en-CA" sz="2400" dirty="0" err="1"/>
              <a:t>Jaccard</a:t>
            </a:r>
            <a:r>
              <a:rPr lang="en-CA" sz="2400" dirty="0"/>
              <a:t> overlap or </a:t>
            </a:r>
            <a:r>
              <a:rPr lang="en-CA" sz="2400" dirty="0" err="1"/>
              <a:t>Adamic</a:t>
            </a:r>
            <a:r>
              <a:rPr lang="en-CA" sz="2400" dirty="0"/>
              <a:t>-Adar score).</a:t>
            </a:r>
          </a:p>
          <a:p>
            <a:r>
              <a:rPr lang="en-CA" sz="2400" dirty="0"/>
              <a:t>This technique is known as </a:t>
            </a:r>
            <a:r>
              <a:rPr lang="en-CA" sz="2400" dirty="0">
                <a:hlinkClick r:id="rId3"/>
              </a:rPr>
              <a:t>HOPE (Yan et al., </a:t>
            </a:r>
            <a:r>
              <a:rPr lang="en-CA" sz="2400" dirty="0" smtClean="0">
                <a:hlinkClick r:id="rId3"/>
              </a:rPr>
              <a:t>2016).</a:t>
            </a:r>
            <a:endParaRPr lang="en-CA" sz="2400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41454" y="1149351"/>
            <a:ext cx="785091" cy="633268"/>
          </a:xfrm>
          <a:prstGeom prst="rect">
            <a:avLst/>
          </a:prstGeom>
          <a:solidFill>
            <a:srgbClr val="C00000">
              <a:alpha val="31000"/>
            </a:srgbClr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54400" y="1135794"/>
            <a:ext cx="969818" cy="633268"/>
          </a:xfrm>
          <a:prstGeom prst="rect">
            <a:avLst/>
          </a:prstGeom>
          <a:solidFill>
            <a:schemeClr val="accent4">
              <a:alpha val="31000"/>
            </a:schemeClr>
          </a:solidFill>
          <a:ln w="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246256" y="1801093"/>
            <a:ext cx="46180" cy="240143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07641" y="1959629"/>
            <a:ext cx="3226559" cy="904526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multi-hop network similarity (i.e., any neighborhood overlap measure)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112655" y="1819564"/>
            <a:ext cx="775854" cy="48029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Summary so far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24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" y="819150"/>
            <a:ext cx="6553200" cy="4114800"/>
          </a:xfrm>
        </p:spPr>
        <p:txBody>
          <a:bodyPr>
            <a:noAutofit/>
          </a:bodyPr>
          <a:lstStyle/>
          <a:p>
            <a:endParaRPr lang="en-CA" sz="2000" dirty="0"/>
          </a:p>
          <a:p>
            <a:r>
              <a:rPr lang="en-CA" sz="2400" dirty="0">
                <a:solidFill>
                  <a:schemeClr val="accent2"/>
                </a:solidFill>
              </a:rPr>
              <a:t>Basic idea so far:</a:t>
            </a:r>
          </a:p>
          <a:p>
            <a:pPr lvl="1"/>
            <a:r>
              <a:rPr lang="en-CA" sz="2000" dirty="0"/>
              <a:t>1) Define pairwise node similarities.</a:t>
            </a:r>
          </a:p>
          <a:p>
            <a:pPr lvl="1"/>
            <a:r>
              <a:rPr lang="en-CA" sz="2000" dirty="0"/>
              <a:t>2) Optimize low-dimensional </a:t>
            </a:r>
            <a:r>
              <a:rPr lang="en-CA" sz="2000" dirty="0" err="1"/>
              <a:t>embeddings</a:t>
            </a:r>
            <a:r>
              <a:rPr lang="en-CA" sz="2000" dirty="0"/>
              <a:t> to approximate these pairwise similarities. </a:t>
            </a:r>
          </a:p>
          <a:p>
            <a:r>
              <a:rPr lang="en-CA" sz="2400" dirty="0">
                <a:solidFill>
                  <a:schemeClr val="accent2"/>
                </a:solidFill>
              </a:rPr>
              <a:t>Issues:</a:t>
            </a:r>
          </a:p>
          <a:p>
            <a:pPr lvl="1"/>
            <a:r>
              <a:rPr lang="en-CA" sz="2000" b="1" dirty="0"/>
              <a:t>Expensive: </a:t>
            </a:r>
            <a:r>
              <a:rPr lang="en-CA" sz="2000" dirty="0"/>
              <a:t>Generally </a:t>
            </a:r>
            <a:r>
              <a:rPr lang="en-CA" sz="2000" dirty="0">
                <a:latin typeface="Cambria Math" charset="0"/>
                <a:ea typeface="Cambria Math" charset="0"/>
                <a:cs typeface="Cambria Math" charset="0"/>
              </a:rPr>
              <a:t>O(|V|</a:t>
            </a:r>
            <a:r>
              <a:rPr lang="en-CA" sz="2000" baseline="30000" dirty="0"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CA" sz="2000" dirty="0">
                <a:latin typeface="Cambria Math" charset="0"/>
                <a:ea typeface="Cambria Math" charset="0"/>
                <a:cs typeface="Cambria Math" charset="0"/>
              </a:rPr>
              <a:t>), </a:t>
            </a:r>
            <a:r>
              <a:rPr lang="en-CA" sz="2000" dirty="0"/>
              <a:t>since we need to iterate over all pairs of nodes.</a:t>
            </a:r>
          </a:p>
          <a:p>
            <a:pPr lvl="1"/>
            <a:r>
              <a:rPr lang="en-CA" sz="2000" b="1" dirty="0"/>
              <a:t>Brittle</a:t>
            </a:r>
            <a:r>
              <a:rPr lang="en-CA" sz="2000" dirty="0"/>
              <a:t>: Must hand-design deterministic node similarity measures.</a:t>
            </a:r>
          </a:p>
          <a:p>
            <a:pPr lvl="1"/>
            <a:r>
              <a:rPr lang="en-CA" sz="2000" b="1" dirty="0"/>
              <a:t>Massive parameter space: </a:t>
            </a:r>
            <a:r>
              <a:rPr lang="en-CA" sz="2000" dirty="0">
                <a:latin typeface="Cambria Math" charset="0"/>
                <a:ea typeface="Cambria Math" charset="0"/>
                <a:cs typeface="Cambria Math" charset="0"/>
              </a:rPr>
              <a:t>O(|V|) </a:t>
            </a:r>
            <a:r>
              <a:rPr lang="en-CA" sz="2000" dirty="0"/>
              <a:t>parameters</a:t>
            </a:r>
            <a:endParaRPr lang="en-CA" sz="2000" b="1" dirty="0"/>
          </a:p>
          <a:p>
            <a:pPr lvl="1"/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9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934974"/>
            <a:ext cx="6134100" cy="25511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elvetica Neue Light" charset="0"/>
                <a:ea typeface="Helvetica Neue Light" charset="0"/>
                <a:cs typeface="Helvetica Neue Light" charset="0"/>
              </a:rPr>
              <a:t>Random Walk Approaches</a:t>
            </a:r>
            <a:endParaRPr lang="en-US" sz="36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8841" y="3714750"/>
            <a:ext cx="62784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Material based on: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Perozzi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et al. 2014.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  <a:hlinkClick r:id="rId2"/>
              </a:rPr>
              <a:t>DeepWalk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  <a:hlinkClick r:id="rId2"/>
              </a:rPr>
              <a:t>: Online Learning of Social Representations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.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KDD.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Grover et al. 2016.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  <a:hlinkClick r:id="rId3"/>
              </a:rPr>
              <a:t>node2vec: Scalable Feature Learning for Networks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.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KDD.</a:t>
            </a:r>
          </a:p>
          <a:p>
            <a:pPr marL="285750" indent="-285750">
              <a:buFont typeface="Arial" charset="0"/>
              <a:buChar char="•"/>
            </a:pP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 marL="285750" indent="-285750">
              <a:buFont typeface="Arial" charset="0"/>
              <a:buChar char="•"/>
            </a:pP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559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Random-walk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1919301"/>
            <a:ext cx="3657600" cy="2156691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probability that </a:t>
            </a:r>
            <a:r>
              <a:rPr lang="en-US" sz="3200" i="1" dirty="0">
                <a:solidFill>
                  <a:schemeClr val="accent1"/>
                </a:solidFill>
                <a:latin typeface="Cambria Math" charset="0"/>
                <a:ea typeface="Cambria Math" charset="0"/>
                <a:cs typeface="Cambria Math" charset="0"/>
                <a:sym typeface="Open Sans"/>
              </a:rPr>
              <a:t>u</a:t>
            </a:r>
            <a:r>
              <a:rPr lang="en-US" sz="3200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and </a:t>
            </a:r>
            <a:r>
              <a:rPr lang="en-US" sz="3200" i="1" dirty="0">
                <a:solidFill>
                  <a:schemeClr val="accent1"/>
                </a:solidFill>
                <a:latin typeface="Cambria Math" charset="0"/>
                <a:ea typeface="Cambria Math" charset="0"/>
                <a:cs typeface="Cambria Math" charset="0"/>
                <a:sym typeface="Open Sans"/>
              </a:rPr>
              <a:t>v</a:t>
            </a:r>
            <a:r>
              <a:rPr lang="en-US" sz="3200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co-occur on a random walk over the network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46" y="2443595"/>
            <a:ext cx="2165350" cy="80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Random-walk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27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1125" y="1657350"/>
            <a:ext cx="3994841" cy="4010652"/>
          </a:xfrm>
        </p:spPr>
        <p:txBody>
          <a:bodyPr>
            <a:noAutofit/>
          </a:bodyPr>
          <a:lstStyle/>
          <a:p>
            <a:pPr marL="457200" indent="-457200">
              <a:spcAft>
                <a:spcPts val="3600"/>
              </a:spcAft>
              <a:buFont typeface="+mj-lt"/>
              <a:buAutoNum type="arabicPeriod"/>
            </a:pPr>
            <a:r>
              <a:rPr lang="en-CA" sz="2000" dirty="0"/>
              <a:t>Estimate probability of visiting node </a:t>
            </a:r>
            <a:r>
              <a:rPr lang="en-CA" sz="2000" i="1" dirty="0">
                <a:latin typeface="Cambria Math" charset="0"/>
                <a:ea typeface="Cambria Math" charset="0"/>
                <a:cs typeface="Cambria Math" charset="0"/>
              </a:rPr>
              <a:t>v</a:t>
            </a:r>
            <a:r>
              <a:rPr lang="en-CA" sz="2000" i="1" dirty="0"/>
              <a:t> </a:t>
            </a:r>
            <a:r>
              <a:rPr lang="en-CA" sz="2000" dirty="0"/>
              <a:t>on a random walk starting from node</a:t>
            </a:r>
            <a:r>
              <a:rPr lang="en-CA" sz="2000" i="1" dirty="0"/>
              <a:t> </a:t>
            </a:r>
            <a:r>
              <a:rPr lang="en-CA" sz="2000" i="1" dirty="0">
                <a:latin typeface="Cambria Math" charset="0"/>
                <a:ea typeface="Cambria Math" charset="0"/>
                <a:cs typeface="Cambria Math" charset="0"/>
              </a:rPr>
              <a:t>u</a:t>
            </a:r>
            <a:r>
              <a:rPr lang="en-CA" sz="2000" i="1" dirty="0"/>
              <a:t> </a:t>
            </a:r>
            <a:r>
              <a:rPr lang="en-CA" sz="2000" dirty="0"/>
              <a:t>using some random walk strategy </a:t>
            </a:r>
            <a:r>
              <a:rPr lang="en-CA" sz="2000" i="1" dirty="0">
                <a:latin typeface="Cambria Math" charset="0"/>
                <a:ea typeface="Cambria Math" charset="0"/>
                <a:cs typeface="Cambria Math" charset="0"/>
              </a:rPr>
              <a:t>R</a:t>
            </a:r>
            <a:r>
              <a:rPr lang="en-CA" sz="20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Optimize </a:t>
            </a:r>
            <a:r>
              <a:rPr lang="en-CA" sz="2000" dirty="0" err="1"/>
              <a:t>embeddings</a:t>
            </a:r>
            <a:r>
              <a:rPr lang="en-CA" sz="2000" dirty="0"/>
              <a:t> to encode these random walk statistics. </a:t>
            </a:r>
          </a:p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966" y="1640563"/>
            <a:ext cx="2706019" cy="1550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158385"/>
            <a:ext cx="2667000" cy="16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Why Random Walks?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28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9550" y="1222727"/>
            <a:ext cx="6305550" cy="3810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Expressivity:</a:t>
            </a:r>
            <a:r>
              <a:rPr lang="en-US" dirty="0"/>
              <a:t> Flexible stochastic definition of node similarity that </a:t>
            </a:r>
            <a:r>
              <a:rPr lang="en-US" dirty="0">
                <a:solidFill>
                  <a:schemeClr val="accent2"/>
                </a:solidFill>
              </a:rPr>
              <a:t>incorporates both local and higher-order neighborhood information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Efficiency: </a:t>
            </a:r>
            <a:r>
              <a:rPr lang="en-US" dirty="0"/>
              <a:t>Do not need to consider all node pairs when training; </a:t>
            </a:r>
            <a:r>
              <a:rPr lang="en-US" dirty="0">
                <a:solidFill>
                  <a:schemeClr val="accent2"/>
                </a:solidFill>
              </a:rPr>
              <a:t>only need to consider pairs that co-occur on random walks.</a:t>
            </a:r>
          </a:p>
        </p:txBody>
      </p:sp>
    </p:spTree>
    <p:extLst>
      <p:ext uri="{BB962C8B-B14F-4D97-AF65-F5344CB8AC3E}">
        <p14:creationId xmlns:p14="http://schemas.microsoft.com/office/powerpoint/2010/main" val="13706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Random Walk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71769"/>
            <a:ext cx="6705600" cy="30239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Run short random walks starting from each node on the graph using some strategy </a:t>
            </a:r>
            <a:r>
              <a:rPr lang="en-US" sz="2400" i="1" dirty="0">
                <a:latin typeface="Cambria Math" charset="0"/>
                <a:ea typeface="Cambria Math" charset="0"/>
                <a:cs typeface="Cambria Math" charset="0"/>
              </a:rPr>
              <a:t>R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For each node </a:t>
            </a:r>
            <a:r>
              <a:rPr lang="en-US" sz="2400" i="1" dirty="0">
                <a:latin typeface="Cambria Math" charset="0"/>
                <a:ea typeface="Cambria Math" charset="0"/>
                <a:cs typeface="Cambria Math" charset="0"/>
              </a:rPr>
              <a:t>u</a:t>
            </a:r>
            <a:r>
              <a:rPr lang="en-US" sz="2400" dirty="0"/>
              <a:t> collect 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sz="2400" i="1" baseline="-25000" dirty="0">
                <a:latin typeface="Cambria Math" charset="0"/>
                <a:ea typeface="Cambria Math" charset="0"/>
                <a:cs typeface="Cambria Math" charset="0"/>
              </a:rPr>
              <a:t>R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(</a:t>
            </a:r>
            <a:r>
              <a:rPr lang="en-US" sz="2400" i="1" dirty="0">
                <a:latin typeface="Cambria Math" charset="0"/>
                <a:ea typeface="Cambria Math" charset="0"/>
                <a:cs typeface="Cambria Math" charset="0"/>
              </a:rPr>
              <a:t>u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)</a:t>
            </a:r>
            <a:r>
              <a:rPr lang="en-US" sz="2400" dirty="0"/>
              <a:t>, the </a:t>
            </a:r>
            <a:r>
              <a:rPr lang="en-US" sz="2400" dirty="0" err="1"/>
              <a:t>multiset</a:t>
            </a:r>
            <a:r>
              <a:rPr lang="en-US" sz="2400" baseline="30000" dirty="0"/>
              <a:t>*</a:t>
            </a:r>
            <a:r>
              <a:rPr lang="en-US" sz="2400" dirty="0"/>
              <a:t> of nodes visited on random walks starting from </a:t>
            </a:r>
            <a:r>
              <a:rPr lang="en-US" sz="2400" i="1" dirty="0">
                <a:latin typeface="Cambria Math" charset="0"/>
                <a:ea typeface="Cambria Math" charset="0"/>
                <a:cs typeface="Cambria Math" charset="0"/>
              </a:rPr>
              <a:t>u.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Optimize </a:t>
            </a:r>
            <a:r>
              <a:rPr lang="en-US" sz="2400" dirty="0" err="1"/>
              <a:t>embeddings</a:t>
            </a:r>
            <a:r>
              <a:rPr lang="en-US" sz="2400" dirty="0"/>
              <a:t> to according to: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8066" y="4408093"/>
            <a:ext cx="6553200" cy="624633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r>
              <a:rPr lang="en-US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* </a:t>
            </a:r>
            <a:r>
              <a:rPr lang="en-US" dirty="0">
                <a:solidFill>
                  <a:schemeClr val="accent1"/>
                </a:solidFill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i="1" baseline="-25000" dirty="0">
                <a:solidFill>
                  <a:schemeClr val="accent1"/>
                </a:solidFill>
                <a:latin typeface="Cambria Math" charset="0"/>
                <a:ea typeface="Cambria Math" charset="0"/>
                <a:cs typeface="Cambria Math" charset="0"/>
              </a:rPr>
              <a:t>R</a:t>
            </a:r>
            <a:r>
              <a:rPr lang="en-US" dirty="0">
                <a:solidFill>
                  <a:schemeClr val="accent1"/>
                </a:solidFill>
                <a:latin typeface="Cambria Math" charset="0"/>
                <a:ea typeface="Cambria Math" charset="0"/>
                <a:cs typeface="Cambria Math" charset="0"/>
              </a:rPr>
              <a:t>(</a:t>
            </a:r>
            <a:r>
              <a:rPr lang="en-US" i="1" dirty="0">
                <a:solidFill>
                  <a:schemeClr val="accent1"/>
                </a:solidFill>
                <a:latin typeface="Cambria Math" charset="0"/>
                <a:ea typeface="Cambria Math" charset="0"/>
                <a:cs typeface="Cambria Math" charset="0"/>
              </a:rPr>
              <a:t>u</a:t>
            </a:r>
            <a:r>
              <a:rPr lang="en-US" dirty="0">
                <a:solidFill>
                  <a:schemeClr val="accent1"/>
                </a:solidFill>
                <a:latin typeface="Cambria Math" charset="0"/>
                <a:ea typeface="Cambria Math" charset="0"/>
                <a:cs typeface="Cambria Math" charset="0"/>
              </a:rPr>
              <a:t>)</a:t>
            </a:r>
            <a:r>
              <a:rPr lang="en-US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can have repeat elements since nodes can be visited multiple times on random walks.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97" y="3569331"/>
            <a:ext cx="4771553" cy="8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290" y="1085088"/>
            <a:ext cx="6646164" cy="2324862"/>
            <a:chOff x="178308" y="1694688"/>
            <a:chExt cx="6646164" cy="232486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308" y="1780364"/>
              <a:ext cx="6646164" cy="223918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733800" y="1694688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8308" y="173355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Embedding Nodes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85032" y="197510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68569" tIns="68569" rIns="68569" bIns="68569" rtlCol="0" anchor="t" anchorCtr="0">
            <a:noAutofit/>
          </a:bodyPr>
          <a:lstStyle/>
          <a:p>
            <a:endParaRPr lang="en-US" sz="2857" dirty="0"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3847098"/>
            <a:ext cx="678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Intuition:</a:t>
            </a:r>
            <a:r>
              <a:rPr lang="en-US" sz="24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en-GB" sz="2400" dirty="0">
                <a:latin typeface="Helvetica Neue Light" charset="0"/>
                <a:ea typeface="Helvetica Neue Light" charset="0"/>
                <a:cs typeface="Helvetica Neue Light" charset="0"/>
              </a:rPr>
              <a:t>Find embedding of nodes to d-dimensions so that “similar” nodes in the graph have </a:t>
            </a:r>
            <a:r>
              <a:rPr lang="en-GB" sz="2400" dirty="0" err="1">
                <a:latin typeface="Helvetica Neue Light" charset="0"/>
                <a:ea typeface="Helvetica Neue Light" charset="0"/>
                <a:cs typeface="Helvetica Neue Light" charset="0"/>
              </a:rPr>
              <a:t>embeddings</a:t>
            </a:r>
            <a:r>
              <a:rPr lang="en-GB" sz="2400" dirty="0">
                <a:latin typeface="Helvetica Neue Light" charset="0"/>
                <a:ea typeface="Helvetica Neue Light" charset="0"/>
                <a:cs typeface="Helvetica Neue Light" charset="0"/>
              </a:rPr>
              <a:t> that are close together.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0600" y="3333750"/>
            <a:ext cx="1257300" cy="6096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r>
              <a:rPr lang="en-US" sz="2400" b="1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Output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3333750"/>
            <a:ext cx="1034796" cy="6096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r>
              <a:rPr lang="en-US" sz="2400" b="1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9807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Random Walk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71769"/>
            <a:ext cx="6705600" cy="3023981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877" y="2470653"/>
            <a:ext cx="6477000" cy="14478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Intuition: </a:t>
            </a:r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Optimize </a:t>
            </a:r>
            <a:r>
              <a:rPr lang="en-US" sz="2400" dirty="0" err="1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embeddings</a:t>
            </a:r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to maximize likelihood of random walk co-occurrences.</a:t>
            </a:r>
            <a:r>
              <a:rPr lang="en-US" sz="2400" b="1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</a:t>
            </a:r>
          </a:p>
          <a:p>
            <a:pPr marL="342900" indent="-342900">
              <a:spcBef>
                <a:spcPts val="1200"/>
              </a:spcBef>
              <a:buFont typeface="Arial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Parameterize</a:t>
            </a:r>
            <a:r>
              <a:rPr lang="en-US" sz="2400" b="1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  <a:sym typeface="Open Sans"/>
              </a:rPr>
              <a:t>P(</a:t>
            </a:r>
            <a:r>
              <a:rPr lang="en-US" sz="2400" i="1" dirty="0">
                <a:latin typeface="Cambria Math" charset="0"/>
                <a:ea typeface="Cambria Math" charset="0"/>
                <a:cs typeface="Cambria Math" charset="0"/>
                <a:sym typeface="Open Sans"/>
              </a:rPr>
              <a:t>v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  <a:sym typeface="Open Sans"/>
              </a:rPr>
              <a:t> | </a:t>
            </a:r>
            <a:r>
              <a:rPr lang="en-US" sz="2400" b="1" dirty="0" err="1">
                <a:latin typeface="Cambria Math" charset="0"/>
                <a:ea typeface="Cambria Math" charset="0"/>
                <a:cs typeface="Cambria Math" charset="0"/>
                <a:sym typeface="Open Sans"/>
              </a:rPr>
              <a:t>z</a:t>
            </a:r>
            <a:r>
              <a:rPr lang="en-US" sz="2400" i="1" baseline="-25000" dirty="0" err="1">
                <a:latin typeface="Cambria Math" charset="0"/>
                <a:ea typeface="Cambria Math" charset="0"/>
                <a:cs typeface="Cambria Math" charset="0"/>
                <a:sym typeface="Open Sans"/>
              </a:rPr>
              <a:t>u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  <a:sym typeface="Open Sans"/>
              </a:rPr>
              <a:t>)</a:t>
            </a:r>
            <a:r>
              <a:rPr lang="en-US" sz="2400" b="1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using </a:t>
            </a:r>
            <a:r>
              <a:rPr lang="en-US" sz="2400" b="1" dirty="0" err="1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softmax</a:t>
            </a:r>
            <a:r>
              <a:rPr lang="en-US" sz="2400" b="1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:</a:t>
            </a:r>
            <a:endParaRPr lang="en-US" sz="2400" i="1" dirty="0">
              <a:solidFill>
                <a:schemeClr val="accent1"/>
              </a:solidFill>
              <a:latin typeface="Cambria Math" charset="0"/>
              <a:ea typeface="Cambria Math" charset="0"/>
              <a:cs typeface="Cambria Math" charset="0"/>
              <a:sym typeface="Open Sans"/>
            </a:endParaRPr>
          </a:p>
          <a:p>
            <a:endParaRPr lang="en-US" dirty="0"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71" y="1315201"/>
            <a:ext cx="5844624" cy="1032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918" y="3920399"/>
            <a:ext cx="3991264" cy="8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Random Walk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71769"/>
            <a:ext cx="6705600" cy="3023981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63" y="814339"/>
            <a:ext cx="6477000" cy="90104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>
              <a:lnSpc>
                <a:spcPct val="200000"/>
              </a:lnSpc>
              <a:spcBef>
                <a:spcPts val="1200"/>
              </a:spcBef>
            </a:pPr>
            <a:r>
              <a:rPr lang="en-US" sz="2400" b="1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Putting things together:</a:t>
            </a:r>
          </a:p>
          <a:p>
            <a:pPr>
              <a:lnSpc>
                <a:spcPct val="200000"/>
              </a:lnSpc>
              <a:spcBef>
                <a:spcPts val="1200"/>
              </a:spcBef>
            </a:pPr>
            <a:endParaRPr lang="en-US" sz="2400" b="1" dirty="0"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>
              <a:spcBef>
                <a:spcPts val="1200"/>
              </a:spcBef>
            </a:pPr>
            <a:endParaRPr lang="en-US" sz="2400" b="1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>
              <a:spcBef>
                <a:spcPts val="1200"/>
              </a:spcBef>
            </a:pPr>
            <a:endParaRPr lang="en-US" sz="2400" b="1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0653" y="1657350"/>
            <a:ext cx="562583" cy="1002445"/>
          </a:xfrm>
          <a:prstGeom prst="rect">
            <a:avLst/>
          </a:prstGeom>
          <a:solidFill>
            <a:schemeClr val="accent2">
              <a:alpha val="38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60306" y="1657350"/>
            <a:ext cx="1030494" cy="1002446"/>
          </a:xfrm>
          <a:prstGeom prst="rect">
            <a:avLst/>
          </a:prstGeom>
          <a:solidFill>
            <a:schemeClr val="accent3">
              <a:alpha val="3800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05201" y="1657351"/>
            <a:ext cx="2590800" cy="1002444"/>
          </a:xfrm>
          <a:prstGeom prst="rect">
            <a:avLst/>
          </a:prstGeom>
          <a:solidFill>
            <a:schemeClr val="accent1">
              <a:alpha val="38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95927" y="2719150"/>
            <a:ext cx="310105" cy="310377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40029" y="2907103"/>
            <a:ext cx="1716429" cy="731447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sum over all nodes </a:t>
            </a:r>
            <a:r>
              <a:rPr lang="en-US" i="1" dirty="0">
                <a:solidFill>
                  <a:schemeClr val="accent2"/>
                </a:solidFill>
                <a:latin typeface="Cambria Math" charset="0"/>
                <a:ea typeface="Cambria Math" charset="0"/>
                <a:cs typeface="Cambria Math" charset="0"/>
                <a:sym typeface="Open Sans"/>
              </a:rPr>
              <a:t>u</a:t>
            </a:r>
          </a:p>
          <a:p>
            <a:pPr algn="ctr"/>
            <a:endParaRPr lang="en-US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134287" y="2723769"/>
            <a:ext cx="128622" cy="259576"/>
          </a:xfrm>
          <a:prstGeom prst="straightConnector1">
            <a:avLst/>
          </a:prstGeom>
          <a:ln w="349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59390" y="2884476"/>
            <a:ext cx="2198209" cy="930142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sum over nodes </a:t>
            </a:r>
            <a:r>
              <a:rPr lang="en-US" i="1" dirty="0">
                <a:solidFill>
                  <a:schemeClr val="accent3"/>
                </a:solidFill>
                <a:latin typeface="Cambria Math" charset="0"/>
                <a:ea typeface="Cambria Math" charset="0"/>
                <a:cs typeface="Cambria Math" charset="0"/>
                <a:sym typeface="Open Sans"/>
              </a:rPr>
              <a:t>v </a:t>
            </a:r>
            <a:r>
              <a:rPr lang="en-US" dirty="0">
                <a:solidFill>
                  <a:schemeClr val="accent3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seen on random walks starting from </a:t>
            </a:r>
            <a:r>
              <a:rPr lang="en-US" i="1" dirty="0">
                <a:solidFill>
                  <a:schemeClr val="accent3"/>
                </a:solidFill>
                <a:latin typeface="Cambria Math" charset="0"/>
                <a:ea typeface="Cambria Math" charset="0"/>
                <a:cs typeface="Cambria Math" charset="0"/>
                <a:sym typeface="Open Sans"/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6154" y="2879858"/>
            <a:ext cx="2588446" cy="930142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predicted probability of </a:t>
            </a:r>
            <a:r>
              <a:rPr lang="en-US" i="1" dirty="0">
                <a:solidFill>
                  <a:schemeClr val="accent1"/>
                </a:solidFill>
                <a:latin typeface="Cambria Math" charset="0"/>
                <a:ea typeface="Cambria Math" charset="0"/>
                <a:cs typeface="Cambria Math" charset="0"/>
                <a:sym typeface="Open Sans"/>
              </a:rPr>
              <a:t>u</a:t>
            </a:r>
            <a:r>
              <a:rPr lang="en-US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and </a:t>
            </a:r>
            <a:r>
              <a:rPr lang="en-US" dirty="0">
                <a:solidFill>
                  <a:schemeClr val="accent1"/>
                </a:solidFill>
                <a:latin typeface="Cambria Math" charset="0"/>
                <a:ea typeface="Cambria Math" charset="0"/>
                <a:cs typeface="Cambria Math" charset="0"/>
                <a:sym typeface="Open Sans"/>
              </a:rPr>
              <a:t>v</a:t>
            </a:r>
            <a:r>
              <a:rPr lang="en-US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co-</a:t>
            </a:r>
            <a:r>
              <a:rPr lang="en-US" dirty="0" err="1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occuring</a:t>
            </a:r>
            <a:r>
              <a:rPr lang="en-US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on random walk</a:t>
            </a:r>
            <a:endParaRPr lang="en-US" i="1" dirty="0">
              <a:solidFill>
                <a:schemeClr val="accent1"/>
              </a:solidFill>
              <a:latin typeface="Cambria Math" charset="0"/>
              <a:ea typeface="Cambria Math" charset="0"/>
              <a:cs typeface="Cambria Math" charset="0"/>
              <a:sym typeface="Open San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" y="3997953"/>
            <a:ext cx="610408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Optimizing random walk </a:t>
            </a:r>
            <a:r>
              <a:rPr lang="en-US" sz="2400" b="1" dirty="0" err="1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embeddings</a:t>
            </a:r>
            <a:r>
              <a:rPr lang="en-US" sz="2400" b="1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=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Finding </a:t>
            </a:r>
            <a:r>
              <a:rPr lang="en-US" sz="2400" b="1" dirty="0" err="1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embeddings</a:t>
            </a:r>
            <a:r>
              <a:rPr lang="en-US" sz="2400" b="1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</a:t>
            </a:r>
            <a:r>
              <a:rPr lang="en-US" sz="2400" b="1" dirty="0" err="1">
                <a:latin typeface="Cambria Math" charset="0"/>
                <a:ea typeface="Cambria Math" charset="0"/>
                <a:cs typeface="Cambria Math" charset="0"/>
                <a:sym typeface="Open Sans"/>
              </a:rPr>
              <a:t>z</a:t>
            </a:r>
            <a:r>
              <a:rPr lang="en-US" sz="2400" b="1" i="1" baseline="-25000" dirty="0" err="1">
                <a:latin typeface="Cambria Math" charset="0"/>
                <a:ea typeface="Cambria Math" charset="0"/>
                <a:cs typeface="Cambria Math" charset="0"/>
                <a:sym typeface="Open Sans"/>
              </a:rPr>
              <a:t>u</a:t>
            </a:r>
            <a:r>
              <a:rPr lang="en-US" sz="2400" b="1" i="1" baseline="-25000" dirty="0">
                <a:latin typeface="Cambria Math" charset="0"/>
                <a:ea typeface="Cambria Math" charset="0"/>
                <a:cs typeface="Cambria Math" charset="0"/>
                <a:sym typeface="Open Sans"/>
              </a:rPr>
              <a:t> </a:t>
            </a:r>
            <a:r>
              <a:rPr lang="en-US" sz="2400" b="1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that minimize </a:t>
            </a:r>
            <a:r>
              <a:rPr lang="en-US" sz="2400" b="1" dirty="0">
                <a:latin typeface="Apple Chancery" charset="0"/>
                <a:ea typeface="Apple Chancery" charset="0"/>
                <a:cs typeface="Apple Chancery" charset="0"/>
                <a:sym typeface="Open Sans"/>
              </a:rPr>
              <a:t>L</a:t>
            </a:r>
            <a:r>
              <a:rPr lang="en-US" sz="2400" b="1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38255" y="43133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68569" tIns="68569" rIns="68569" bIns="68569" rtlCol="0" anchor="t" anchorCtr="0">
            <a:noAutofit/>
          </a:bodyPr>
          <a:lstStyle/>
          <a:p>
            <a:endParaRPr lang="en-US" dirty="0"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821381" y="2697019"/>
            <a:ext cx="50800" cy="244763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69196"/>
            <a:ext cx="5791200" cy="9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Random Walk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00067"/>
            <a:ext cx="6705600" cy="3023981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556" y="1130739"/>
            <a:ext cx="6477000" cy="2660211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But doing this naively is too expensive!!</a:t>
            </a:r>
          </a:p>
          <a:p>
            <a:pPr>
              <a:spcBef>
                <a:spcPts val="1200"/>
              </a:spcBef>
            </a:pPr>
            <a:endParaRPr lang="en-US" sz="2400" b="1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>
              <a:spcBef>
                <a:spcPts val="1200"/>
              </a:spcBef>
            </a:pPr>
            <a:endParaRPr lang="en-US" sz="2400" b="1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>
              <a:spcBef>
                <a:spcPts val="1200"/>
              </a:spcBef>
            </a:pPr>
            <a:endParaRPr lang="en-US" sz="2400" b="1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>
              <a:spcBef>
                <a:spcPts val="1200"/>
              </a:spcBef>
            </a:pPr>
            <a:endParaRPr lang="en-US" sz="2400" b="1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endParaRPr lang="en-US" dirty="0"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205518" y="2993814"/>
            <a:ext cx="1258282" cy="59702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5587" y="3571666"/>
            <a:ext cx="3253100" cy="129310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Nested sum over nodes gives </a:t>
            </a:r>
            <a:r>
              <a:rPr lang="en-US" sz="2000" dirty="0">
                <a:solidFill>
                  <a:schemeClr val="tx2"/>
                </a:solidFill>
                <a:latin typeface="Cambria Math" charset="0"/>
                <a:ea typeface="Cambria Math" charset="0"/>
                <a:cs typeface="Cambria Math" charset="0"/>
                <a:sym typeface="Open Sans"/>
              </a:rPr>
              <a:t>O(|V|</a:t>
            </a:r>
            <a:r>
              <a:rPr lang="en-US" sz="2000" baseline="30000" dirty="0">
                <a:solidFill>
                  <a:schemeClr val="tx2"/>
                </a:solidFill>
                <a:latin typeface="Cambria Math" charset="0"/>
                <a:ea typeface="Cambria Math" charset="0"/>
                <a:cs typeface="Cambria Math" charset="0"/>
                <a:sym typeface="Open Sans"/>
              </a:rPr>
              <a:t>2</a:t>
            </a:r>
            <a:r>
              <a:rPr lang="en-US" sz="2000" dirty="0">
                <a:solidFill>
                  <a:schemeClr val="tx2"/>
                </a:solidFill>
                <a:latin typeface="Cambria Math" charset="0"/>
                <a:ea typeface="Cambria Math" charset="0"/>
                <a:cs typeface="Cambria Math" charset="0"/>
                <a:sym typeface="Open Sans"/>
              </a:rPr>
              <a:t>) </a:t>
            </a:r>
            <a:r>
              <a:rPr lang="en-US" sz="2000" dirty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complexity!!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207229" y="3006640"/>
            <a:ext cx="1461530" cy="57137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97721"/>
            <a:ext cx="5791200" cy="9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Random Walk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00067"/>
            <a:ext cx="6705600" cy="3023981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556" y="1130739"/>
            <a:ext cx="6477000" cy="2660211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But doing this naively is too expensive!!</a:t>
            </a:r>
          </a:p>
          <a:p>
            <a:pPr>
              <a:spcBef>
                <a:spcPts val="1200"/>
              </a:spcBef>
            </a:pPr>
            <a:endParaRPr lang="en-US" sz="2400" b="1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>
              <a:spcBef>
                <a:spcPts val="1200"/>
              </a:spcBef>
            </a:pPr>
            <a:endParaRPr lang="en-US" sz="2400" b="1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>
              <a:spcBef>
                <a:spcPts val="1200"/>
              </a:spcBef>
            </a:pPr>
            <a:endParaRPr lang="en-US" sz="2400" b="1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The normalization term from the </a:t>
            </a:r>
            <a:r>
              <a:rPr lang="en-US" sz="2400" b="1" dirty="0" err="1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softmax</a:t>
            </a:r>
            <a:r>
              <a:rPr lang="en-US" sz="2400" b="1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is the culprit</a:t>
            </a:r>
            <a:r>
              <a:rPr lang="mr-IN" sz="2400" b="1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…</a:t>
            </a:r>
            <a:r>
              <a:rPr lang="en-CA" sz="2400" b="1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can we approximate it? </a:t>
            </a:r>
            <a:endParaRPr lang="en-US" sz="2400" b="1" dirty="0">
              <a:solidFill>
                <a:schemeClr val="accent1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>
              <a:spcBef>
                <a:spcPts val="1200"/>
              </a:spcBef>
            </a:pPr>
            <a:endParaRPr lang="en-US" sz="2400" b="1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endParaRPr lang="en-US" dirty="0"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6671" y="2392218"/>
            <a:ext cx="2431473" cy="471056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97721"/>
            <a:ext cx="5791200" cy="9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Negative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03" y="1130739"/>
            <a:ext cx="6705600" cy="3023981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556" y="1066084"/>
            <a:ext cx="6797644" cy="3901988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Solution: </a:t>
            </a:r>
            <a:r>
              <a:rPr lang="en-US" sz="2400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Negative sampling</a:t>
            </a:r>
          </a:p>
          <a:p>
            <a:pPr>
              <a:spcBef>
                <a:spcPts val="1200"/>
              </a:spcBef>
            </a:pPr>
            <a:endParaRPr lang="en-US" sz="2400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>
              <a:spcBef>
                <a:spcPts val="1200"/>
              </a:spcBef>
            </a:pPr>
            <a:endParaRPr lang="en-US" sz="2400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>
              <a:spcBef>
                <a:spcPts val="1200"/>
              </a:spcBef>
            </a:pPr>
            <a:endParaRPr lang="en-US" sz="2400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>
              <a:spcBef>
                <a:spcPts val="1200"/>
              </a:spcBef>
            </a:pPr>
            <a:endParaRPr lang="en-US" sz="2400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>
              <a:spcBef>
                <a:spcPts val="1200"/>
              </a:spcBef>
            </a:pPr>
            <a:endParaRPr lang="en-US" sz="2400" dirty="0">
              <a:solidFill>
                <a:schemeClr val="accent2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i.e., instead of normalizing </a:t>
            </a:r>
            <a:r>
              <a:rPr lang="en-US" sz="2400" dirty="0" err="1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w.r.t</a:t>
            </a:r>
            <a:r>
              <a:rPr lang="en-US" sz="2400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. all nodes, just normalize against </a:t>
            </a:r>
            <a:r>
              <a:rPr lang="en-US" sz="2400" dirty="0">
                <a:solidFill>
                  <a:schemeClr val="accent2"/>
                </a:solidFill>
                <a:latin typeface="Cambria Math" charset="0"/>
                <a:ea typeface="Cambria Math" charset="0"/>
                <a:cs typeface="Cambria Math" charset="0"/>
                <a:sym typeface="Open Sans"/>
              </a:rPr>
              <a:t>k</a:t>
            </a:r>
            <a:r>
              <a:rPr lang="en-US" sz="2400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random “</a:t>
            </a:r>
            <a:r>
              <a:rPr lang="en-US" sz="2400" b="1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negative samples</a:t>
            </a:r>
            <a:r>
              <a:rPr lang="en-US" sz="2400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”</a:t>
            </a:r>
          </a:p>
          <a:p>
            <a:endParaRPr lang="en-US" dirty="0"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579418" y="3241964"/>
            <a:ext cx="166255" cy="46181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0827" y="3605449"/>
            <a:ext cx="2175549" cy="407225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sigmoid function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7473" y="3466039"/>
            <a:ext cx="2615696" cy="700249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random distribution over all nodes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440127" y="3260436"/>
            <a:ext cx="351073" cy="26099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10" y="1809750"/>
            <a:ext cx="5517444" cy="16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24" y="1263169"/>
            <a:ext cx="5517444" cy="1695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Negative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784" y="1054845"/>
            <a:ext cx="6705600" cy="3023981"/>
          </a:xfr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3728" y="1397093"/>
            <a:ext cx="2615696" cy="700249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random distribution over all nodes</a:t>
            </a:r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>
            <a:off x="5521576" y="2097342"/>
            <a:ext cx="361987" cy="30411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78190" y="3001240"/>
            <a:ext cx="6732761" cy="1856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lang="en-US" sz="2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charset="2"/>
              <a:buChar char="§"/>
              <a:defRPr lang="en-US" sz="2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charset="2"/>
              <a:buChar char="§"/>
              <a:defRPr lang="en-US" sz="20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8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ts val="1776"/>
              </a:spcBef>
              <a:buClrTx/>
            </a:pPr>
            <a:r>
              <a:rPr lang="en-US" sz="2400" dirty="0">
                <a:solidFill>
                  <a:schemeClr val="accent2"/>
                </a:solidFill>
              </a:rPr>
              <a:t>Sample negative nodes proportional to degree.</a:t>
            </a:r>
            <a:endParaRPr lang="en-US" sz="2400" i="1" dirty="0">
              <a:solidFill>
                <a:schemeClr val="accent2"/>
              </a:solidFill>
            </a:endParaRPr>
          </a:p>
          <a:p>
            <a:pPr defTabSz="914400">
              <a:spcBef>
                <a:spcPts val="700"/>
              </a:spcBef>
              <a:buClrTx/>
            </a:pPr>
            <a:r>
              <a:rPr lang="en-US" sz="2400" dirty="0">
                <a:solidFill>
                  <a:schemeClr val="accent2"/>
                </a:solidFill>
              </a:rPr>
              <a:t>Two considerations for </a:t>
            </a:r>
            <a:r>
              <a:rPr lang="en-US" sz="2400" dirty="0">
                <a:solidFill>
                  <a:schemeClr val="accent2"/>
                </a:solidFill>
                <a:latin typeface="Cambria Math" charset="0"/>
                <a:ea typeface="Cambria Math" charset="0"/>
                <a:cs typeface="Cambria Math" charset="0"/>
              </a:rPr>
              <a:t>k</a:t>
            </a:r>
            <a:r>
              <a:rPr lang="en-US" sz="2400" dirty="0">
                <a:solidFill>
                  <a:schemeClr val="accent2"/>
                </a:solidFill>
              </a:rPr>
              <a:t> (# negative samples):</a:t>
            </a:r>
          </a:p>
          <a:p>
            <a:pPr marL="800088" lvl="1" indent="-342900" defTabSz="914400">
              <a:spcBef>
                <a:spcPts val="700"/>
              </a:spcBef>
              <a:buClrTx/>
              <a:buFont typeface="+mj-lt"/>
              <a:buAutoNum type="arabicPeriod"/>
            </a:pPr>
            <a:r>
              <a:rPr lang="en-US" sz="1800" dirty="0">
                <a:solidFill>
                  <a:schemeClr val="accent2"/>
                </a:solidFill>
              </a:rPr>
              <a:t>Higher k gives more robust estimates.</a:t>
            </a:r>
          </a:p>
          <a:p>
            <a:pPr marL="800088" lvl="1" indent="-342900" defTabSz="914400">
              <a:spcBef>
                <a:spcPts val="700"/>
              </a:spcBef>
              <a:buClrTx/>
              <a:buFont typeface="+mj-lt"/>
              <a:buAutoNum type="arabicPeriod"/>
            </a:pPr>
            <a:r>
              <a:rPr lang="en-US" sz="1800" dirty="0">
                <a:solidFill>
                  <a:schemeClr val="accent2"/>
                </a:solidFill>
              </a:rPr>
              <a:t>Higher k corresponds to higher prior on negative events.</a:t>
            </a:r>
          </a:p>
        </p:txBody>
      </p:sp>
    </p:spTree>
    <p:extLst>
      <p:ext uri="{BB962C8B-B14F-4D97-AF65-F5344CB8AC3E}">
        <p14:creationId xmlns:p14="http://schemas.microsoft.com/office/powerpoint/2010/main" val="3607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Random Walks: Stepping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9" y="1080822"/>
            <a:ext cx="6858000" cy="3023981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776"/>
              </a:spcBef>
              <a:buFont typeface="+mj-lt"/>
              <a:buAutoNum type="arabicPeriod"/>
            </a:pPr>
            <a:r>
              <a:rPr lang="en-US" sz="2400" dirty="0"/>
              <a:t>Run short random walks starting from each node on the graph using some strategy </a:t>
            </a:r>
            <a:r>
              <a:rPr lang="en-US" sz="2400" i="1" dirty="0">
                <a:latin typeface="Cambria Math" charset="0"/>
                <a:ea typeface="Cambria Math" charset="0"/>
                <a:cs typeface="Cambria Math" charset="0"/>
              </a:rPr>
              <a:t>R</a:t>
            </a:r>
            <a:r>
              <a:rPr lang="en-US" sz="2400" dirty="0"/>
              <a:t>.</a:t>
            </a:r>
          </a:p>
          <a:p>
            <a:pPr marL="514350" indent="-514350">
              <a:spcBef>
                <a:spcPts val="1776"/>
              </a:spcBef>
              <a:buFont typeface="+mj-lt"/>
              <a:buAutoNum type="arabicPeriod"/>
            </a:pPr>
            <a:r>
              <a:rPr lang="en-US" sz="2400" dirty="0"/>
              <a:t>For each node </a:t>
            </a:r>
            <a:r>
              <a:rPr lang="en-US" sz="2400" i="1" dirty="0">
                <a:latin typeface="Cambria Math" charset="0"/>
                <a:ea typeface="Cambria Math" charset="0"/>
                <a:cs typeface="Cambria Math" charset="0"/>
              </a:rPr>
              <a:t>u</a:t>
            </a:r>
            <a:r>
              <a:rPr lang="en-US" sz="2400" dirty="0"/>
              <a:t> collect 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N</a:t>
            </a:r>
            <a:r>
              <a:rPr lang="en-US" sz="2400" i="1" baseline="-25000" dirty="0">
                <a:latin typeface="Cambria Math" charset="0"/>
                <a:ea typeface="Cambria Math" charset="0"/>
                <a:cs typeface="Cambria Math" charset="0"/>
              </a:rPr>
              <a:t>R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(</a:t>
            </a:r>
            <a:r>
              <a:rPr lang="en-US" sz="2400" i="1" dirty="0">
                <a:latin typeface="Cambria Math" charset="0"/>
                <a:ea typeface="Cambria Math" charset="0"/>
                <a:cs typeface="Cambria Math" charset="0"/>
              </a:rPr>
              <a:t>u</a:t>
            </a:r>
            <a:r>
              <a:rPr lang="en-US" sz="2400" dirty="0">
                <a:latin typeface="Cambria Math" charset="0"/>
                <a:ea typeface="Cambria Math" charset="0"/>
                <a:cs typeface="Cambria Math" charset="0"/>
              </a:rPr>
              <a:t>)</a:t>
            </a:r>
            <a:r>
              <a:rPr lang="en-US" sz="2400" dirty="0"/>
              <a:t>, the </a:t>
            </a:r>
            <a:r>
              <a:rPr lang="en-US" sz="2400" dirty="0" err="1"/>
              <a:t>multiset</a:t>
            </a:r>
            <a:r>
              <a:rPr lang="en-US" sz="2400" dirty="0"/>
              <a:t> of nodes visited on random walks starting from </a:t>
            </a:r>
            <a:r>
              <a:rPr lang="en-US" sz="2400" i="1" dirty="0">
                <a:latin typeface="Cambria Math" charset="0"/>
                <a:ea typeface="Cambria Math" charset="0"/>
                <a:cs typeface="Cambria Math" charset="0"/>
              </a:rPr>
              <a:t>u. </a:t>
            </a:r>
          </a:p>
          <a:p>
            <a:pPr marL="514350" indent="-514350">
              <a:spcBef>
                <a:spcPts val="1776"/>
              </a:spcBef>
              <a:buFont typeface="+mj-lt"/>
              <a:buAutoNum type="arabicPeriod"/>
            </a:pPr>
            <a:r>
              <a:rPr lang="en-US" sz="2400" dirty="0"/>
              <a:t>Optimize </a:t>
            </a:r>
            <a:r>
              <a:rPr lang="en-US" sz="2400" dirty="0" err="1"/>
              <a:t>embeddings</a:t>
            </a:r>
            <a:r>
              <a:rPr lang="en-US" sz="2400" dirty="0"/>
              <a:t> to according to: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896786" y="3485672"/>
            <a:ext cx="5151420" cy="959668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09323" y="4376407"/>
            <a:ext cx="4495800" cy="927924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We can efficiently approximate this using negative sampling!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61" y="3597040"/>
            <a:ext cx="4771553" cy="8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How should we randomly walk?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9" y="1080822"/>
            <a:ext cx="6732761" cy="3776928"/>
          </a:xfrm>
        </p:spPr>
        <p:txBody>
          <a:bodyPr>
            <a:normAutofit/>
          </a:bodyPr>
          <a:lstStyle/>
          <a:p>
            <a:pPr defTabSz="914400">
              <a:spcBef>
                <a:spcPts val="1776"/>
              </a:spcBef>
              <a:buClrTx/>
            </a:pPr>
            <a:r>
              <a:rPr lang="en-US" sz="2400" dirty="0"/>
              <a:t>So far we have described how to optimize </a:t>
            </a:r>
            <a:r>
              <a:rPr lang="en-US" sz="2400" dirty="0" err="1"/>
              <a:t>embeddings</a:t>
            </a:r>
            <a:r>
              <a:rPr lang="en-US" sz="2400" dirty="0"/>
              <a:t> given random walk statistics</a:t>
            </a:r>
            <a:r>
              <a:rPr lang="en-US" sz="2400" i="1" dirty="0"/>
              <a:t>.</a:t>
            </a:r>
          </a:p>
          <a:p>
            <a:pPr defTabSz="914400">
              <a:spcBef>
                <a:spcPts val="700"/>
              </a:spcBef>
              <a:buClrTx/>
            </a:pPr>
            <a:r>
              <a:rPr lang="en-US" sz="2400" b="1" dirty="0">
                <a:solidFill>
                  <a:schemeClr val="accent2"/>
                </a:solidFill>
              </a:rPr>
              <a:t>What strategies should we use to run these random walks?</a:t>
            </a:r>
          </a:p>
          <a:p>
            <a:pPr lvl="1" defTabSz="914400">
              <a:spcBef>
                <a:spcPts val="700"/>
              </a:spcBef>
              <a:buClrTx/>
            </a:pPr>
            <a:r>
              <a:rPr lang="en-US" sz="2000" dirty="0"/>
              <a:t>Simplest idea: </a:t>
            </a:r>
            <a:r>
              <a:rPr lang="en-US" sz="2000" b="1" dirty="0"/>
              <a:t>Just run fixed-length, unbiased random walks starting from each node </a:t>
            </a:r>
            <a:r>
              <a:rPr lang="en-US" sz="2000" dirty="0"/>
              <a:t>(i.e., </a:t>
            </a:r>
            <a:r>
              <a:rPr lang="en-US" sz="2000" dirty="0" err="1">
                <a:hlinkClick r:id="rId2"/>
              </a:rPr>
              <a:t>DeepWalk</a:t>
            </a:r>
            <a:r>
              <a:rPr lang="en-US" sz="2000" dirty="0">
                <a:hlinkClick r:id="rId2"/>
              </a:rPr>
              <a:t> from </a:t>
            </a:r>
            <a:r>
              <a:rPr lang="en-US" sz="2000" dirty="0" err="1">
                <a:hlinkClick r:id="rId2"/>
              </a:rPr>
              <a:t>Perozzi</a:t>
            </a:r>
            <a:r>
              <a:rPr lang="en-US" sz="2000" dirty="0">
                <a:hlinkClick r:id="rId2"/>
              </a:rPr>
              <a:t> et al., 2013</a:t>
            </a:r>
            <a:r>
              <a:rPr lang="en-US" sz="2000" dirty="0"/>
              <a:t>).</a:t>
            </a:r>
          </a:p>
          <a:p>
            <a:pPr lvl="1" defTabSz="914400">
              <a:spcBef>
                <a:spcPts val="700"/>
              </a:spcBef>
              <a:buClrTx/>
            </a:pPr>
            <a:r>
              <a:rPr lang="en-US" sz="2000" dirty="0"/>
              <a:t>But can we do better?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</p:spTree>
    <p:extLst>
      <p:ext uri="{BB962C8B-B14F-4D97-AF65-F5344CB8AC3E}">
        <p14:creationId xmlns:p14="http://schemas.microsoft.com/office/powerpoint/2010/main" val="4573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node2vec: Biased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11" y="1172989"/>
            <a:ext cx="6393806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Idea: </a:t>
            </a:r>
            <a:r>
              <a:rPr lang="en-CA" dirty="0"/>
              <a:t>use flexible, biased random walks that can trade off between </a:t>
            </a:r>
            <a:r>
              <a:rPr lang="en-CA" b="1" dirty="0">
                <a:solidFill>
                  <a:schemeClr val="accent2"/>
                </a:solidFill>
              </a:rPr>
              <a:t>local</a:t>
            </a:r>
            <a:r>
              <a:rPr lang="en-CA" b="1" dirty="0"/>
              <a:t> </a:t>
            </a:r>
            <a:r>
              <a:rPr lang="en-CA" dirty="0"/>
              <a:t>and </a:t>
            </a:r>
            <a:r>
              <a:rPr lang="en-CA" b="1" dirty="0">
                <a:solidFill>
                  <a:schemeClr val="accent1"/>
                </a:solidFill>
              </a:rPr>
              <a:t>global</a:t>
            </a:r>
            <a:r>
              <a:rPr lang="en-CA" b="1" dirty="0"/>
              <a:t> </a:t>
            </a:r>
            <a:r>
              <a:rPr lang="en-CA" dirty="0"/>
              <a:t>views of the network (</a:t>
            </a:r>
            <a:r>
              <a:rPr lang="en-CA" dirty="0">
                <a:hlinkClick r:id="rId2"/>
              </a:rPr>
              <a:t>Grover and </a:t>
            </a:r>
            <a:r>
              <a:rPr lang="en-CA" dirty="0" err="1">
                <a:hlinkClick r:id="rId2"/>
              </a:rPr>
              <a:t>Leskovec</a:t>
            </a:r>
            <a:r>
              <a:rPr lang="en-CA" dirty="0">
                <a:hlinkClick r:id="rId2"/>
              </a:rPr>
              <a:t>, 2016</a:t>
            </a:r>
            <a:r>
              <a:rPr lang="en-CA" dirty="0"/>
              <a:t>).  </a:t>
            </a:r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459524" y="5030985"/>
            <a:ext cx="4018084" cy="124928"/>
          </a:xfrm>
        </p:spPr>
        <p:txBody>
          <a:bodyPr/>
          <a:lstStyle/>
          <a:p>
            <a:r>
              <a:rPr lang="en-US"/>
              <a:t>Representation Learning on Networks, </a:t>
            </a:r>
            <a:r>
              <a:rPr lang="en-US" dirty="0" err="1"/>
              <a:t>snap.stanford.edu</a:t>
            </a:r>
            <a:r>
              <a:rPr lang="en-US" dirty="0"/>
              <a:t>/</a:t>
            </a:r>
            <a:r>
              <a:rPr lang="en-US" dirty="0" err="1"/>
              <a:t>proj</a:t>
            </a:r>
            <a:r>
              <a:rPr lang="en-US" dirty="0"/>
              <a:t>/</a:t>
            </a:r>
            <a:r>
              <a:rPr lang="en-US" dirty="0" err="1"/>
              <a:t>embeddings</a:t>
            </a:r>
            <a:r>
              <a:rPr lang="en-US" dirty="0"/>
              <a:t>-www, WWW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961" y="2876550"/>
            <a:ext cx="4855210" cy="18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node2vec: Biased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11" y="1172989"/>
                <a:ext cx="6393806" cy="3810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Two classic strategies to define a neighborhood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sym typeface="Open Sans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sym typeface="Open Sans"/>
                          </a:rPr>
                          <m:t>𝑁</m:t>
                        </m:r>
                      </m:e>
                      <m:sub>
                        <m:r>
                          <a:rPr lang="en-CA" b="0" i="1" smtClean="0">
                            <a:latin typeface="Cambria Math" charset="0"/>
                            <a:sym typeface="Open Sans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  <a:sym typeface="Open Sans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sym typeface="Open Sans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of a given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sym typeface="Open Sans"/>
                      </a:rPr>
                      <m:t>𝑢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:</a:t>
                </a:r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11" y="1172989"/>
                <a:ext cx="6393806" cy="3810000"/>
              </a:xfrm>
              <a:blipFill rotWithShape="0">
                <a:blip r:embed="rId2"/>
                <a:stretch>
                  <a:fillRect l="-2004" t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257" y="4009182"/>
                <a:ext cx="30941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𝐵𝐹𝑆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={ 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5" y="4009180"/>
                <a:ext cx="3086166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4000" r="-198" b="-13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0601" y="4548487"/>
                <a:ext cx="31032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𝐷𝐹𝑆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={ 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9" y="4548485"/>
                <a:ext cx="3095271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101316" b="-1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468568" y="4053556"/>
            <a:ext cx="3268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Local</a:t>
            </a:r>
            <a:r>
              <a:rPr lang="en-US" sz="2400" dirty="0">
                <a:solidFill>
                  <a:srgbClr val="9611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</a:rPr>
              <a:t>microscopic 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8566" y="4515052"/>
            <a:ext cx="3506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Global</a:t>
            </a:r>
            <a:r>
              <a:rPr lang="en-US" sz="2400" dirty="0">
                <a:solidFill>
                  <a:srgbClr val="00206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</a:rPr>
              <a:t>macroscopic view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644" y="2025830"/>
            <a:ext cx="4855210" cy="1891640"/>
          </a:xfrm>
          <a:prstGeom prst="rect">
            <a:avLst/>
          </a:prstGeom>
        </p:spPr>
      </p:pic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459524" y="5030985"/>
            <a:ext cx="4018084" cy="124928"/>
          </a:xfrm>
        </p:spPr>
        <p:txBody>
          <a:bodyPr/>
          <a:lstStyle/>
          <a:p>
            <a:r>
              <a:rPr lang="en-US"/>
              <a:t>Representation Learning on Networks, </a:t>
            </a:r>
            <a:r>
              <a:rPr lang="en-US" dirty="0" err="1"/>
              <a:t>snap.stanford.edu</a:t>
            </a:r>
            <a:r>
              <a:rPr lang="en-US" dirty="0"/>
              <a:t>/</a:t>
            </a:r>
            <a:r>
              <a:rPr lang="en-US" dirty="0" err="1"/>
              <a:t>proj</a:t>
            </a:r>
            <a:r>
              <a:rPr lang="en-US" dirty="0"/>
              <a:t>/</a:t>
            </a:r>
            <a:r>
              <a:rPr lang="en-US" dirty="0" err="1"/>
              <a:t>embeddings</a:t>
            </a:r>
            <a:r>
              <a:rPr lang="en-US" dirty="0"/>
              <a:t>-www, WWW 2018</a:t>
            </a:r>
          </a:p>
        </p:txBody>
      </p:sp>
    </p:spTree>
    <p:extLst>
      <p:ext uri="{BB962C8B-B14F-4D97-AF65-F5344CB8AC3E}">
        <p14:creationId xmlns:p14="http://schemas.microsoft.com/office/powerpoint/2010/main" val="19705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" y="1222726"/>
            <a:ext cx="6626352" cy="3810000"/>
          </a:xfrm>
        </p:spPr>
        <p:txBody>
          <a:bodyPr>
            <a:normAutofit/>
          </a:bodyPr>
          <a:lstStyle/>
          <a:p>
            <a:r>
              <a:rPr lang="en-US" dirty="0"/>
              <a:t>Assume we have a graph </a:t>
            </a:r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G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latin typeface="Cambria Math" charset="0"/>
                <a:ea typeface="Cambria Math" charset="0"/>
                <a:cs typeface="Cambria Math" charset="0"/>
              </a:rPr>
              <a:t>V</a:t>
            </a:r>
            <a:r>
              <a:rPr lang="en-US" dirty="0"/>
              <a:t> is the vertex set.</a:t>
            </a:r>
          </a:p>
          <a:p>
            <a:pPr lvl="1"/>
            <a:r>
              <a:rPr lang="en-US" b="1" dirty="0">
                <a:latin typeface="Cambria Math" charset="0"/>
                <a:ea typeface="Cambria Math" charset="0"/>
                <a:cs typeface="Cambria Math" charset="0"/>
              </a:rPr>
              <a:t>A</a:t>
            </a:r>
            <a:r>
              <a:rPr lang="en-US" dirty="0"/>
              <a:t> is the adjacency matrix (assume binary).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No node features or extra information is used!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1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Interpolating BFS and DFS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2900" y="1200150"/>
                <a:ext cx="6438900" cy="381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Biased random walk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charset="0"/>
                      </a:rPr>
                      <m:t>𝑅</m:t>
                    </m:r>
                  </m:oMath>
                </a14:m>
                <a:r>
                  <a:rPr lang="en-US" dirty="0"/>
                  <a:t> that given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dirty="0"/>
                  <a:t> generates neighborhood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sym typeface="Open Sans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sym typeface="Open Sans"/>
                          </a:rPr>
                          <m:t>𝑁</m:t>
                        </m:r>
                      </m:e>
                      <m:sub>
                        <m:r>
                          <a:rPr lang="en-CA" b="0" i="1" smtClean="0">
                            <a:latin typeface="Cambria Math" charset="0"/>
                            <a:sym typeface="Open Sans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  <a:sym typeface="Open Sans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sym typeface="Open Sans"/>
                          </a:rPr>
                          <m:t>𝑢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Two parameters:</a:t>
                </a:r>
              </a:p>
              <a:p>
                <a:pPr lvl="1"/>
                <a:r>
                  <a:rPr lang="en-US" dirty="0"/>
                  <a:t>Return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Return back to the previous node</a:t>
                </a:r>
              </a:p>
              <a:p>
                <a:pPr lvl="1"/>
                <a:r>
                  <a:rPr lang="en-US" dirty="0"/>
                  <a:t>In-out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2"/>
                <a:r>
                  <a:rPr lang="en-US" dirty="0"/>
                  <a:t>Moving outwards (DFS) vs. inwards (BFS)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900" y="1200150"/>
                <a:ext cx="6438900" cy="3810000"/>
              </a:xfrm>
              <a:blipFill rotWithShape="0">
                <a:blip r:embed="rId2"/>
                <a:stretch>
                  <a:fillRect l="-1892" t="-1920" r="-2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</p:spTree>
    <p:extLst>
      <p:ext uri="{BB962C8B-B14F-4D97-AF65-F5344CB8AC3E}">
        <p14:creationId xmlns:p14="http://schemas.microsoft.com/office/powerpoint/2010/main" val="10964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 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50" y="1200150"/>
                <a:ext cx="7086600" cy="3810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Biased 2</a:t>
                </a:r>
                <a:r>
                  <a:rPr lang="en-US" baseline="30000" dirty="0">
                    <a:solidFill>
                      <a:srgbClr val="C00000"/>
                    </a:solidFill>
                  </a:rPr>
                  <a:t>nd</a:t>
                </a:r>
                <a:r>
                  <a:rPr lang="en-US" dirty="0">
                    <a:solidFill>
                      <a:srgbClr val="C00000"/>
                    </a:solidFill>
                  </a:rPr>
                  <a:t>-order random walks explore network neighborhoods:</a:t>
                </a:r>
                <a:endParaRPr lang="en-US" dirty="0"/>
              </a:p>
              <a:p>
                <a:pPr lvl="1"/>
                <a:r>
                  <a:rPr lang="en-US" dirty="0"/>
                  <a:t>Rnd. walk started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US" dirty="0"/>
                  <a:t> and is now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C00000"/>
                    </a:solidFill>
                  </a:rPr>
                  <a:t>Insight:</a:t>
                </a:r>
                <a:r>
                  <a:rPr lang="en-US" dirty="0"/>
                  <a:t> Neighbors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charset="0"/>
                      </a:rPr>
                      <m:t>𝑤</m:t>
                    </m:r>
                  </m:oMath>
                </a14:m>
                <a:r>
                  <a:rPr lang="en-US" dirty="0"/>
                  <a:t> can only be: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sz="3000" dirty="0"/>
              </a:p>
              <a:p>
                <a:pPr marL="457189" lvl="1" indent="0">
                  <a:buNone/>
                </a:pPr>
                <a:r>
                  <a:rPr lang="en-US" b="1" dirty="0"/>
                  <a:t>Idea:</a:t>
                </a:r>
                <a:r>
                  <a:rPr lang="en-US" dirty="0"/>
                  <a:t> Remember where that walk came from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" y="1200150"/>
                <a:ext cx="7086600" cy="3810000"/>
              </a:xfrm>
              <a:blipFill>
                <a:blip r:embed="rId2"/>
                <a:stretch>
                  <a:fillRect l="-1789" t="-2990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246247" y="3244590"/>
            <a:ext cx="525653" cy="2174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151209" y="3600450"/>
            <a:ext cx="539299" cy="248788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763807" y="4042356"/>
            <a:ext cx="429768" cy="365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b"/>
          <a:lstStyle/>
          <a:p>
            <a:pPr algn="ct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en-US" sz="2000" baseline="-25000" dirty="0">
                <a:latin typeface="Helvetica Neue Light" charset="0"/>
                <a:ea typeface="Helvetica Neue Light" charset="0"/>
                <a:cs typeface="Helvetica Neue Light" charset="0"/>
              </a:rPr>
              <a:t>1</a:t>
            </a:r>
          </a:p>
        </p:txBody>
      </p:sp>
      <p:cxnSp>
        <p:nvCxnSpPr>
          <p:cNvPr id="8" name="Straight Connector 7"/>
          <p:cNvCxnSpPr>
            <a:stCxn id="7" idx="2"/>
            <a:endCxn id="23" idx="6"/>
          </p:cNvCxnSpPr>
          <p:nvPr/>
        </p:nvCxnSpPr>
        <p:spPr>
          <a:xfrm flipH="1">
            <a:off x="2087118" y="4225236"/>
            <a:ext cx="676689" cy="4958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</p:cNvCxnSpPr>
          <p:nvPr/>
        </p:nvCxnSpPr>
        <p:spPr>
          <a:xfrm flipH="1">
            <a:off x="2763807" y="4347509"/>
            <a:ext cx="62938" cy="934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6"/>
          </p:cNvCxnSpPr>
          <p:nvPr/>
        </p:nvCxnSpPr>
        <p:spPr>
          <a:xfrm flipV="1">
            <a:off x="3193577" y="3829101"/>
            <a:ext cx="488399" cy="3890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800350" y="3086100"/>
            <a:ext cx="429768" cy="365760"/>
          </a:xfrm>
          <a:prstGeom prst="ellipse">
            <a:avLst/>
          </a:prstGeom>
          <a:solidFill>
            <a:srgbClr val="FF2600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b"/>
          <a:lstStyle/>
          <a:p>
            <a:pPr algn="ct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en-US" sz="2000" baseline="-25000" dirty="0">
                <a:latin typeface="Helvetica Neue Light" charset="0"/>
                <a:ea typeface="Helvetica Neue Light" charset="0"/>
                <a:cs typeface="Helvetica Neue Light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3619036" y="3523947"/>
            <a:ext cx="429768" cy="36576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b"/>
          <a:lstStyle/>
          <a:p>
            <a:pPr algn="ct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w</a:t>
            </a:r>
            <a:endParaRPr lang="en-US" sz="2000" baseline="-250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14" name="Straight Connector 13"/>
          <p:cNvCxnSpPr>
            <a:stCxn id="12" idx="5"/>
          </p:cNvCxnSpPr>
          <p:nvPr/>
        </p:nvCxnSpPr>
        <p:spPr>
          <a:xfrm>
            <a:off x="3167180" y="3398296"/>
            <a:ext cx="514796" cy="1792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629395" y="3191630"/>
            <a:ext cx="429768" cy="365760"/>
          </a:xfrm>
          <a:prstGeom prst="ellipse">
            <a:avLst/>
          </a:prstGeom>
          <a:solidFill>
            <a:srgbClr val="FF9300">
              <a:alpha val="29804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b"/>
          <a:lstStyle/>
          <a:p>
            <a:pPr algn="ct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en-US" sz="2000" baseline="-25000" dirty="0">
                <a:latin typeface="Helvetica Neue Light" charset="0"/>
                <a:ea typeface="Helvetica Neue Light" charset="0"/>
                <a:cs typeface="Helvetica Neue Light" charset="0"/>
              </a:rPr>
              <a:t>3</a:t>
            </a:r>
          </a:p>
        </p:txBody>
      </p:sp>
      <p:cxnSp>
        <p:nvCxnSpPr>
          <p:cNvPr id="16" name="Straight Connector 15"/>
          <p:cNvCxnSpPr>
            <a:endCxn id="15" idx="3"/>
          </p:cNvCxnSpPr>
          <p:nvPr/>
        </p:nvCxnSpPr>
        <p:spPr>
          <a:xfrm flipV="1">
            <a:off x="4048806" y="3503826"/>
            <a:ext cx="643528" cy="2030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234504" y="3931999"/>
            <a:ext cx="537397" cy="4155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657350" y="4091940"/>
            <a:ext cx="429768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b"/>
          <a:lstStyle/>
          <a:p>
            <a:pPr algn="ct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u</a:t>
            </a:r>
          </a:p>
        </p:txBody>
      </p:sp>
      <p:cxnSp>
        <p:nvCxnSpPr>
          <p:cNvPr id="18" name="Straight Connector 17"/>
          <p:cNvCxnSpPr>
            <a:stCxn id="12" idx="4"/>
            <a:endCxn id="7" idx="0"/>
          </p:cNvCxnSpPr>
          <p:nvPr/>
        </p:nvCxnSpPr>
        <p:spPr>
          <a:xfrm flipH="1">
            <a:off x="2978691" y="3451860"/>
            <a:ext cx="36543" cy="5904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086101" y="4295001"/>
                <a:ext cx="1018227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rgbClr val="0070C0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Closer to </a:t>
                </a:r>
                <a14:m>
                  <m:oMath xmlns:m="http://schemas.openxmlformats.org/officeDocument/2006/math">
                    <m:r>
                      <a:rPr lang="en-US" sz="1350" b="1" i="1" dirty="0">
                        <a:solidFill>
                          <a:srgbClr val="0070C0"/>
                        </a:solidFill>
                        <a:latin typeface="Cambria Math" charset="0"/>
                        <a:ea typeface="Helvetica Neue Light" charset="0"/>
                        <a:cs typeface="Helvetica Neue Light" charset="0"/>
                      </a:rPr>
                      <m:t>𝒖</m:t>
                    </m:r>
                  </m:oMath>
                </a14:m>
                <a:endParaRPr lang="en-US" sz="1350" b="1" dirty="0">
                  <a:solidFill>
                    <a:srgbClr val="0070C0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101" y="4295001"/>
                <a:ext cx="1018227" cy="300082"/>
              </a:xfrm>
              <a:prstGeom prst="rect">
                <a:avLst/>
              </a:prstGeom>
              <a:blipFill>
                <a:blip r:embed="rId3"/>
                <a:stretch>
                  <a:fillRect l="-1235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20066" y="2808798"/>
                <a:ext cx="164981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rgbClr val="FF0000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Same distance to </a:t>
                </a:r>
                <a14:m>
                  <m:oMath xmlns:m="http://schemas.openxmlformats.org/officeDocument/2006/math">
                    <m:r>
                      <a:rPr lang="en-US" sz="1350" b="1" i="1" dirty="0">
                        <a:solidFill>
                          <a:srgbClr val="FF0000"/>
                        </a:solidFill>
                        <a:latin typeface="Cambria Math" charset="0"/>
                        <a:ea typeface="Helvetica Neue Light" charset="0"/>
                        <a:cs typeface="Helvetica Neue Light" charset="0"/>
                      </a:rPr>
                      <m:t>𝒖</m:t>
                    </m:r>
                  </m:oMath>
                </a14:m>
                <a:endParaRPr lang="en-US" sz="1350" b="1" dirty="0">
                  <a:solidFill>
                    <a:srgbClr val="FF0000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066" y="2808798"/>
                <a:ext cx="1649811" cy="300082"/>
              </a:xfrm>
              <a:prstGeom prst="rect">
                <a:avLst/>
              </a:prstGeom>
              <a:blipFill>
                <a:blip r:embed="rId4"/>
                <a:stretch>
                  <a:fillRect l="-76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70337" y="3552051"/>
                <a:ext cx="1255537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b="1" dirty="0">
                    <a:solidFill>
                      <a:schemeClr val="accent6">
                        <a:lumMod val="75000"/>
                      </a:schemeClr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Farther from </a:t>
                </a:r>
                <a14:m>
                  <m:oMath xmlns:m="http://schemas.openxmlformats.org/officeDocument/2006/math">
                    <m:r>
                      <a:rPr lang="en-US" sz="1350" b="1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  <a:ea typeface="Helvetica Neue Light" charset="0"/>
                        <a:cs typeface="Helvetica Neue Light" charset="0"/>
                      </a:rPr>
                      <m:t>𝒖</m:t>
                    </m:r>
                  </m:oMath>
                </a14:m>
                <a:endParaRPr lang="en-US" sz="1350" b="1" dirty="0">
                  <a:solidFill>
                    <a:schemeClr val="accent6">
                      <a:lumMod val="75000"/>
                    </a:schemeClr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337" y="3552051"/>
                <a:ext cx="1255537" cy="300082"/>
              </a:xfrm>
              <a:prstGeom prst="rect">
                <a:avLst/>
              </a:prstGeom>
              <a:blipFill>
                <a:blip r:embed="rId5"/>
                <a:stretch>
                  <a:fillRect l="-1000" t="-416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459524" y="5030985"/>
            <a:ext cx="4018084" cy="124928"/>
          </a:xfrm>
        </p:spPr>
        <p:txBody>
          <a:bodyPr/>
          <a:lstStyle/>
          <a:p>
            <a:r>
              <a:rPr lang="en-US"/>
              <a:t>Representation Learning on Networks, </a:t>
            </a:r>
            <a:r>
              <a:rPr lang="en-US" dirty="0" err="1"/>
              <a:t>snap.stanford.edu</a:t>
            </a:r>
            <a:r>
              <a:rPr lang="en-US" dirty="0"/>
              <a:t>/</a:t>
            </a:r>
            <a:r>
              <a:rPr lang="en-US" dirty="0" err="1"/>
              <a:t>proj</a:t>
            </a:r>
            <a:r>
              <a:rPr lang="en-US" dirty="0"/>
              <a:t>/</a:t>
            </a:r>
            <a:r>
              <a:rPr lang="en-US" dirty="0" err="1"/>
              <a:t>embeddings</a:t>
            </a:r>
            <a:r>
              <a:rPr lang="en-US" dirty="0"/>
              <a:t>-www, WWW 2018</a:t>
            </a:r>
          </a:p>
        </p:txBody>
      </p:sp>
    </p:spTree>
    <p:extLst>
      <p:ext uri="{BB962C8B-B14F-4D97-AF65-F5344CB8AC3E}">
        <p14:creationId xmlns:p14="http://schemas.microsoft.com/office/powerpoint/2010/main" val="42043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 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353813" y="1237782"/>
                <a:ext cx="6438900" cy="395285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Walker is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solidFill>
                          <a:srgbClr val="008000"/>
                        </a:solidFill>
                        <a:latin typeface="Cambria Math" charset="0"/>
                      </a:rPr>
                      <m:t>w</m:t>
                    </m:r>
                  </m:oMath>
                </a14:m>
                <a:r>
                  <a:rPr lang="en-US" dirty="0"/>
                  <a:t>. Where to go next?</a:t>
                </a:r>
                <a:r>
                  <a:rPr lang="en-US" sz="3000" dirty="0">
                    <a:solidFill>
                      <a:schemeClr val="accent6">
                        <a:lumMod val="75000"/>
                      </a:schemeClr>
                    </a:solidFill>
                  </a:rPr>
                  <a:t>  </a:t>
                </a:r>
                <a:endParaRPr lang="en-US" dirty="0"/>
              </a:p>
              <a:p>
                <a:pPr lvl="4"/>
                <a:endParaRPr lang="en-US" dirty="0"/>
              </a:p>
              <a:p>
                <a:pPr lvl="4"/>
                <a:endParaRPr lang="en-US" dirty="0"/>
              </a:p>
              <a:p>
                <a:endParaRPr lang="en-US" dirty="0"/>
              </a:p>
              <a:p>
                <a:pPr lvl="3"/>
                <a:endParaRPr lang="en-US" sz="2700" dirty="0"/>
              </a:p>
              <a:p>
                <a:pPr lvl="3"/>
                <a:endParaRPr lang="en-US" sz="2700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/>
                  <a:t> model transition probabilities</a:t>
                </a:r>
              </a:p>
              <a:p>
                <a:pPr marL="562356" lvl="1" indent="-342900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  <a:r>
                  <a:rPr lang="mr-IN" dirty="0"/>
                  <a:t>…</a:t>
                </a:r>
                <a:r>
                  <a:rPr lang="en-US" dirty="0"/>
                  <a:t> return parameter</a:t>
                </a:r>
              </a:p>
              <a:p>
                <a:pPr marL="562356" lvl="1" indent="-342900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:r>
                  <a:rPr lang="mr-IN" dirty="0"/>
                  <a:t>…</a:t>
                </a:r>
                <a:r>
                  <a:rPr lang="en-US" dirty="0"/>
                  <a:t> ”walk away” parameter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813" y="1237782"/>
                <a:ext cx="6438900" cy="3952858"/>
              </a:xfrm>
              <a:blipFill>
                <a:blip r:embed="rId2"/>
                <a:stretch>
                  <a:fillRect l="-1575" t="-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71490" y="1168951"/>
            <a:ext cx="6019465" cy="3805706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819044" y="1890659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44" y="1890659"/>
                <a:ext cx="3770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499483" y="2637632"/>
                <a:ext cx="558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1/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𝑞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483" y="2637632"/>
                <a:ext cx="558167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756533" y="2958695"/>
                <a:ext cx="558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1/</m:t>
                      </m:r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33" y="2958695"/>
                <a:ext cx="558167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24960" y="2114550"/>
                <a:ext cx="197589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i="1" dirty="0">
                        <a:solidFill>
                          <a:srgbClr val="008000"/>
                        </a:solidFill>
                        <a:latin typeface="Cambria Math" charset="0"/>
                        <a:cs typeface="Arial" pitchFamily="34" charset="0"/>
                      </a:rPr>
                      <m:t>1/</m:t>
                    </m:r>
                    <m:r>
                      <a:rPr lang="en-US" sz="2100" i="1" dirty="0">
                        <a:solidFill>
                          <a:srgbClr val="008000"/>
                        </a:solidFill>
                        <a:latin typeface="Cambria Math" charset="0"/>
                        <a:cs typeface="Arial" pitchFamily="34" charset="0"/>
                      </a:rPr>
                      <m:t>𝑝</m:t>
                    </m:r>
                    <m:r>
                      <a:rPr lang="en-US" sz="2100" i="1" dirty="0">
                        <a:solidFill>
                          <a:srgbClr val="008000"/>
                        </a:solidFill>
                        <a:latin typeface="Cambria Math" charset="0"/>
                        <a:cs typeface="Arial" pitchFamily="34" charset="0"/>
                      </a:rPr>
                      <m:t>,1/</m:t>
                    </m:r>
                    <m:r>
                      <a:rPr lang="en-US" sz="2100" i="1" dirty="0">
                        <a:solidFill>
                          <a:srgbClr val="008000"/>
                        </a:solidFill>
                        <a:latin typeface="Cambria Math" charset="0"/>
                        <a:cs typeface="Arial" pitchFamily="34" charset="0"/>
                      </a:rPr>
                      <m:t>𝑞</m:t>
                    </m:r>
                    <m:r>
                      <a:rPr lang="en-US" sz="2100" i="1" dirty="0">
                        <a:solidFill>
                          <a:srgbClr val="008000"/>
                        </a:solidFill>
                        <a:latin typeface="Cambria Math" charset="0"/>
                        <a:cs typeface="Arial" pitchFamily="34" charset="0"/>
                      </a:rPr>
                      <m:t>,1</m:t>
                    </m:r>
                  </m:oMath>
                </a14:m>
                <a:r>
                  <a:rPr lang="en-US" sz="21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>
                    <a:solidFill>
                      <a:srgbClr val="008000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are </a:t>
                </a:r>
                <a:r>
                  <a:rPr lang="en-US" sz="2400" dirty="0" err="1">
                    <a:solidFill>
                      <a:srgbClr val="008000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unnormalized</a:t>
                </a:r>
                <a:r>
                  <a:rPr lang="en-US" sz="2400" dirty="0">
                    <a:solidFill>
                      <a:srgbClr val="008000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/>
                </a:r>
                <a:br>
                  <a:rPr lang="en-US" sz="2400" dirty="0">
                    <a:solidFill>
                      <a:srgbClr val="008000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</a:br>
                <a:r>
                  <a:rPr lang="en-US" sz="2400" dirty="0">
                    <a:solidFill>
                      <a:srgbClr val="008000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probabilities</a:t>
                </a:r>
                <a:endParaRPr lang="en-US" sz="2100" dirty="0">
                  <a:solidFill>
                    <a:srgbClr val="008000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960" y="2114550"/>
                <a:ext cx="1975890" cy="1200329"/>
              </a:xfrm>
              <a:prstGeom prst="rect">
                <a:avLst/>
              </a:prstGeom>
              <a:blipFill>
                <a:blip r:embed="rId6"/>
                <a:stretch>
                  <a:fillRect l="-4459" t="-4211" r="-2548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2560447" y="2101590"/>
            <a:ext cx="525653" cy="2174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65409" y="2457450"/>
            <a:ext cx="539299" cy="248788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078007" y="2899356"/>
            <a:ext cx="429768" cy="365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b"/>
          <a:lstStyle/>
          <a:p>
            <a:pPr algn="ct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en-US" sz="2000" baseline="-25000" dirty="0">
                <a:latin typeface="Helvetica Neue Light" charset="0"/>
                <a:ea typeface="Helvetica Neue Light" charset="0"/>
                <a:cs typeface="Helvetica Neue Light" charset="0"/>
              </a:rPr>
              <a:t>1</a:t>
            </a:r>
          </a:p>
        </p:txBody>
      </p:sp>
      <p:cxnSp>
        <p:nvCxnSpPr>
          <p:cNvPr id="29" name="Straight Connector 28"/>
          <p:cNvCxnSpPr>
            <a:stCxn id="31" idx="2"/>
          </p:cNvCxnSpPr>
          <p:nvPr/>
        </p:nvCxnSpPr>
        <p:spPr>
          <a:xfrm flipH="1">
            <a:off x="1401318" y="3082236"/>
            <a:ext cx="676689" cy="4958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0" idx="3"/>
          </p:cNvCxnSpPr>
          <p:nvPr/>
        </p:nvCxnSpPr>
        <p:spPr>
          <a:xfrm flipH="1">
            <a:off x="2078007" y="3204509"/>
            <a:ext cx="62938" cy="934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0" idx="6"/>
          </p:cNvCxnSpPr>
          <p:nvPr/>
        </p:nvCxnSpPr>
        <p:spPr>
          <a:xfrm flipV="1">
            <a:off x="2507777" y="2686101"/>
            <a:ext cx="488399" cy="3890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2114550" y="1943100"/>
            <a:ext cx="429768" cy="365760"/>
          </a:xfrm>
          <a:prstGeom prst="ellipse">
            <a:avLst/>
          </a:prstGeom>
          <a:solidFill>
            <a:srgbClr val="FF2600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b"/>
          <a:lstStyle/>
          <a:p>
            <a:pPr algn="ct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en-US" sz="2000" baseline="-25000" dirty="0">
                <a:latin typeface="Helvetica Neue Light" charset="0"/>
                <a:ea typeface="Helvetica Neue Light" charset="0"/>
                <a:cs typeface="Helvetica Neue Light" charset="0"/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2933236" y="2380947"/>
            <a:ext cx="429768" cy="36576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b"/>
          <a:lstStyle/>
          <a:p>
            <a:pPr algn="ct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w</a:t>
            </a:r>
            <a:endParaRPr lang="en-US" sz="2000" baseline="-250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36" name="Straight Connector 35"/>
          <p:cNvCxnSpPr>
            <a:stCxn id="38" idx="5"/>
          </p:cNvCxnSpPr>
          <p:nvPr/>
        </p:nvCxnSpPr>
        <p:spPr>
          <a:xfrm>
            <a:off x="2481380" y="2255296"/>
            <a:ext cx="514796" cy="1792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943595" y="2048630"/>
            <a:ext cx="429768" cy="365760"/>
          </a:xfrm>
          <a:prstGeom prst="ellipse">
            <a:avLst/>
          </a:prstGeom>
          <a:solidFill>
            <a:srgbClr val="FF9300">
              <a:alpha val="29804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b"/>
          <a:lstStyle/>
          <a:p>
            <a:pPr algn="ct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en-US" sz="2000" baseline="-25000" dirty="0">
                <a:latin typeface="Helvetica Neue Light" charset="0"/>
                <a:ea typeface="Helvetica Neue Light" charset="0"/>
                <a:cs typeface="Helvetica Neue Light" charset="0"/>
              </a:rPr>
              <a:t>3</a:t>
            </a:r>
          </a:p>
        </p:txBody>
      </p:sp>
      <p:cxnSp>
        <p:nvCxnSpPr>
          <p:cNvPr id="38" name="Straight Connector 37"/>
          <p:cNvCxnSpPr>
            <a:endCxn id="41" idx="3"/>
          </p:cNvCxnSpPr>
          <p:nvPr/>
        </p:nvCxnSpPr>
        <p:spPr>
          <a:xfrm flipV="1">
            <a:off x="3363006" y="2360826"/>
            <a:ext cx="643528" cy="2030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548704" y="2788999"/>
            <a:ext cx="537397" cy="4155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71550" y="2948940"/>
            <a:ext cx="429768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b"/>
          <a:lstStyle/>
          <a:p>
            <a:pPr algn="ct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u</a:t>
            </a:r>
          </a:p>
        </p:txBody>
      </p:sp>
      <p:cxnSp>
        <p:nvCxnSpPr>
          <p:cNvPr id="41" name="Straight Connector 40"/>
          <p:cNvCxnSpPr>
            <a:stCxn id="38" idx="4"/>
            <a:endCxn id="31" idx="0"/>
          </p:cNvCxnSpPr>
          <p:nvPr/>
        </p:nvCxnSpPr>
        <p:spPr>
          <a:xfrm flipH="1">
            <a:off x="2292891" y="2308860"/>
            <a:ext cx="36543" cy="5904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459524" y="5030985"/>
            <a:ext cx="4018084" cy="124928"/>
          </a:xfrm>
        </p:spPr>
        <p:txBody>
          <a:bodyPr/>
          <a:lstStyle/>
          <a:p>
            <a:r>
              <a:rPr lang="en-US"/>
              <a:t>Representation Learning on Networks, </a:t>
            </a:r>
            <a:r>
              <a:rPr lang="en-US" dirty="0" err="1"/>
              <a:t>snap.stanford.edu</a:t>
            </a:r>
            <a:r>
              <a:rPr lang="en-US" dirty="0"/>
              <a:t>/</a:t>
            </a:r>
            <a:r>
              <a:rPr lang="en-US" dirty="0" err="1"/>
              <a:t>proj</a:t>
            </a:r>
            <a:r>
              <a:rPr lang="en-US" dirty="0"/>
              <a:t>/</a:t>
            </a:r>
            <a:r>
              <a:rPr lang="en-US" dirty="0" err="1"/>
              <a:t>embeddings</a:t>
            </a:r>
            <a:r>
              <a:rPr lang="en-US" dirty="0"/>
              <a:t>-www, WWW 2018</a:t>
            </a:r>
          </a:p>
        </p:txBody>
      </p:sp>
    </p:spTree>
    <p:extLst>
      <p:ext uri="{BB962C8B-B14F-4D97-AF65-F5344CB8AC3E}">
        <p14:creationId xmlns:p14="http://schemas.microsoft.com/office/powerpoint/2010/main" val="18191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Biased 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>
              <a:xfrm>
                <a:off x="353813" y="1237782"/>
                <a:ext cx="6438900" cy="395285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Walker is 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solidFill>
                          <a:srgbClr val="008000"/>
                        </a:solidFill>
                        <a:latin typeface="Cambria Math" charset="0"/>
                      </a:rPr>
                      <m:t>w</m:t>
                    </m:r>
                  </m:oMath>
                </a14:m>
                <a:r>
                  <a:rPr lang="en-US" dirty="0"/>
                  <a:t>. Where to go next?</a:t>
                </a:r>
                <a:r>
                  <a:rPr lang="en-US" sz="3000" dirty="0">
                    <a:solidFill>
                      <a:schemeClr val="accent6">
                        <a:lumMod val="75000"/>
                      </a:schemeClr>
                    </a:solidFill>
                  </a:rPr>
                  <a:t>  </a:t>
                </a:r>
                <a:endParaRPr lang="en-US" dirty="0"/>
              </a:p>
              <a:p>
                <a:pPr lvl="4"/>
                <a:endParaRPr lang="en-US" dirty="0"/>
              </a:p>
              <a:p>
                <a:pPr lvl="4"/>
                <a:endParaRPr lang="en-US" dirty="0"/>
              </a:p>
              <a:p>
                <a:endParaRPr lang="en-US" dirty="0"/>
              </a:p>
              <a:p>
                <a:pPr lvl="3"/>
                <a:endParaRPr lang="en-US" sz="2700" dirty="0"/>
              </a:p>
              <a:p>
                <a:pPr lvl="3"/>
                <a:endParaRPr lang="en-US" sz="2700" dirty="0"/>
              </a:p>
              <a:p>
                <a:pPr lvl="1"/>
                <a:r>
                  <a:rPr lang="en-US" b="1" dirty="0"/>
                  <a:t>BFS-like</a:t>
                </a:r>
                <a:r>
                  <a:rPr lang="en-US" dirty="0"/>
                  <a:t> walk: Low value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DFS-like</a:t>
                </a:r>
                <a:r>
                  <a:rPr lang="en-US" dirty="0"/>
                  <a:t> walk: Low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𝑆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𝑢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are the nodes visited by the walker</a:t>
                </a:r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813" y="1237782"/>
                <a:ext cx="6438900" cy="3952858"/>
              </a:xfrm>
              <a:blipFill>
                <a:blip r:embed="rId2"/>
                <a:stretch>
                  <a:fillRect l="-1969" t="-1917" b="-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71490" y="1168951"/>
            <a:ext cx="6019465" cy="3805706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361688" y="2497641"/>
                <a:ext cx="1127232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700">
                        <a:solidFill>
                          <a:srgbClr val="008000"/>
                        </a:solidFill>
                        <a:latin typeface="Cambria Math" charset="0"/>
                        <a:ea typeface="Helvetica Neue Light" charset="0"/>
                        <a:cs typeface="Helvetica Neue Light" charset="0"/>
                      </a:rPr>
                      <m:t>w</m:t>
                    </m:r>
                    <m:r>
                      <a:rPr lang="en-US" sz="27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  <a:ea typeface="Helvetica Neue Light" charset="0"/>
                        <a:cs typeface="Helvetica Neue Light" charset="0"/>
                      </a:rPr>
                      <m:t>→</m:t>
                    </m:r>
                  </m:oMath>
                </a14:m>
                <a:r>
                  <a:rPr lang="en-US" sz="2700" dirty="0">
                    <a:solidFill>
                      <a:schemeClr val="accent6">
                        <a:lumMod val="75000"/>
                      </a:schemeClr>
                    </a:solidFill>
                    <a:latin typeface="Helvetica Neue Light" charset="0"/>
                    <a:ea typeface="Helvetica Neue Light" charset="0"/>
                    <a:cs typeface="Helvetica Neue Light" charset="0"/>
                  </a:rPr>
                  <a:t>   </a:t>
                </a: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688" y="2497641"/>
                <a:ext cx="1127232" cy="5078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197765" y="2188834"/>
            <a:ext cx="462605" cy="1200329"/>
          </a:xfrm>
          <a:prstGeom prst="rect">
            <a:avLst/>
          </a:prstGeom>
          <a:noFill/>
          <a:ln w="38100">
            <a:solidFill>
              <a:srgbClr val="9611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1</a:t>
            </a:r>
            <a:r>
              <a:rPr lang="en-US" sz="2400" baseline="-25000" dirty="0">
                <a:solidFill>
                  <a:schemeClr val="accent5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/>
            </a:r>
            <a:br>
              <a:rPr lang="en-US" sz="2400" baseline="-25000" dirty="0">
                <a:solidFill>
                  <a:schemeClr val="accent5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400" dirty="0">
                <a:solidFill>
                  <a:srgbClr val="FF00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en-US" sz="2400" baseline="-25000" dirty="0">
                <a:solidFill>
                  <a:srgbClr val="FF000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2</a:t>
            </a:r>
            <a:r>
              <a:rPr lang="en-US" sz="2400" baseline="-25000" dirty="0">
                <a:solidFill>
                  <a:schemeClr val="accent5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/>
            </a:r>
            <a:br>
              <a:rPr lang="en-US" sz="2400" baseline="-25000" dirty="0">
                <a:solidFill>
                  <a:schemeClr val="accent5"/>
                </a:solidFill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en-US" sz="2400" baseline="-25000" dirty="0">
                <a:solidFill>
                  <a:schemeClr val="accent6">
                    <a:lumMod val="75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881665" y="2196846"/>
                <a:ext cx="858743" cy="1183273"/>
              </a:xfrm>
              <a:prstGeom prst="rect">
                <a:avLst/>
              </a:prstGeom>
              <a:noFill/>
              <a:ln w="38100">
                <a:solidFill>
                  <a:srgbClr val="9611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1/</m:t>
                      </m:r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rgbClr val="FF0000"/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1</m:t>
                      </m:r>
                    </m:oMath>
                  </m:oMathPara>
                </a14:m>
                <a:endParaRPr lang="en-US" sz="2400" baseline="-25000" dirty="0">
                  <a:solidFill>
                    <a:srgbClr val="FF0000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1/</m:t>
                      </m:r>
                      <m:r>
                        <a:rPr lang="en-US" sz="2400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𝑞</m:t>
                      </m:r>
                    </m:oMath>
                  </m:oMathPara>
                </a14:m>
                <a:endParaRPr lang="en-US" sz="2400" baseline="-25000" dirty="0">
                  <a:solidFill>
                    <a:schemeClr val="accent6">
                      <a:lumMod val="75000"/>
                    </a:schemeClr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665" y="2196846"/>
                <a:ext cx="858743" cy="1183273"/>
              </a:xfrm>
              <a:prstGeom prst="rect">
                <a:avLst/>
              </a:prstGeom>
              <a:blipFill rotWithShape="0">
                <a:blip r:embed="rId4"/>
                <a:stretch>
                  <a:fillRect b="-5000"/>
                </a:stretch>
              </a:blipFill>
              <a:ln w="38100">
                <a:solidFill>
                  <a:srgbClr val="9611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5483810" y="3753943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Unnormalized</a:t>
            </a:r>
            <a:r>
              <a:rPr lang="en-US" sz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transition prob.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6190275" y="3447685"/>
            <a:ext cx="120761" cy="2971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819044" y="1890659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044" y="1890659"/>
                <a:ext cx="37702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499483" y="2637632"/>
                <a:ext cx="558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1/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𝑞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483" y="2637632"/>
                <a:ext cx="558167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756533" y="2958695"/>
                <a:ext cx="558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1/</m:t>
                      </m:r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charset="0"/>
                          <a:ea typeface="Helvetica Neue Light" charset="0"/>
                          <a:cs typeface="Helvetica Neue Light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  <a:latin typeface="Helvetica Neue Light" charset="0"/>
                  <a:ea typeface="Helvetica Neue Light" charset="0"/>
                  <a:cs typeface="Helvetica Neue Light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33" y="2958695"/>
                <a:ext cx="558167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 flipH="1" flipV="1">
            <a:off x="2560447" y="2101590"/>
            <a:ext cx="525653" cy="2174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465409" y="2457450"/>
            <a:ext cx="539299" cy="248788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2078007" y="2899356"/>
            <a:ext cx="429768" cy="36576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b"/>
          <a:lstStyle/>
          <a:p>
            <a:pPr algn="ct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en-US" sz="2000" baseline="-25000" dirty="0">
                <a:latin typeface="Helvetica Neue Light" charset="0"/>
                <a:ea typeface="Helvetica Neue Light" charset="0"/>
                <a:cs typeface="Helvetica Neue Light" charset="0"/>
              </a:rPr>
              <a:t>1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1401318" y="3082236"/>
            <a:ext cx="676689" cy="4958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2078007" y="3204509"/>
            <a:ext cx="62938" cy="934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507777" y="2686101"/>
            <a:ext cx="488399" cy="3890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2114550" y="1943100"/>
            <a:ext cx="429768" cy="365760"/>
          </a:xfrm>
          <a:prstGeom prst="ellipse">
            <a:avLst/>
          </a:prstGeom>
          <a:solidFill>
            <a:srgbClr val="FF2600">
              <a:alpha val="32157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b"/>
          <a:lstStyle/>
          <a:p>
            <a:pPr algn="ct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en-US" sz="2000" baseline="-25000" dirty="0">
                <a:latin typeface="Helvetica Neue Light" charset="0"/>
                <a:ea typeface="Helvetica Neue Light" charset="0"/>
                <a:cs typeface="Helvetica Neue Light" charset="0"/>
              </a:rPr>
              <a:t>2</a:t>
            </a:r>
          </a:p>
        </p:txBody>
      </p:sp>
      <p:sp>
        <p:nvSpPr>
          <p:cNvPr id="74" name="Oval 73"/>
          <p:cNvSpPr/>
          <p:nvPr/>
        </p:nvSpPr>
        <p:spPr>
          <a:xfrm>
            <a:off x="2933236" y="2380947"/>
            <a:ext cx="429768" cy="36576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b"/>
          <a:lstStyle/>
          <a:p>
            <a:pPr algn="ct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w</a:t>
            </a:r>
            <a:endParaRPr lang="en-US" sz="2000" baseline="-250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2481380" y="2255296"/>
            <a:ext cx="514796" cy="1792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3943595" y="2048630"/>
            <a:ext cx="429768" cy="365760"/>
          </a:xfrm>
          <a:prstGeom prst="ellipse">
            <a:avLst/>
          </a:prstGeom>
          <a:solidFill>
            <a:srgbClr val="FF9300">
              <a:alpha val="29804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b"/>
          <a:lstStyle/>
          <a:p>
            <a:pPr algn="ct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en-US" sz="2000" baseline="-25000" dirty="0">
                <a:latin typeface="Helvetica Neue Light" charset="0"/>
                <a:ea typeface="Helvetica Neue Light" charset="0"/>
                <a:cs typeface="Helvetica Neue Light" charset="0"/>
              </a:rPr>
              <a:t>3</a:t>
            </a: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3363006" y="2360826"/>
            <a:ext cx="643528" cy="2030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2548704" y="2788999"/>
            <a:ext cx="537397" cy="4155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971550" y="2948940"/>
            <a:ext cx="429768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0" tIns="0" rIns="0" bIns="0" rtlCol="0" anchor="b"/>
          <a:lstStyle/>
          <a:p>
            <a:pPr algn="ctr"/>
            <a:r>
              <a:rPr lang="en-US" sz="2000" dirty="0">
                <a:latin typeface="Helvetica Neue Light" charset="0"/>
                <a:ea typeface="Helvetica Neue Light" charset="0"/>
                <a:cs typeface="Helvetica Neue Light" charset="0"/>
              </a:rPr>
              <a:t>u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2292891" y="2308860"/>
            <a:ext cx="36543" cy="5904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459524" y="5030985"/>
            <a:ext cx="4018084" cy="124928"/>
          </a:xfrm>
        </p:spPr>
        <p:txBody>
          <a:bodyPr/>
          <a:lstStyle/>
          <a:p>
            <a:r>
              <a:rPr lang="en-US"/>
              <a:t>Representation Learning on Networks, </a:t>
            </a:r>
            <a:r>
              <a:rPr lang="en-US" dirty="0" err="1"/>
              <a:t>snap.stanford.edu</a:t>
            </a:r>
            <a:r>
              <a:rPr lang="en-US" dirty="0"/>
              <a:t>/</a:t>
            </a:r>
            <a:r>
              <a:rPr lang="en-US" dirty="0" err="1"/>
              <a:t>proj</a:t>
            </a:r>
            <a:r>
              <a:rPr lang="en-US" dirty="0"/>
              <a:t>/</a:t>
            </a:r>
            <a:r>
              <a:rPr lang="en-US" dirty="0" err="1"/>
              <a:t>embeddings</a:t>
            </a:r>
            <a:r>
              <a:rPr lang="en-US" dirty="0"/>
              <a:t>-www, WWW 2018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22753" y="3761148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Unnormalized</a:t>
            </a:r>
            <a:r>
              <a:rPr lang="en-US" sz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transition prob.</a:t>
            </a:r>
          </a:p>
        </p:txBody>
      </p:sp>
    </p:spTree>
    <p:extLst>
      <p:ext uri="{BB962C8B-B14F-4D97-AF65-F5344CB8AC3E}">
        <p14:creationId xmlns:p14="http://schemas.microsoft.com/office/powerpoint/2010/main" val="5491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BFS vs. DFS</a:t>
            </a:r>
          </a:p>
        </p:txBody>
      </p:sp>
      <p:sp>
        <p:nvSpPr>
          <p:cNvPr id="4" name="Shape 209"/>
          <p:cNvSpPr txBox="1"/>
          <p:nvPr/>
        </p:nvSpPr>
        <p:spPr>
          <a:xfrm>
            <a:off x="381000" y="3186755"/>
            <a:ext cx="2209800" cy="103634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BFS:</a:t>
            </a:r>
          </a:p>
          <a:p>
            <a:pPr algn="ctr"/>
            <a:r>
              <a:rPr lang="en-GB" sz="2400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Micro-view of neighbourhood</a:t>
            </a:r>
          </a:p>
        </p:txBody>
      </p:sp>
      <p:grpSp>
        <p:nvGrpSpPr>
          <p:cNvPr id="5" name="Shape 212"/>
          <p:cNvGrpSpPr/>
          <p:nvPr/>
        </p:nvGrpSpPr>
        <p:grpSpPr>
          <a:xfrm>
            <a:off x="919372" y="2012361"/>
            <a:ext cx="1215932" cy="1111157"/>
            <a:chOff x="4500100" y="1949800"/>
            <a:chExt cx="1375450" cy="1324225"/>
          </a:xfrm>
        </p:grpSpPr>
        <p:sp>
          <p:nvSpPr>
            <p:cNvPr id="6" name="Shape 213"/>
            <p:cNvSpPr/>
            <p:nvPr/>
          </p:nvSpPr>
          <p:spPr>
            <a:xfrm>
              <a:off x="5021999" y="2417700"/>
              <a:ext cx="337200" cy="308100"/>
            </a:xfrm>
            <a:prstGeom prst="ellipse">
              <a:avLst/>
            </a:prstGeom>
            <a:solidFill>
              <a:srgbClr val="A2C4C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pPr algn="ctr"/>
              <a:r>
                <a:rPr lang="en-US" sz="2857" i="1" dirty="0"/>
                <a:t>u</a:t>
              </a:r>
              <a:endParaRPr sz="2857" i="1" dirty="0"/>
            </a:p>
          </p:txBody>
        </p:sp>
        <p:sp>
          <p:nvSpPr>
            <p:cNvPr id="7" name="Shape 214"/>
            <p:cNvSpPr/>
            <p:nvPr/>
          </p:nvSpPr>
          <p:spPr>
            <a:xfrm>
              <a:off x="5019225" y="1949800"/>
              <a:ext cx="337200" cy="308100"/>
            </a:xfrm>
            <a:prstGeom prst="ellipse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8" name="Shape 215"/>
            <p:cNvSpPr/>
            <p:nvPr/>
          </p:nvSpPr>
          <p:spPr>
            <a:xfrm>
              <a:off x="5432625" y="2033400"/>
              <a:ext cx="337200" cy="308100"/>
            </a:xfrm>
            <a:prstGeom prst="ellipse">
              <a:avLst/>
            </a:prstGeom>
            <a:solidFill>
              <a:srgbClr val="D5A6B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9" name="Shape 216"/>
            <p:cNvSpPr/>
            <p:nvPr/>
          </p:nvSpPr>
          <p:spPr>
            <a:xfrm>
              <a:off x="5538350" y="2417700"/>
              <a:ext cx="337200" cy="308100"/>
            </a:xfrm>
            <a:prstGeom prst="ellipse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0" name="Shape 217"/>
            <p:cNvSpPr/>
            <p:nvPr/>
          </p:nvSpPr>
          <p:spPr>
            <a:xfrm rot="5400000">
              <a:off x="5469287" y="2845637"/>
              <a:ext cx="337200" cy="308100"/>
            </a:xfrm>
            <a:prstGeom prst="ellipse">
              <a:avLst/>
            </a:prstGeom>
            <a:solidFill>
              <a:srgbClr val="D5A6B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1" name="Shape 218"/>
            <p:cNvSpPr/>
            <p:nvPr/>
          </p:nvSpPr>
          <p:spPr>
            <a:xfrm rot="5400000">
              <a:off x="5003250" y="2945825"/>
              <a:ext cx="337200" cy="319200"/>
            </a:xfrm>
            <a:prstGeom prst="ellipse">
              <a:avLst/>
            </a:prstGeom>
            <a:solidFill>
              <a:srgbClr val="D5A6BD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2" name="Shape 219"/>
            <p:cNvSpPr/>
            <p:nvPr/>
          </p:nvSpPr>
          <p:spPr>
            <a:xfrm flipH="1">
              <a:off x="5019225" y="1949800"/>
              <a:ext cx="337200" cy="308100"/>
            </a:xfrm>
            <a:prstGeom prst="ellipse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3" name="Shape 220"/>
            <p:cNvSpPr/>
            <p:nvPr/>
          </p:nvSpPr>
          <p:spPr>
            <a:xfrm flipH="1">
              <a:off x="4605825" y="2033400"/>
              <a:ext cx="337200" cy="308100"/>
            </a:xfrm>
            <a:prstGeom prst="ellipse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4" name="Shape 221"/>
            <p:cNvSpPr/>
            <p:nvPr/>
          </p:nvSpPr>
          <p:spPr>
            <a:xfrm flipH="1">
              <a:off x="4500100" y="2417700"/>
              <a:ext cx="337200" cy="308100"/>
            </a:xfrm>
            <a:prstGeom prst="ellipse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sp>
          <p:nvSpPr>
            <p:cNvPr id="15" name="Shape 222"/>
            <p:cNvSpPr/>
            <p:nvPr/>
          </p:nvSpPr>
          <p:spPr>
            <a:xfrm rot="-5400000" flipH="1">
              <a:off x="4569162" y="2845637"/>
              <a:ext cx="337200" cy="308100"/>
            </a:xfrm>
            <a:prstGeom prst="ellipse">
              <a:avLst/>
            </a:prstGeom>
            <a:solidFill>
              <a:srgbClr val="EEEEEE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350"/>
            </a:p>
          </p:txBody>
        </p:sp>
        <p:cxnSp>
          <p:nvCxnSpPr>
            <p:cNvPr id="16" name="Shape 223"/>
            <p:cNvCxnSpPr/>
            <p:nvPr/>
          </p:nvCxnSpPr>
          <p:spPr>
            <a:xfrm rot="10800000" flipH="1">
              <a:off x="5307106" y="2296379"/>
              <a:ext cx="174900" cy="1665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7" name="Shape 224"/>
            <p:cNvCxnSpPr/>
            <p:nvPr/>
          </p:nvCxnSpPr>
          <p:spPr>
            <a:xfrm>
              <a:off x="5356425" y="2571750"/>
              <a:ext cx="182100" cy="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8" name="Shape 225"/>
            <p:cNvCxnSpPr/>
            <p:nvPr/>
          </p:nvCxnSpPr>
          <p:spPr>
            <a:xfrm rot="10800000">
              <a:off x="5187825" y="2257900"/>
              <a:ext cx="0" cy="1599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9" name="Shape 226"/>
            <p:cNvCxnSpPr/>
            <p:nvPr/>
          </p:nvCxnSpPr>
          <p:spPr>
            <a:xfrm rot="10800000">
              <a:off x="4893643" y="2296379"/>
              <a:ext cx="174900" cy="1665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0" name="Shape 227"/>
            <p:cNvCxnSpPr/>
            <p:nvPr/>
          </p:nvCxnSpPr>
          <p:spPr>
            <a:xfrm rot="10800000">
              <a:off x="4837125" y="2571750"/>
              <a:ext cx="182100" cy="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1" name="Shape 228"/>
            <p:cNvCxnSpPr/>
            <p:nvPr/>
          </p:nvCxnSpPr>
          <p:spPr>
            <a:xfrm flipH="1">
              <a:off x="5171925" y="2725800"/>
              <a:ext cx="15900" cy="2109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2" name="Shape 229"/>
            <p:cNvCxnSpPr/>
            <p:nvPr/>
          </p:nvCxnSpPr>
          <p:spPr>
            <a:xfrm>
              <a:off x="5306957" y="2680669"/>
              <a:ext cx="222000" cy="1998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3" name="Shape 230"/>
            <p:cNvCxnSpPr/>
            <p:nvPr/>
          </p:nvCxnSpPr>
          <p:spPr>
            <a:xfrm flipH="1">
              <a:off x="4846606" y="2680679"/>
              <a:ext cx="222000" cy="199800"/>
            </a:xfrm>
            <a:prstGeom prst="straightConnector1">
              <a:avLst/>
            </a:prstGeom>
            <a:noFill/>
            <a:ln w="19050" cap="flat" cmpd="sng">
              <a:solidFill>
                <a:srgbClr val="595959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26" name="Shape 209"/>
          <p:cNvSpPr txBox="1"/>
          <p:nvPr/>
        </p:nvSpPr>
        <p:spPr>
          <a:xfrm>
            <a:off x="3725912" y="3211804"/>
            <a:ext cx="2209800" cy="103634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DFS:</a:t>
            </a:r>
          </a:p>
          <a:p>
            <a:pPr algn="ctr"/>
            <a:r>
              <a:rPr lang="en-GB" sz="2400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Macro-view of neighbourhood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44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pic>
        <p:nvPicPr>
          <p:cNvPr id="28" name="Shape 20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5122" y="1399950"/>
            <a:ext cx="2066699" cy="1806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32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Micro vs. Macro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0"/>
            <a:ext cx="636270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Interactions of characters in a novel: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504" y="1870564"/>
            <a:ext cx="2797097" cy="1689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04" y="1929528"/>
            <a:ext cx="2839692" cy="1632823"/>
          </a:xfrm>
          <a:prstGeom prst="rect">
            <a:avLst/>
          </a:prstGeom>
        </p:spPr>
      </p:pic>
      <p:sp>
        <p:nvSpPr>
          <p:cNvPr id="6" name="Shape 209"/>
          <p:cNvSpPr txBox="1"/>
          <p:nvPr/>
        </p:nvSpPr>
        <p:spPr>
          <a:xfrm>
            <a:off x="228601" y="3646130"/>
            <a:ext cx="2887712" cy="103634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p=1, q=2</a:t>
            </a:r>
          </a:p>
          <a:p>
            <a:pPr algn="ctr"/>
            <a:r>
              <a:rPr lang="en-GB" sz="2000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Microscopic view of the network neighbourhood</a:t>
            </a:r>
          </a:p>
        </p:txBody>
      </p:sp>
      <p:sp>
        <p:nvSpPr>
          <p:cNvPr id="7" name="Shape 209"/>
          <p:cNvSpPr txBox="1"/>
          <p:nvPr/>
        </p:nvSpPr>
        <p:spPr>
          <a:xfrm>
            <a:off x="3583109" y="3646130"/>
            <a:ext cx="2827288" cy="1036347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p=1, q=0.5</a:t>
            </a:r>
          </a:p>
          <a:p>
            <a:pPr algn="ctr"/>
            <a:r>
              <a:rPr lang="en-GB" sz="2000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Macroscopic view of the network neighbourhood</a:t>
            </a:r>
          </a:p>
          <a:p>
            <a:pPr algn="ctr"/>
            <a:endParaRPr lang="en-GB" sz="2000" dirty="0"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45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</p:spTree>
    <p:extLst>
      <p:ext uri="{BB962C8B-B14F-4D97-AF65-F5344CB8AC3E}">
        <p14:creationId xmlns:p14="http://schemas.microsoft.com/office/powerpoint/2010/main" val="15851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59"/>
            <a:ext cx="6858000" cy="857250"/>
          </a:xfrm>
        </p:spPr>
        <p:txBody>
          <a:bodyPr/>
          <a:lstStyle/>
          <a:p>
            <a:r>
              <a:rPr lang="en-US" sz="3200" dirty="0"/>
              <a:t>Other random walk ideas</a:t>
            </a:r>
            <a:br>
              <a:rPr lang="en-US" sz="3200" dirty="0"/>
            </a:br>
            <a:r>
              <a:rPr lang="en-US" sz="3200" dirty="0"/>
              <a:t>(not covered in detail here)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209713"/>
            <a:ext cx="6362700" cy="3810000"/>
          </a:xfrm>
        </p:spPr>
        <p:txBody>
          <a:bodyPr>
            <a:normAutofit/>
          </a:bodyPr>
          <a:lstStyle/>
          <a:p>
            <a:r>
              <a:rPr lang="en-CA" sz="2000" b="1" dirty="0"/>
              <a:t>Different kinds of biased random walks:</a:t>
            </a:r>
          </a:p>
          <a:p>
            <a:pPr lvl="1">
              <a:spcBef>
                <a:spcPts val="0"/>
              </a:spcBef>
            </a:pPr>
            <a:r>
              <a:rPr lang="en-CA" sz="1800" dirty="0"/>
              <a:t>Based on node attributes (</a:t>
            </a:r>
            <a:r>
              <a:rPr lang="en-CA" sz="1800" dirty="0">
                <a:hlinkClick r:id="rId2"/>
              </a:rPr>
              <a:t>Dong et al., 2017</a:t>
            </a:r>
            <a:r>
              <a:rPr lang="en-CA" sz="1800" dirty="0"/>
              <a:t>).</a:t>
            </a:r>
          </a:p>
          <a:p>
            <a:pPr lvl="1">
              <a:spcBef>
                <a:spcPts val="0"/>
              </a:spcBef>
            </a:pPr>
            <a:r>
              <a:rPr lang="en-CA" sz="1800" dirty="0"/>
              <a:t>Based on a learned weights (</a:t>
            </a:r>
            <a:r>
              <a:rPr lang="en-CA" sz="1800" dirty="0">
                <a:hlinkClick r:id="rId3"/>
              </a:rPr>
              <a:t>Abu-El-Haija et al., 2017</a:t>
            </a:r>
            <a:r>
              <a:rPr lang="en-CA" sz="1800" dirty="0"/>
              <a:t>)</a:t>
            </a:r>
          </a:p>
          <a:p>
            <a:r>
              <a:rPr lang="en-CA" sz="2000" b="1" dirty="0"/>
              <a:t>Alternative optimization schemes:</a:t>
            </a:r>
            <a:endParaRPr lang="en-CA" sz="2000" dirty="0"/>
          </a:p>
          <a:p>
            <a:pPr lvl="1"/>
            <a:r>
              <a:rPr lang="en-CA" sz="1800" dirty="0"/>
              <a:t>Directly optimize based on 1-hop and 2-hop random walk probabilities (as in </a:t>
            </a:r>
            <a:r>
              <a:rPr lang="en-CA" sz="1800" dirty="0">
                <a:hlinkClick r:id="rId4"/>
              </a:rPr>
              <a:t>LINE from Tang et al. 2015</a:t>
            </a:r>
            <a:r>
              <a:rPr lang="en-CA" sz="1800" dirty="0"/>
              <a:t>).</a:t>
            </a:r>
          </a:p>
          <a:p>
            <a:r>
              <a:rPr lang="en-CA" sz="2000" b="1" dirty="0"/>
              <a:t>Network preprocessing techniques:</a:t>
            </a:r>
            <a:endParaRPr lang="en-CA" sz="2000" dirty="0"/>
          </a:p>
          <a:p>
            <a:pPr lvl="1"/>
            <a:r>
              <a:rPr lang="en-CA" sz="1800" dirty="0"/>
              <a:t>Run random walks on modified versions of the original network (e.g., </a:t>
            </a:r>
            <a:r>
              <a:rPr lang="en-CA" sz="1800" dirty="0">
                <a:hlinkClick r:id="rId5"/>
              </a:rPr>
              <a:t>Ribeiro et al. 2017’s struct2vec</a:t>
            </a:r>
            <a:r>
              <a:rPr lang="en-CA" sz="1800" dirty="0"/>
              <a:t>, </a:t>
            </a:r>
            <a:r>
              <a:rPr lang="en-CA" sz="1800" dirty="0">
                <a:hlinkClick r:id="rId6"/>
              </a:rPr>
              <a:t>Chen et al. 2016’s HARP</a:t>
            </a:r>
            <a:r>
              <a:rPr lang="en-CA" sz="1800" dirty="0"/>
              <a:t>).</a:t>
            </a:r>
            <a:r>
              <a:rPr lang="en-CA" sz="2000" b="1" dirty="0"/>
              <a:t> </a:t>
            </a:r>
          </a:p>
          <a:p>
            <a:endParaRPr lang="en-CA" sz="2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200150"/>
            <a:ext cx="6781800" cy="3810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Basic idea: </a:t>
            </a:r>
            <a:r>
              <a:rPr lang="en-US" dirty="0"/>
              <a:t>Embed nodes so that distances in embedding space reflect node similarities in the original network.</a:t>
            </a:r>
          </a:p>
          <a:p>
            <a:r>
              <a:rPr lang="en-US" dirty="0"/>
              <a:t>Different notions of node similarity:</a:t>
            </a:r>
          </a:p>
          <a:p>
            <a:pPr lvl="1"/>
            <a:r>
              <a:rPr lang="en-US" dirty="0"/>
              <a:t>Adjacency-based (i.e., similar if connected)</a:t>
            </a:r>
          </a:p>
          <a:p>
            <a:pPr lvl="1"/>
            <a:r>
              <a:rPr lang="en-US" dirty="0"/>
              <a:t>Multi-hop similarity definitions.</a:t>
            </a:r>
          </a:p>
          <a:p>
            <a:pPr lvl="1"/>
            <a:r>
              <a:rPr lang="en-US" dirty="0"/>
              <a:t>Random walk approaches.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200150"/>
            <a:ext cx="6781800" cy="39433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So what method should I use..?</a:t>
            </a:r>
            <a:endParaRPr lang="en-US" dirty="0"/>
          </a:p>
          <a:p>
            <a:r>
              <a:rPr lang="en-US" dirty="0"/>
              <a:t>No one method wins in all cases</a:t>
            </a:r>
            <a:r>
              <a:rPr lang="mr-IN" dirty="0"/>
              <a:t>…</a:t>
            </a:r>
            <a:r>
              <a:rPr lang="en-CA" dirty="0"/>
              <a:t>.</a:t>
            </a:r>
          </a:p>
          <a:p>
            <a:pPr lvl="1"/>
            <a:r>
              <a:rPr lang="en-CA" sz="2000" dirty="0"/>
              <a:t>e.g., node2vec performs better on node classification while multi-hop methods performs better on link prediction (</a:t>
            </a:r>
            <a:r>
              <a:rPr lang="en-CA" sz="2000" dirty="0" err="1">
                <a:hlinkClick r:id="rId2"/>
              </a:rPr>
              <a:t>Goyal</a:t>
            </a:r>
            <a:r>
              <a:rPr lang="en-CA" sz="2000" dirty="0">
                <a:hlinkClick r:id="rId2"/>
              </a:rPr>
              <a:t> and Ferrara, 2017 survey</a:t>
            </a:r>
            <a:r>
              <a:rPr lang="en-CA" sz="2000" dirty="0"/>
              <a:t>).</a:t>
            </a:r>
          </a:p>
          <a:p>
            <a:r>
              <a:rPr lang="en-CA" dirty="0"/>
              <a:t>Random walk approaches are generally more efficient (i.e., </a:t>
            </a:r>
            <a:r>
              <a:rPr lang="en-CA" dirty="0">
                <a:latin typeface="Cambria Math" charset="0"/>
                <a:ea typeface="Cambria Math" charset="0"/>
                <a:cs typeface="Cambria Math" charset="0"/>
              </a:rPr>
              <a:t>O(|E|) </a:t>
            </a:r>
            <a:r>
              <a:rPr lang="en-CA" dirty="0"/>
              <a:t>vs. </a:t>
            </a:r>
            <a:r>
              <a:rPr lang="en-CA" dirty="0">
                <a:latin typeface="Cambria Math" charset="0"/>
                <a:ea typeface="Cambria Math" charset="0"/>
                <a:cs typeface="Cambria Math" charset="0"/>
              </a:rPr>
              <a:t>O(|V|</a:t>
            </a:r>
            <a:r>
              <a:rPr lang="en-CA" baseline="30000" dirty="0">
                <a:latin typeface="Cambria Math" charset="0"/>
                <a:ea typeface="Cambria Math" charset="0"/>
                <a:cs typeface="Cambria Math" charset="0"/>
              </a:rPr>
              <a:t>2</a:t>
            </a:r>
            <a:r>
              <a:rPr lang="en-CA" dirty="0">
                <a:latin typeface="Cambria Math" charset="0"/>
                <a:ea typeface="Cambria Math" charset="0"/>
                <a:cs typeface="Cambria Math" charset="0"/>
              </a:rPr>
              <a:t>)</a:t>
            </a:r>
            <a:r>
              <a:rPr lang="en-CA" dirty="0"/>
              <a:t>)</a:t>
            </a:r>
            <a:endParaRPr lang="en-CA" dirty="0">
              <a:latin typeface="Cambria Math" charset="0"/>
              <a:ea typeface="Cambria Math" charset="0"/>
              <a:cs typeface="Cambria Math" charset="0"/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In general: </a:t>
            </a:r>
            <a:r>
              <a:rPr lang="en-US" dirty="0"/>
              <a:t>Must choose </a:t>
            </a:r>
            <a:r>
              <a:rPr lang="en-US" dirty="0" err="1"/>
              <a:t>def’n</a:t>
            </a:r>
            <a:r>
              <a:rPr lang="en-US" dirty="0"/>
              <a:t> of node similarity that matches application!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5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971550"/>
            <a:ext cx="6134100" cy="25511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elvetica Neue Light" charset="0"/>
                <a:ea typeface="Helvetica Neue Light" charset="0"/>
                <a:cs typeface="Helvetica Neue Light" charset="0"/>
              </a:rPr>
              <a:t>Multilayer Networks</a:t>
            </a:r>
            <a:endParaRPr lang="en-US" sz="3600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8841" y="3714750"/>
            <a:ext cx="62784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Material based on: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Zitnik and Leskovec. 2017.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  <a:hlinkClick r:id="rId2"/>
              </a:rPr>
              <a:t>Predicting Multicellular Function through Multilayer Tissue Networks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.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ISMB.</a:t>
            </a:r>
          </a:p>
          <a:p>
            <a:pPr marL="285750" indent="-285750">
              <a:buFont typeface="Arial" charset="0"/>
              <a:buChar char="•"/>
            </a:pP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 marL="285750" indent="-285750">
              <a:buFont typeface="Arial" charset="0"/>
              <a:buChar char="•"/>
            </a:pPr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443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Embedding Nodes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85032" y="197510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68569" tIns="68569" rIns="68569" bIns="68569" rtlCol="0" anchor="t" anchorCtr="0">
            <a:noAutofit/>
          </a:bodyPr>
          <a:lstStyle/>
          <a:p>
            <a:endParaRPr lang="en-US" sz="2857" dirty="0"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41" y="2219784"/>
            <a:ext cx="5992640" cy="25888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0913" y="1045004"/>
            <a:ext cx="6656190" cy="1530437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Goal is to encode nodes so that </a:t>
            </a:r>
            <a:r>
              <a:rPr lang="en-US" sz="2400" dirty="0">
                <a:solidFill>
                  <a:schemeClr val="accent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similarity in the embedding space (e.g., dot product) </a:t>
            </a:r>
            <a:r>
              <a:rPr lang="en-US" sz="2400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approximates </a:t>
            </a:r>
            <a:r>
              <a:rPr lang="en-US" sz="2400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similarity in the original network.  </a:t>
            </a:r>
          </a:p>
        </p:txBody>
      </p:sp>
    </p:spTree>
    <p:extLst>
      <p:ext uri="{BB962C8B-B14F-4D97-AF65-F5344CB8AC3E}">
        <p14:creationId xmlns:p14="http://schemas.microsoft.com/office/powerpoint/2010/main" val="198558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Networks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4037" y="4039307"/>
            <a:ext cx="6515100" cy="11739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Let’s </a:t>
            </a:r>
            <a:r>
              <a:rPr lang="en-US"/>
              <a:t>generalize to multilayer </a:t>
            </a:r>
            <a:r>
              <a:rPr lang="en-US" dirty="0"/>
              <a:t>networks!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50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177575"/>
            <a:ext cx="3584286" cy="278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25" dirty="0"/>
              <a:t>Multilayer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950814"/>
            <a:ext cx="2769511" cy="21540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85750" y="1257301"/>
                <a:ext cx="6572250" cy="1693514"/>
              </a:xfrm>
              <a:prstGeom prst="rect">
                <a:avLst/>
              </a:prstGeom>
            </p:spPr>
            <p:txBody>
              <a:bodyPr vert="horz" lIns="91438" tIns="45719" rIns="91438" bIns="45719" rtlCol="0">
                <a:normAutofit fontScale="92500" lnSpcReduction="10000"/>
              </a:bodyPr>
              <a:lstStyle>
                <a:lvl1pPr marL="457189" indent="-457189" algn="l" defTabSz="121917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lang="en-US" sz="37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1pPr>
                <a:lvl2pPr marL="990575" indent="-380990" algn="l" defTabSz="121917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charset="2"/>
                  <a:buChar char="§"/>
                  <a:defRPr lang="en-US" sz="32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2pPr>
                <a:lvl3pPr marL="1523962" indent="-304792" algn="l" defTabSz="121917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charset="2"/>
                  <a:buChar char="§"/>
                  <a:defRPr lang="en-US" sz="27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3pPr>
                <a:lvl4pPr marL="2133547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lang="en-US" sz="24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4pPr>
                <a:lvl5pPr marL="2743131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lang="en-US" sz="11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5pPr>
                <a:lvl6pPr marL="3352716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/>
                  <a:t>Each network is a </a:t>
                </a:r>
                <a:r>
                  <a:rPr lang="en-US" sz="2800" dirty="0">
                    <a:solidFill>
                      <a:srgbClr val="C00000"/>
                    </a:solidFill>
                  </a:rPr>
                  <a:t>layer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charset="0"/>
                      </a:rPr>
                      <m:t>=(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rgbClr val="C0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sl-SI" sz="2800" dirty="0"/>
                  <a:t>Similarities between layers are </a:t>
                </a:r>
                <a:r>
                  <a:rPr lang="en-GB" sz="2800" dirty="0"/>
                  <a:t>given in </a:t>
                </a:r>
                <a:r>
                  <a:rPr lang="en-GB" sz="2800" dirty="0">
                    <a:solidFill>
                      <a:srgbClr val="C00000"/>
                    </a:solidFill>
                  </a:rPr>
                  <a:t>hierarchy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ℳ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, map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charset="0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en-US" sz="2800" dirty="0"/>
                  <a:t>encodes</a:t>
                </a:r>
                <a:r>
                  <a:rPr lang="en-US" sz="2800" dirty="0">
                    <a:solidFill>
                      <a:srgbClr val="C00000"/>
                    </a:solidFill>
                  </a:rPr>
                  <a:t> parent-child relationships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257300"/>
                <a:ext cx="6572250" cy="1693514"/>
              </a:xfrm>
              <a:prstGeom prst="rect">
                <a:avLst/>
              </a:prstGeom>
              <a:blipFill rotWithShape="0">
                <a:blip r:embed="rId4"/>
                <a:stretch>
                  <a:fillRect l="-1484" t="-5396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</p:spTree>
    <p:extLst>
      <p:ext uri="{BB962C8B-B14F-4D97-AF65-F5344CB8AC3E}">
        <p14:creationId xmlns:p14="http://schemas.microsoft.com/office/powerpoint/2010/main" val="2978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56"/>
            <a:ext cx="6858000" cy="967445"/>
          </a:xfrm>
        </p:spPr>
        <p:txBody>
          <a:bodyPr/>
          <a:lstStyle/>
          <a:p>
            <a:r>
              <a:rPr lang="en-US" sz="3825" dirty="0"/>
              <a:t>Multilayer Network </a:t>
            </a:r>
            <a:r>
              <a:rPr lang="en-US" sz="3825" dirty="0" err="1"/>
              <a:t>Embeddings</a:t>
            </a:r>
            <a:endParaRPr lang="en-US" sz="382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36" y="2458605"/>
            <a:ext cx="2910011" cy="2415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>
              <a:xfrm>
                <a:off x="209550" y="1222726"/>
                <a:ext cx="6438900" cy="1383104"/>
              </a:xfrm>
              <a:prstGeom prst="rect">
                <a:avLst/>
              </a:prstGeom>
            </p:spPr>
            <p:txBody>
              <a:bodyPr vert="horz" lIns="91438" tIns="45719" rIns="91438" bIns="45719" rtlCol="0">
                <a:normAutofit fontScale="92500" lnSpcReduction="20000"/>
              </a:bodyPr>
              <a:lstStyle>
                <a:lvl1pPr marL="457189" indent="-457189" algn="l" defTabSz="121917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lang="en-US" sz="37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1pPr>
                <a:lvl2pPr marL="990575" indent="-380990" algn="l" defTabSz="121917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charset="2"/>
                  <a:buChar char="§"/>
                  <a:defRPr lang="en-US" sz="32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2pPr>
                <a:lvl3pPr marL="1523962" indent="-304792" algn="l" defTabSz="121917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charset="2"/>
                  <a:buChar char="§"/>
                  <a:defRPr lang="en-US" sz="27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3pPr>
                <a:lvl4pPr marL="2133547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lang="en-US" sz="24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4pPr>
                <a:lvl5pPr marL="2743131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lang="en-US" sz="11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5pPr>
                <a:lvl6pPr marL="3352716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775" dirty="0">
                    <a:solidFill>
                      <a:srgbClr val="C00000"/>
                    </a:solidFill>
                  </a:rPr>
                  <a:t>Given: </a:t>
                </a:r>
                <a:r>
                  <a:rPr lang="en-GB" sz="2775" dirty="0"/>
                  <a:t>Layers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75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775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775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775" i="1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775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/>
                    </m:sSub>
                  </m:oMath>
                </a14:m>
                <a:r>
                  <a:rPr lang="en-GB" sz="2775" dirty="0"/>
                  <a:t>, hierarchy 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 charset="0"/>
                        <a:ea typeface="Cambria Math" charset="0"/>
                        <a:cs typeface="Cambria Math" charset="0"/>
                      </a:rPr>
                      <m:t>ℳ</m:t>
                    </m:r>
                  </m:oMath>
                </a14:m>
                <a:endParaRPr lang="en-GB" sz="2775" dirty="0"/>
              </a:p>
              <a:p>
                <a:pPr lvl="1"/>
                <a:r>
                  <a:rPr lang="en-US" sz="2400" dirty="0"/>
                  <a:t>Layers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𝑖</m:t>
                        </m:r>
                        <m:r>
                          <a:rPr lang="en-US" sz="2400" i="1">
                            <a:latin typeface="Cambria Math" charset="0"/>
                          </a:rPr>
                          <m:t>=1..</m:t>
                        </m:r>
                        <m:r>
                          <a:rPr lang="en-US" sz="2400" i="1">
                            <a:latin typeface="Cambria Math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sz="2400" dirty="0"/>
                  <a:t> are in leaves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ℳ</m:t>
                    </m:r>
                  </m:oMath>
                </a14:m>
                <a:endParaRPr lang="en-GB" sz="2400" dirty="0"/>
              </a:p>
              <a:p>
                <a:r>
                  <a:rPr lang="en-GB" sz="2775" dirty="0">
                    <a:solidFill>
                      <a:srgbClr val="C00000"/>
                    </a:solidFill>
                  </a:rPr>
                  <a:t>Goal: </a:t>
                </a:r>
                <a:r>
                  <a:rPr lang="en-GB" sz="2775" dirty="0"/>
                  <a:t>Learn functions: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775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775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sz="2775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775" i="1">
                        <a:latin typeface="Cambria Math" charset="0"/>
                      </a:rPr>
                      <m:t>:</m:t>
                    </m:r>
                    <m:sSub>
                      <m:sSubPr>
                        <m:ctrlPr>
                          <a:rPr lang="en-US" sz="2775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775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775" i="1">
                            <a:latin typeface="Cambria Math" charset="0"/>
                          </a:rPr>
                          <m:t>𝑖</m:t>
                        </m:r>
                      </m:sub>
                    </m:sSub>
                    <m:groupChr>
                      <m:groupChrPr>
                        <m:chr m:val="→"/>
                        <m:pos m:val="top"/>
                        <m:ctrlPr>
                          <a:rPr lang="is-IS" sz="2775" i="1">
                            <a:latin typeface="Cambria Math" charset="0"/>
                          </a:rPr>
                        </m:ctrlPr>
                      </m:groupChrPr>
                      <m:e/>
                    </m:groupChr>
                    <m:sSup>
                      <m:sSupPr>
                        <m:ctrlPr>
                          <a:rPr lang="en-US" sz="2775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s-IS" sz="2775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ℝ</m:t>
                        </m:r>
                      </m:e>
                      <m:sup>
                        <m:r>
                          <a:rPr lang="en-US" sz="2775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</m:t>
                        </m:r>
                      </m:sup>
                    </m:sSup>
                  </m:oMath>
                </a14:m>
                <a:endParaRPr lang="en-GB" sz="2775" dirty="0"/>
              </a:p>
              <a:p>
                <a:pPr lvl="1"/>
                <a:endParaRPr lang="en-GB" sz="2400" dirty="0"/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1222726"/>
                <a:ext cx="6438900" cy="1383104"/>
              </a:xfrm>
              <a:prstGeom prst="rect">
                <a:avLst/>
              </a:prstGeom>
              <a:blipFill rotWithShape="0">
                <a:blip r:embed="rId3"/>
                <a:stretch>
                  <a:fillRect l="-1419" t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9744" y="2624859"/>
            <a:ext cx="3366655" cy="1937327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Nodes have different </a:t>
            </a:r>
            <a:r>
              <a:rPr lang="en-US" sz="2400" dirty="0" err="1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embeddings</a:t>
            </a:r>
            <a:r>
              <a:rPr lang="en-US" sz="2400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in different layers, but we want these </a:t>
            </a:r>
            <a:r>
              <a:rPr lang="en-US" sz="2400" dirty="0" err="1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embeddings</a:t>
            </a:r>
            <a:r>
              <a:rPr lang="en-US" sz="2400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to be related!</a:t>
            </a:r>
          </a:p>
        </p:txBody>
      </p:sp>
    </p:spTree>
    <p:extLst>
      <p:ext uri="{BB962C8B-B14F-4D97-AF65-F5344CB8AC3E}">
        <p14:creationId xmlns:p14="http://schemas.microsoft.com/office/powerpoint/2010/main" val="21013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25" dirty="0"/>
              <a:t>Multilayer Network </a:t>
            </a:r>
            <a:r>
              <a:rPr lang="en-US" sz="3825" dirty="0" err="1"/>
              <a:t>Embeddings</a:t>
            </a:r>
            <a:endParaRPr lang="en-US" sz="382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57728" y="1185782"/>
            <a:ext cx="6438900" cy="3810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lang="en-US" sz="37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charset="2"/>
              <a:buChar char="§"/>
              <a:defRPr lang="en-US" sz="32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charset="2"/>
              <a:buChar char="§"/>
              <a:defRPr lang="en-US" sz="27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1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75" dirty="0"/>
              <a:t>Approach has two components:</a:t>
            </a:r>
          </a:p>
          <a:p>
            <a:pPr lvl="1"/>
            <a:r>
              <a:rPr lang="en-GB" sz="2400" dirty="0">
                <a:solidFill>
                  <a:srgbClr val="C00000"/>
                </a:solidFill>
              </a:rPr>
              <a:t>Per-layer objectives: </a:t>
            </a:r>
            <a:r>
              <a:rPr lang="en-GB" sz="2400" dirty="0"/>
              <a:t>Standard node embedding objective (e.g., node2vec).</a:t>
            </a:r>
          </a:p>
          <a:p>
            <a:pPr lvl="1"/>
            <a:r>
              <a:rPr lang="en-GB" sz="2400" dirty="0">
                <a:solidFill>
                  <a:srgbClr val="C00000"/>
                </a:solidFill>
              </a:rPr>
              <a:t>Hierarchical dependency objectives: </a:t>
            </a:r>
            <a:r>
              <a:rPr lang="en-GB" sz="2400" dirty="0"/>
              <a:t>Nodes in nearby layers in hierarchy are encouraged to share similar features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</p:spTree>
    <p:extLst>
      <p:ext uri="{BB962C8B-B14F-4D97-AF65-F5344CB8AC3E}">
        <p14:creationId xmlns:p14="http://schemas.microsoft.com/office/powerpoint/2010/main" val="7321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Interdependent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>
              <a:xfrm>
                <a:off x="389082" y="1083262"/>
                <a:ext cx="6438900" cy="3954020"/>
              </a:xfrm>
              <a:prstGeom prst="rect">
                <a:avLst/>
              </a:prstGeom>
            </p:spPr>
            <p:txBody>
              <a:bodyPr vert="horz" lIns="91438" tIns="45719" rIns="91438" bIns="45719" rtlCol="0">
                <a:normAutofit/>
              </a:bodyPr>
              <a:lstStyle>
                <a:lvl1pPr marL="457189" indent="-457189" algn="l" defTabSz="121917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lang="en-US" sz="37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1pPr>
                <a:lvl2pPr marL="990575" indent="-380990" algn="l" defTabSz="121917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charset="2"/>
                  <a:buChar char="§"/>
                  <a:defRPr lang="en-US" sz="32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2pPr>
                <a:lvl3pPr marL="1523962" indent="-304792" algn="l" defTabSz="121917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charset="2"/>
                  <a:buChar char="§"/>
                  <a:defRPr lang="en-US" sz="27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3pPr>
                <a:lvl4pPr marL="2133547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lang="en-US" sz="24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4pPr>
                <a:lvl5pPr marL="2743131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lang="en-US" sz="11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5pPr>
                <a:lvl6pPr marL="3352716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>
                    <a:solidFill>
                      <a:srgbClr val="C00000"/>
                    </a:solidFill>
                  </a:rPr>
                  <a:t>How do we incorporate the hierarchy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ℳ</m:t>
                    </m:r>
                  </m:oMath>
                </a14:m>
                <a:endParaRPr lang="en-GB" sz="2400" dirty="0">
                  <a:solidFill>
                    <a:srgbClr val="C00000"/>
                  </a:solidFill>
                </a:endParaRPr>
              </a:p>
              <a:p>
                <a:r>
                  <a:rPr lang="en-GB" sz="2400" dirty="0"/>
                  <a:t>Per-layer node2vec objectives are learned independently of each other</a:t>
                </a:r>
                <a:endParaRPr lang="en-GB" sz="1500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GB" sz="3000" dirty="0">
                    <a:solidFill>
                      <a:srgbClr val="C00000"/>
                    </a:solidFill>
                  </a:rPr>
                  <a:t>How to model </a:t>
                </a:r>
                <a:r>
                  <a:rPr lang="en-US" sz="3000" dirty="0">
                    <a:solidFill>
                      <a:srgbClr val="C00000"/>
                    </a:solidFill>
                  </a:rPr>
                  <a:t>dependencies between layers </a:t>
                </a:r>
                <a:r>
                  <a:rPr lang="en-GB" sz="3000" dirty="0">
                    <a:solidFill>
                      <a:srgbClr val="C00000"/>
                    </a:solidFill>
                  </a:rPr>
                  <a:t>when learning node features?</a:t>
                </a:r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82" y="1083262"/>
                <a:ext cx="6438900" cy="3954020"/>
              </a:xfrm>
              <a:prstGeom prst="rect">
                <a:avLst/>
              </a:prstGeom>
              <a:blipFill rotWithShape="0">
                <a:blip r:embed="rId2"/>
                <a:stretch>
                  <a:fillRect l="-2273" t="-1235" r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382" y="3296803"/>
            <a:ext cx="2106553" cy="1638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582" y="3407640"/>
            <a:ext cx="1747092" cy="14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8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Interdependent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/>
              <p:cNvSpPr txBox="1">
                <a:spLocks/>
              </p:cNvSpPr>
              <p:nvPr/>
            </p:nvSpPr>
            <p:spPr>
              <a:xfrm>
                <a:off x="342900" y="1200151"/>
                <a:ext cx="6438900" cy="3954020"/>
              </a:xfrm>
              <a:prstGeom prst="rect">
                <a:avLst/>
              </a:prstGeom>
            </p:spPr>
            <p:txBody>
              <a:bodyPr vert="horz" lIns="91438" tIns="45719" rIns="91438" bIns="45719" rtlCol="0">
                <a:normAutofit/>
              </a:bodyPr>
              <a:lstStyle>
                <a:lvl1pPr marL="457189" indent="-457189" algn="l" defTabSz="121917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pitchFamily="2" charset="2"/>
                  <a:buChar char="§"/>
                  <a:defRPr lang="en-US" sz="37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1pPr>
                <a:lvl2pPr marL="990575" indent="-380990" algn="l" defTabSz="121917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charset="2"/>
                  <a:buChar char="§"/>
                  <a:defRPr lang="en-US" sz="32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2pPr>
                <a:lvl3pPr marL="1523962" indent="-304792" algn="l" defTabSz="1219170" rtl="0" eaLnBrk="1" latinLnBrk="0" hangingPunct="1">
                  <a:spcBef>
                    <a:spcPct val="20000"/>
                  </a:spcBef>
                  <a:buClr>
                    <a:srgbClr val="C00000"/>
                  </a:buClr>
                  <a:buFont typeface="Wingdings" charset="2"/>
                  <a:buChar char="§"/>
                  <a:defRPr lang="en-US" sz="27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3pPr>
                <a:lvl4pPr marL="2133547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lang="en-US" sz="24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4pPr>
                <a:lvl5pPr marL="2743131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lang="en-US" sz="1100" b="0" i="0" kern="1200">
                    <a:solidFill>
                      <a:schemeClr val="tx1"/>
                    </a:solidFill>
                    <a:latin typeface="Helvetica Neue Light" charset="0"/>
                    <a:ea typeface="Helvetica Neue Light" charset="0"/>
                    <a:cs typeface="Helvetica Neue Light" charset="0"/>
                  </a:defRPr>
                </a:lvl5pPr>
                <a:lvl6pPr marL="3352716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/>
                  <a:t>Given node </a:t>
                </a:r>
                <a14:m>
                  <m:oMath xmlns:m="http://schemas.openxmlformats.org/officeDocument/2006/math">
                    <m:r>
                      <a:rPr lang="sl-SI" sz="2400" i="1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GB" sz="2400" dirty="0"/>
                  <a:t>, learn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GB" sz="2400" dirty="0"/>
                  <a:t>’s representation in layer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en-GB" sz="2400" dirty="0"/>
                  <a:t> to be close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charset="0"/>
                      </a:rPr>
                      <m:t>𝑢</m:t>
                    </m:r>
                  </m:oMath>
                </a14:m>
                <a:r>
                  <a:rPr lang="en-GB" sz="2400" dirty="0"/>
                  <a:t>’s representation in parent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𝜋</m:t>
                    </m:r>
                    <m:r>
                      <a:rPr lang="en-US" sz="2400" i="1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𝑖</m:t>
                    </m:r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GB" sz="2400" dirty="0"/>
                  <a:t>:</a:t>
                </a:r>
              </a:p>
              <a:p>
                <a:endParaRPr lang="en-GB" sz="3600" dirty="0"/>
              </a:p>
              <a:p>
                <a:r>
                  <a:rPr lang="en-GB" sz="2400" dirty="0">
                    <a:solidFill>
                      <a:srgbClr val="C00000"/>
                    </a:solidFill>
                  </a:rPr>
                  <a:t>Multi-scale: </a:t>
                </a:r>
                <a:r>
                  <a:rPr lang="en-GB" sz="2400" dirty="0"/>
                  <a:t>Repeat at every level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ℳ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199"/>
                <a:ext cx="8585200" cy="5272027"/>
              </a:xfrm>
              <a:prstGeom prst="rect">
                <a:avLst/>
              </a:prstGeom>
              <a:blipFill rotWithShape="0">
                <a:blip r:embed="rId2"/>
                <a:stretch>
                  <a:fillRect l="-1207" t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518162" y="2114551"/>
            <a:ext cx="4248595" cy="980445"/>
            <a:chOff x="1371600" y="2602524"/>
            <a:chExt cx="6222996" cy="14360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600" y="2602524"/>
              <a:ext cx="6222996" cy="1436076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 flipH="1">
              <a:off x="7358377" y="3409950"/>
              <a:ext cx="45719" cy="323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562350"/>
            <a:ext cx="2743200" cy="126609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62070" y="3388614"/>
            <a:ext cx="2213635" cy="1753608"/>
            <a:chOff x="5944211" y="4343400"/>
            <a:chExt cx="3199789" cy="26558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4211" y="4343400"/>
              <a:ext cx="3199789" cy="2655825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>
            <a:xfrm rot="18274246">
              <a:off x="5970425" y="5370969"/>
              <a:ext cx="914400" cy="2286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00000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14601449">
              <a:off x="7012782" y="5412551"/>
              <a:ext cx="914400" cy="22860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55707" y="4604000"/>
                <a:ext cx="423013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𝐿</m:t>
                        </m:r>
                      </m:e>
                      <m:sub>
                        <m:r>
                          <a:rPr lang="en-US" sz="1350" i="1">
                            <a:latin typeface="Cambria Math" charset="0"/>
                            <a:ea typeface="Helvetica Neue Light" charset="0"/>
                            <a:cs typeface="Helvetica Neue Light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350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 has all layers appearing in sub-hierarchy rooted at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charset="0"/>
                        <a:ea typeface="Helvetica Neue Light" charset="0"/>
                        <a:cs typeface="Helvetica Neue Light" charset="0"/>
                      </a:rPr>
                      <m:t>𝑖</m:t>
                    </m:r>
                  </m:oMath>
                </a14:m>
                <a:r>
                  <a:rPr lang="en-US" sz="1350" dirty="0">
                    <a:latin typeface="Helvetica Neue Light" charset="0"/>
                    <a:ea typeface="Helvetica Neue Light" charset="0"/>
                    <a:cs typeface="Helvetica Neue Light" charset="0"/>
                  </a:rPr>
                  <a:t> 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07" y="4604000"/>
                <a:ext cx="4230132" cy="300082"/>
              </a:xfrm>
              <a:prstGeom prst="rect">
                <a:avLst/>
              </a:prstGeom>
              <a:blipFill rotWithShape="0">
                <a:blip r:embed="rId6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</p:spTree>
    <p:extLst>
      <p:ext uri="{BB962C8B-B14F-4D97-AF65-F5344CB8AC3E}">
        <p14:creationId xmlns:p14="http://schemas.microsoft.com/office/powerpoint/2010/main" val="3827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43200" y="2571750"/>
            <a:ext cx="1257300" cy="1028700"/>
          </a:xfrm>
          <a:prstGeom prst="rect">
            <a:avLst/>
          </a:prstGeom>
          <a:solidFill>
            <a:srgbClr val="C00000">
              <a:alpha val="6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4686300" y="2571750"/>
            <a:ext cx="1257300" cy="1028700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825" i="1" dirty="0"/>
              <a:t>OhmNet</a:t>
            </a:r>
            <a:r>
              <a:rPr lang="sl-SI" sz="3825" dirty="0"/>
              <a:t>: Final Model</a:t>
            </a:r>
            <a:endParaRPr lang="en-US" sz="3825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42900" y="1200151"/>
            <a:ext cx="6438900" cy="1458469"/>
          </a:xfrm>
          <a:prstGeom prst="rect">
            <a:avLst/>
          </a:prstGeom>
        </p:spPr>
        <p:txBody>
          <a:bodyPr vert="horz" lIns="91438" tIns="45719" rIns="91438" bIns="45719" rtlCol="0">
            <a:normAutofit fontScale="925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lang="en-US" sz="37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charset="2"/>
              <a:buChar char="§"/>
              <a:defRPr lang="en-US" sz="32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charset="2"/>
              <a:buChar char="§"/>
              <a:defRPr lang="en-US" sz="27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1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>
                <a:solidFill>
                  <a:srgbClr val="C00000"/>
                </a:solidFill>
              </a:rPr>
              <a:t>Learning node features in multi-layer networks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2600" dirty="0"/>
              <a:t>Solve maximum likelihood problem:</a:t>
            </a:r>
          </a:p>
          <a:p>
            <a:pPr marL="0" indent="0">
              <a:buNone/>
            </a:pPr>
            <a:endParaRPr lang="en-GB" sz="12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18442" y="3656811"/>
            <a:ext cx="2038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C00000"/>
                </a:solidFill>
                <a:latin typeface="Helvetica Neue" charset="0"/>
                <a:ea typeface="Helvetica Neue" charset="0"/>
                <a:cs typeface="Helvetica Neue" charset="0"/>
              </a:rPr>
              <a:t>Per-layer network objectives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5121" y="3682504"/>
            <a:ext cx="16061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GB" sz="2000" dirty="0">
                <a:solidFill>
                  <a:schemeClr val="accent1"/>
                </a:solidFill>
                <a:latin typeface="Helvetica Neue" charset="0"/>
                <a:ea typeface="Helvetica Neue" charset="0"/>
                <a:cs typeface="Helvetica Neue" charset="0"/>
              </a:rPr>
              <a:t>Hierarchical dependency objectives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4978" y="2420500"/>
            <a:ext cx="5995249" cy="1442466"/>
            <a:chOff x="990600" y="3679285"/>
            <a:chExt cx="6228556" cy="1498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3679285"/>
              <a:ext cx="6228556" cy="14986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745821" y="4027120"/>
              <a:ext cx="381000" cy="419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4792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Experiments: Biological Nets</a:t>
            </a:r>
          </a:p>
        </p:txBody>
      </p:sp>
      <p:sp>
        <p:nvSpPr>
          <p:cNvPr id="210" name="Shape 210"/>
          <p:cNvSpPr>
            <a:spLocks noGrp="1"/>
          </p:cNvSpPr>
          <p:nvPr>
            <p:ph idx="1"/>
          </p:nvPr>
        </p:nvSpPr>
        <p:spPr>
          <a:xfrm>
            <a:off x="342900" y="1200150"/>
            <a:ext cx="65151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Proteins are worker molecules</a:t>
            </a:r>
          </a:p>
          <a:p>
            <a:r>
              <a:rPr lang="en-US" dirty="0"/>
              <a:t>Understanding protein function </a:t>
            </a:r>
            <a:br>
              <a:rPr lang="en-US" dirty="0"/>
            </a:br>
            <a:r>
              <a:rPr lang="en-US" dirty="0"/>
              <a:t>has great biomedical and </a:t>
            </a:r>
            <a:br>
              <a:rPr lang="en-US" dirty="0"/>
            </a:br>
            <a:r>
              <a:rPr lang="en-US" dirty="0"/>
              <a:t>pharmaceutical implications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107 genome-wide  tissue-specific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protein interaction networks</a:t>
            </a:r>
          </a:p>
          <a:p>
            <a:r>
              <a:rPr lang="en-US" dirty="0"/>
              <a:t>584 tissue-specific cellular functions </a:t>
            </a:r>
          </a:p>
          <a:p>
            <a:r>
              <a:rPr lang="en-US" dirty="0"/>
              <a:t>Examples (tissue, cellular function): </a:t>
            </a:r>
          </a:p>
          <a:p>
            <a:pPr lvl="1"/>
            <a:r>
              <a:rPr lang="en-US" dirty="0"/>
              <a:t>(renal cortex, cortex development)</a:t>
            </a:r>
          </a:p>
          <a:p>
            <a:pPr lvl="1"/>
            <a:r>
              <a:rPr lang="en-US" dirty="0"/>
              <a:t>(artery, pulmonary artery morphogenesis)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pic>
        <p:nvPicPr>
          <p:cNvPr id="7" name="proteinfunction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0200" y="1177575"/>
            <a:ext cx="1374082" cy="13771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001779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Tissues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1657350"/>
            <a:ext cx="3714750" cy="22288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Blausen_0114_BrainstemAnatomy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0284" y="1543050"/>
            <a:ext cx="2687520" cy="268752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1" y="4000500"/>
            <a:ext cx="3731684" cy="857250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lang="en-US" sz="37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charset="2"/>
              <a:buChar char="§"/>
              <a:defRPr lang="en-US" sz="32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charset="2"/>
              <a:buChar char="§"/>
              <a:defRPr lang="en-US" sz="27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100" b="0" i="0" kern="1200">
                <a:solidFill>
                  <a:schemeClr val="tx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25" dirty="0"/>
              <a:t>9 brain tissue PPI networks</a:t>
            </a:r>
          </a:p>
          <a:p>
            <a:pPr marL="0" indent="0" algn="ctr">
              <a:buNone/>
            </a:pPr>
            <a:r>
              <a:rPr lang="en-US" sz="2025" dirty="0"/>
              <a:t>in two-level hierarchy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</p:spTree>
    <p:extLst>
      <p:ext uri="{BB962C8B-B14F-4D97-AF65-F5344CB8AC3E}">
        <p14:creationId xmlns:p14="http://schemas.microsoft.com/office/powerpoint/2010/main" val="8560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lausen_0114_BrainstemAnatomy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580" y="3824080"/>
            <a:ext cx="1319420" cy="131942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Meaningful Node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127" y="1354917"/>
            <a:ext cx="6275524" cy="3227185"/>
            <a:chOff x="243235" y="1806554"/>
            <a:chExt cx="8367365" cy="4302913"/>
          </a:xfrm>
        </p:grpSpPr>
        <p:pic>
          <p:nvPicPr>
            <p:cNvPr id="5" name="ohmnet_brain_combined.pdf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12987" y="1980943"/>
              <a:ext cx="8297613" cy="412852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" name="Shape 242"/>
            <p:cNvSpPr/>
            <p:nvPr/>
          </p:nvSpPr>
          <p:spPr>
            <a:xfrm>
              <a:off x="243235" y="1806554"/>
              <a:ext cx="580290" cy="608230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26789" tIns="26789" rIns="26789" bIns="26789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5"/>
            </a:p>
          </p:txBody>
        </p:sp>
        <p:sp>
          <p:nvSpPr>
            <p:cNvPr id="7" name="Shape 243"/>
            <p:cNvSpPr/>
            <p:nvPr/>
          </p:nvSpPr>
          <p:spPr>
            <a:xfrm>
              <a:off x="4601430" y="1806554"/>
              <a:ext cx="580290" cy="608230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26789" tIns="26789" rIns="26789" bIns="26789" anchor="ctr"/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 sz="1265"/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</p:spTree>
    <p:extLst>
      <p:ext uri="{BB962C8B-B14F-4D97-AF65-F5344CB8AC3E}">
        <p14:creationId xmlns:p14="http://schemas.microsoft.com/office/powerpoint/2010/main" val="627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41" y="1993447"/>
            <a:ext cx="5992640" cy="2588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Embedding Nodes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85032" y="197510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68569" tIns="68569" rIns="68569" bIns="68569" rtlCol="0" anchor="t" anchorCtr="0">
            <a:noAutofit/>
          </a:bodyPr>
          <a:lstStyle/>
          <a:p>
            <a:endParaRPr lang="en-US" sz="2857" dirty="0"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798" y="1260194"/>
            <a:ext cx="3091696" cy="365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935" y="118958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68569" tIns="68569" rIns="68569" bIns="68569" rtlCol="0" anchor="t" anchorCtr="0">
            <a:noAutofit/>
          </a:bodyPr>
          <a:lstStyle/>
          <a:p>
            <a:r>
              <a:rPr lang="en-US" sz="2400" b="1" dirty="0"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Goal: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154727" y="1260194"/>
            <a:ext cx="2810692" cy="2993425"/>
            <a:chOff x="1154727" y="1260194"/>
            <a:chExt cx="2810692" cy="2993425"/>
          </a:xfrm>
        </p:grpSpPr>
        <p:sp>
          <p:nvSpPr>
            <p:cNvPr id="9" name="Rectangle 8"/>
            <p:cNvSpPr/>
            <p:nvPr/>
          </p:nvSpPr>
          <p:spPr>
            <a:xfrm>
              <a:off x="1447800" y="1975104"/>
              <a:ext cx="2470842" cy="3698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154727" y="1260194"/>
              <a:ext cx="2810692" cy="2993425"/>
              <a:chOff x="1154727" y="1260194"/>
              <a:chExt cx="2810692" cy="299342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027287" y="2688879"/>
                <a:ext cx="938132" cy="316871"/>
              </a:xfrm>
              <a:prstGeom prst="rect">
                <a:avLst/>
              </a:prstGeom>
              <a:solidFill>
                <a:schemeClr val="accent3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80510" y="3936748"/>
                <a:ext cx="938132" cy="316871"/>
              </a:xfrm>
              <a:prstGeom prst="rect">
                <a:avLst/>
              </a:prstGeom>
              <a:solidFill>
                <a:schemeClr val="accent3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54727" y="1260194"/>
                <a:ext cx="2016660" cy="389300"/>
              </a:xfrm>
              <a:prstGeom prst="rect">
                <a:avLst/>
              </a:prstGeom>
              <a:solidFill>
                <a:schemeClr val="accent4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462842" y="1882591"/>
                <a:ext cx="2455800" cy="4623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69" tIns="68569" rIns="68569" bIns="68569" rtlCol="0" anchor="t" anchorCtr="0">
                <a:noAutofit/>
              </a:bodyPr>
              <a:lstStyle/>
              <a:p>
                <a:r>
                  <a:rPr lang="en-US" sz="2400" b="1" dirty="0">
                    <a:solidFill>
                      <a:schemeClr val="accent2"/>
                    </a:solidFill>
                    <a:latin typeface="Helvetica Neue Light" charset="0"/>
                    <a:ea typeface="Helvetica Neue Light" charset="0"/>
                    <a:cs typeface="Helvetica Neue Light" charset="0"/>
                    <a:sym typeface="Open Sans"/>
                  </a:rPr>
                  <a:t>Need to define!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2818245" y="2363270"/>
              <a:ext cx="469900" cy="28756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2"/>
            </p:cNvCxnSpPr>
            <p:nvPr/>
          </p:nvCxnSpPr>
          <p:spPr>
            <a:xfrm>
              <a:off x="2690742" y="2344927"/>
              <a:ext cx="436955" cy="145121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2346036" y="1662545"/>
              <a:ext cx="298616" cy="314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28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829"/>
            <a:ext cx="6858000" cy="857250"/>
          </a:xfrm>
        </p:spPr>
        <p:txBody>
          <a:bodyPr/>
          <a:lstStyle/>
          <a:p>
            <a:r>
              <a:rPr lang="en-US" dirty="0"/>
              <a:t>Learning Node </a:t>
            </a:r>
            <a:r>
              <a:rPr lang="en-US" dirty="0" err="1"/>
              <a:t>Embeddings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9710" y="1083126"/>
            <a:ext cx="6804263" cy="385082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Define an encoder </a:t>
            </a:r>
            <a:r>
              <a:rPr lang="en-US" dirty="0"/>
              <a:t>(i.e., a mapping from nodes to </a:t>
            </a:r>
            <a:r>
              <a:rPr lang="en-US" dirty="0" err="1"/>
              <a:t>embeddings</a:t>
            </a:r>
            <a:r>
              <a:rPr lang="en-US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Define a node similarity function </a:t>
            </a:r>
            <a:r>
              <a:rPr lang="en-US" dirty="0"/>
              <a:t>(i.e., a measure of similarity in the original network).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Optimize the parameters of the encoder so that: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837" y="4317423"/>
            <a:ext cx="4077854" cy="48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829"/>
            <a:ext cx="6858000" cy="857250"/>
          </a:xfrm>
        </p:spPr>
        <p:txBody>
          <a:bodyPr/>
          <a:lstStyle/>
          <a:p>
            <a:r>
              <a:rPr lang="en-US" dirty="0"/>
              <a:t>Two Key Components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-1889" y="1073890"/>
            <a:ext cx="6783689" cy="378386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Encoder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maps each node to a low-dimensional vector.</a:t>
            </a:r>
          </a:p>
          <a:p>
            <a:endParaRPr lang="en-US" sz="2400" dirty="0"/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chemeClr val="accent4"/>
                </a:solidFill>
              </a:rPr>
              <a:t>Similarity function </a:t>
            </a:r>
            <a:r>
              <a:rPr lang="en-US" sz="2400" dirty="0"/>
              <a:t>specifies how relationships in vector space map to relationships in the original network.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19200" y="1620897"/>
            <a:ext cx="4267384" cy="1212216"/>
            <a:chOff x="1219200" y="1620897"/>
            <a:chExt cx="4267384" cy="121221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3288" y="2057456"/>
              <a:ext cx="1565910" cy="306554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2520696" y="2343150"/>
              <a:ext cx="100584" cy="1463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462713" y="2062744"/>
              <a:ext cx="347472" cy="822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219200" y="2343150"/>
              <a:ext cx="2743200" cy="4899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69" tIns="68569" rIns="68569" bIns="68569" rtlCol="0" anchor="t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Helvetica Neue Light" charset="0"/>
                  <a:ea typeface="Helvetica Neue Light" charset="0"/>
                  <a:cs typeface="Helvetica Neue Light" charset="0"/>
                  <a:sym typeface="Open Sans"/>
                </a:rPr>
                <a:t>node in the input graph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11769" y="1620897"/>
              <a:ext cx="1874815" cy="6979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69" tIns="68569" rIns="68569" bIns="68569" rtlCol="0" anchor="t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Cambria Math" charset="0"/>
                  <a:ea typeface="Cambria Math" charset="0"/>
                  <a:cs typeface="Cambria Math" charset="0"/>
                  <a:sym typeface="Open Sans"/>
                </a:rPr>
                <a:t>d</a:t>
              </a:r>
              <a:r>
                <a:rPr lang="en-US" sz="2000" dirty="0">
                  <a:solidFill>
                    <a:schemeClr val="tx2"/>
                  </a:solidFill>
                  <a:latin typeface="Helvetica Neue Light" charset="0"/>
                  <a:ea typeface="Helvetica Neue Light" charset="0"/>
                  <a:cs typeface="Helvetica Neue Light" charset="0"/>
                  <a:sym typeface="Open Sans"/>
                </a:rPr>
                <a:t>-dimensional embedding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7105" y="3929156"/>
            <a:ext cx="6795240" cy="1064831"/>
            <a:chOff x="107105" y="3929156"/>
            <a:chExt cx="6795240" cy="1064831"/>
          </a:xfrm>
        </p:grpSpPr>
        <p:sp>
          <p:nvSpPr>
            <p:cNvPr id="34" name="TextBox 33"/>
            <p:cNvSpPr txBox="1"/>
            <p:nvPr/>
          </p:nvSpPr>
          <p:spPr>
            <a:xfrm>
              <a:off x="107105" y="4217375"/>
              <a:ext cx="2638878" cy="661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69" tIns="68569" rIns="68569" bIns="68569" rtlCol="0" anchor="t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Helvetica Neue Light" charset="0"/>
                  <a:ea typeface="Helvetica Neue Light" charset="0"/>
                  <a:cs typeface="Helvetica Neue Light" charset="0"/>
                  <a:sym typeface="Open Sans"/>
                </a:rPr>
                <a:t>Similarity of </a:t>
              </a:r>
              <a:r>
                <a:rPr lang="en-US" sz="2000" i="1" dirty="0">
                  <a:solidFill>
                    <a:schemeClr val="tx2"/>
                  </a:solidFill>
                  <a:latin typeface="Cambria Math" charset="0"/>
                  <a:ea typeface="Cambria Math" charset="0"/>
                  <a:cs typeface="Cambria Math" charset="0"/>
                  <a:sym typeface="Open Sans"/>
                </a:rPr>
                <a:t>u</a:t>
              </a:r>
              <a:r>
                <a:rPr lang="en-US" sz="2000" i="1" dirty="0">
                  <a:solidFill>
                    <a:schemeClr val="tx2"/>
                  </a:solidFill>
                  <a:latin typeface="Helvetica Neue Light" charset="0"/>
                  <a:ea typeface="Helvetica Neue Light" charset="0"/>
                  <a:cs typeface="Helvetica Neue Light" charset="0"/>
                  <a:sym typeface="Open Sans"/>
                </a:rPr>
                <a:t> </a:t>
              </a:r>
              <a:r>
                <a:rPr lang="en-US" sz="2000" dirty="0">
                  <a:solidFill>
                    <a:schemeClr val="tx2"/>
                  </a:solidFill>
                  <a:latin typeface="Helvetica Neue Light" charset="0"/>
                  <a:ea typeface="Helvetica Neue Light" charset="0"/>
                  <a:cs typeface="Helvetica Neue Light" charset="0"/>
                  <a:sym typeface="Open Sans"/>
                </a:rPr>
                <a:t>and </a:t>
              </a:r>
              <a:r>
                <a:rPr lang="en-US" sz="2000" i="1" dirty="0">
                  <a:solidFill>
                    <a:schemeClr val="tx2"/>
                  </a:solidFill>
                  <a:latin typeface="Cambria Math" charset="0"/>
                  <a:ea typeface="Cambria Math" charset="0"/>
                  <a:cs typeface="Cambria Math" charset="0"/>
                  <a:sym typeface="Open Sans"/>
                </a:rPr>
                <a:t>v</a:t>
              </a:r>
              <a:r>
                <a:rPr lang="en-US" sz="2000" i="1" dirty="0">
                  <a:solidFill>
                    <a:schemeClr val="tx2"/>
                  </a:solidFill>
                  <a:latin typeface="Helvetica Neue Light" charset="0"/>
                  <a:ea typeface="Helvetica Neue Light" charset="0"/>
                  <a:cs typeface="Helvetica Neue Light" charset="0"/>
                  <a:sym typeface="Open Sans"/>
                </a:rPr>
                <a:t> </a:t>
              </a:r>
              <a:r>
                <a:rPr lang="en-US" sz="2000" dirty="0">
                  <a:solidFill>
                    <a:schemeClr val="tx2"/>
                  </a:solidFill>
                  <a:latin typeface="Helvetica Neue Light" charset="0"/>
                  <a:ea typeface="Helvetica Neue Light" charset="0"/>
                  <a:cs typeface="Helvetica Neue Light" charset="0"/>
                  <a:sym typeface="Open Sans"/>
                </a:rPr>
                <a:t>in the original network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56860" y="4294710"/>
              <a:ext cx="3245485" cy="6992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69" tIns="68569" rIns="68569" bIns="68569" rtlCol="0" anchor="t" anchorCtr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Helvetica Neue Light" charset="0"/>
                  <a:ea typeface="Helvetica Neue Light" charset="0"/>
                  <a:cs typeface="Helvetica Neue Light" charset="0"/>
                  <a:sym typeface="Open Sans"/>
                </a:rPr>
                <a:t>dot product between node </a:t>
              </a:r>
              <a:r>
                <a:rPr lang="en-US" sz="2000" dirty="0" err="1">
                  <a:solidFill>
                    <a:schemeClr val="tx2"/>
                  </a:solidFill>
                  <a:latin typeface="Helvetica Neue Light" charset="0"/>
                  <a:ea typeface="Helvetica Neue Light" charset="0"/>
                  <a:cs typeface="Helvetica Neue Light" charset="0"/>
                  <a:sym typeface="Open Sans"/>
                </a:rPr>
                <a:t>embeddings</a:t>
              </a:r>
              <a:endParaRPr lang="en-US" sz="2000" dirty="0">
                <a:solidFill>
                  <a:schemeClr val="tx2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4838796" y="4256640"/>
              <a:ext cx="102659" cy="139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4462707" y="4269584"/>
              <a:ext cx="395620" cy="1638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1662545" y="4239492"/>
              <a:ext cx="230910" cy="1200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9946" y="3929156"/>
              <a:ext cx="3101558" cy="366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771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05317"/>
            <a:ext cx="7010400" cy="857250"/>
          </a:xfrm>
        </p:spPr>
        <p:txBody>
          <a:bodyPr/>
          <a:lstStyle/>
          <a:p>
            <a:r>
              <a:rPr lang="en-US" dirty="0"/>
              <a:t>“Shallow” Encoding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 Learning on Networks, snap.stanford.edu/proj/embeddings-www, WWW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22727"/>
            <a:ext cx="6629400" cy="3810000"/>
          </a:xfrm>
        </p:spPr>
        <p:txBody>
          <a:bodyPr/>
          <a:lstStyle/>
          <a:p>
            <a:r>
              <a:rPr lang="en-US" dirty="0"/>
              <a:t>Simplest encoding approach: </a:t>
            </a:r>
            <a:r>
              <a:rPr lang="en-US" b="1" dirty="0">
                <a:solidFill>
                  <a:srgbClr val="C00000"/>
                </a:solidFill>
              </a:rPr>
              <a:t>encoder is just </a:t>
            </a:r>
            <a:r>
              <a:rPr lang="en-US" b="1">
                <a:solidFill>
                  <a:srgbClr val="C00000"/>
                </a:solidFill>
              </a:rPr>
              <a:t>an embedding-lookup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3142299"/>
            <a:ext cx="3429000" cy="6858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matrix, each column is node embedding </a:t>
            </a:r>
            <a:r>
              <a:rPr lang="en-US" sz="2000" b="1" dirty="0">
                <a:solidFill>
                  <a:schemeClr val="accent1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[what we learn!]</a:t>
            </a:r>
            <a:endParaRPr lang="en-US" sz="2000" dirty="0">
              <a:solidFill>
                <a:schemeClr val="accent1"/>
              </a:solidFill>
              <a:latin typeface="Helvetica Neue Light" charset="0"/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3842165"/>
            <a:ext cx="3429000" cy="68580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rtlCol="0" anchor="t" anchorCtr="0">
            <a:no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indicator vector, all zeroes except a one in column indicating node </a:t>
            </a:r>
            <a:r>
              <a:rPr lang="en-US" sz="2000" i="1" dirty="0">
                <a:solidFill>
                  <a:schemeClr val="accent3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v</a:t>
            </a:r>
            <a:r>
              <a:rPr lang="en-US" sz="2000" dirty="0">
                <a:solidFill>
                  <a:schemeClr val="accent3"/>
                </a:solidFill>
                <a:latin typeface="Helvetica Neue Light" charset="0"/>
                <a:ea typeface="Helvetica Neue Light" charset="0"/>
                <a:cs typeface="Helvetica Neue Light" charset="0"/>
                <a:sym typeface="Open Sans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552" y="2398015"/>
            <a:ext cx="3211192" cy="5824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248567"/>
            <a:ext cx="20955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700" y="3967040"/>
            <a:ext cx="1435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lIns="68569" tIns="68569" rIns="68569" bIns="68569" anchor="t" anchorCtr="0">
        <a:noAutofit/>
      </a:bodyPr>
      <a:lstStyle>
        <a:defPPr>
          <a:defRPr dirty="0">
            <a:latin typeface="Helvetica Neue Light" charset="0"/>
            <a:ea typeface="Helvetica Neue Light" charset="0"/>
            <a:cs typeface="Helvetica Neue Light" charset="0"/>
            <a:sym typeface="Open San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lss_17-node2vec_gcn" id="{AD760A88-5572-8647-912F-D58F33977B44}" vid="{8CE0CBB3-4F68-4043-ACF5-C559588D66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www-tutorial</Template>
  <TotalTime>40415</TotalTime>
  <Words>2740</Words>
  <Application>Microsoft Macintosh PowerPoint</Application>
  <PresentationFormat>Custom</PresentationFormat>
  <Paragraphs>513</Paragraphs>
  <Slides>59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Apple Chancery</vt:lpstr>
      <vt:lpstr>Calibri</vt:lpstr>
      <vt:lpstr>Cambria Math</vt:lpstr>
      <vt:lpstr>Georgia</vt:lpstr>
      <vt:lpstr>Helvetica Neue</vt:lpstr>
      <vt:lpstr>Helvetica Neue Light</vt:lpstr>
      <vt:lpstr>Open Sans</vt:lpstr>
      <vt:lpstr>Times New Roman</vt:lpstr>
      <vt:lpstr>Wingdings</vt:lpstr>
      <vt:lpstr>Arial</vt:lpstr>
      <vt:lpstr>Office Theme</vt:lpstr>
      <vt:lpstr>This Talk</vt:lpstr>
      <vt:lpstr>PowerPoint Presentation</vt:lpstr>
      <vt:lpstr>Embedding Nodes</vt:lpstr>
      <vt:lpstr>Setup</vt:lpstr>
      <vt:lpstr>Embedding Nodes</vt:lpstr>
      <vt:lpstr>Embedding Nodes</vt:lpstr>
      <vt:lpstr>Learning Node Embeddings</vt:lpstr>
      <vt:lpstr>Two Key Components</vt:lpstr>
      <vt:lpstr>“Shallow” Encoding</vt:lpstr>
      <vt:lpstr>“Shallow” Encoding</vt:lpstr>
      <vt:lpstr>“Shallow” Encoding</vt:lpstr>
      <vt:lpstr>“Shallow” Encoding</vt:lpstr>
      <vt:lpstr>How to Define Node Similarity?</vt:lpstr>
      <vt:lpstr>Outline of This Section</vt:lpstr>
      <vt:lpstr>PowerPoint Presentation</vt:lpstr>
      <vt:lpstr>Adjacency-based Similarity</vt:lpstr>
      <vt:lpstr>PowerPoint Presentation</vt:lpstr>
      <vt:lpstr>Adjacency-based Similarity</vt:lpstr>
      <vt:lpstr>PowerPoint Presentation</vt:lpstr>
      <vt:lpstr>Multi-hop Similarity</vt:lpstr>
      <vt:lpstr>Multi-hop Similarity</vt:lpstr>
      <vt:lpstr>Multi-hop Similarity</vt:lpstr>
      <vt:lpstr>Multi-hop Similarity</vt:lpstr>
      <vt:lpstr>Summary so far</vt:lpstr>
      <vt:lpstr>PowerPoint Presentation</vt:lpstr>
      <vt:lpstr>Random-walk Embeddings</vt:lpstr>
      <vt:lpstr>Random-walk Embeddings</vt:lpstr>
      <vt:lpstr>Why Random Walks?</vt:lpstr>
      <vt:lpstr>Random Walk Optimization</vt:lpstr>
      <vt:lpstr>Random Walk Optimization</vt:lpstr>
      <vt:lpstr>Random Walk Optimization</vt:lpstr>
      <vt:lpstr>Random Walk Optimization</vt:lpstr>
      <vt:lpstr>Random Walk Optimization</vt:lpstr>
      <vt:lpstr>Negative Sampling</vt:lpstr>
      <vt:lpstr>Negative Sampling</vt:lpstr>
      <vt:lpstr>Random Walks: Stepping Back</vt:lpstr>
      <vt:lpstr>How should we randomly walk?</vt:lpstr>
      <vt:lpstr>node2vec: Biased Walks</vt:lpstr>
      <vt:lpstr>node2vec: Biased Walks</vt:lpstr>
      <vt:lpstr>Interpolating BFS and DFS</vt:lpstr>
      <vt:lpstr>Biased Random Walks</vt:lpstr>
      <vt:lpstr>Biased Random Walks</vt:lpstr>
      <vt:lpstr>Biased Random Walks</vt:lpstr>
      <vt:lpstr>BFS vs. DFS</vt:lpstr>
      <vt:lpstr>Experiments: Micro vs. Macro</vt:lpstr>
      <vt:lpstr>Other random walk ideas (not covered in detail here)</vt:lpstr>
      <vt:lpstr>Summary so far</vt:lpstr>
      <vt:lpstr>Summary so far</vt:lpstr>
      <vt:lpstr>PowerPoint Presentation</vt:lpstr>
      <vt:lpstr>Multilayer Networks</vt:lpstr>
      <vt:lpstr>Multilayer Networks</vt:lpstr>
      <vt:lpstr>Multilayer Network Embeddings</vt:lpstr>
      <vt:lpstr>Multilayer Network Embeddings</vt:lpstr>
      <vt:lpstr>Interdependent Layers</vt:lpstr>
      <vt:lpstr>Interdependent Layers</vt:lpstr>
      <vt:lpstr>OhmNet: Final Model</vt:lpstr>
      <vt:lpstr>Experiments: Biological Nets</vt:lpstr>
      <vt:lpstr>Brain Tissues</vt:lpstr>
      <vt:lpstr>Meaningful Node Embeddings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192</cp:revision>
  <cp:lastPrinted>2018-04-11T12:41:12Z</cp:lastPrinted>
  <dcterms:created xsi:type="dcterms:W3CDTF">2018-03-18T23:33:24Z</dcterms:created>
  <dcterms:modified xsi:type="dcterms:W3CDTF">2018-04-25T06:37:54Z</dcterms:modified>
</cp:coreProperties>
</file>