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tif" ContentType="image/t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74" r:id="rId2"/>
    <p:sldId id="589" r:id="rId3"/>
    <p:sldId id="630" r:id="rId4"/>
    <p:sldId id="631" r:id="rId5"/>
    <p:sldId id="803" r:id="rId6"/>
    <p:sldId id="805" r:id="rId7"/>
    <p:sldId id="838" r:id="rId8"/>
    <p:sldId id="609" r:id="rId9"/>
    <p:sldId id="810" r:id="rId10"/>
    <p:sldId id="837" r:id="rId11"/>
    <p:sldId id="835" r:id="rId12"/>
    <p:sldId id="608" r:id="rId13"/>
    <p:sldId id="610" r:id="rId14"/>
    <p:sldId id="836" r:id="rId15"/>
    <p:sldId id="746" r:id="rId16"/>
    <p:sldId id="839" r:id="rId17"/>
    <p:sldId id="747" r:id="rId18"/>
  </p:sldIdLst>
  <p:sldSz cx="6858000" cy="51435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19A99E"/>
    <a:srgbClr val="D0385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65" autoAdjust="0"/>
    <p:restoredTop sz="93519"/>
  </p:normalViewPr>
  <p:slideViewPr>
    <p:cSldViewPr>
      <p:cViewPr varScale="1">
        <p:scale>
          <a:sx n="139" d="100"/>
          <a:sy n="139" d="100"/>
        </p:scale>
        <p:origin x="2032" y="176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4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9EB13-F83B-439E-B541-137B395113DC}" type="datetimeFigureOut">
              <a:rPr lang="en-US" smtClean="0"/>
              <a:t>4/23/18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10695-805E-45C9-B4FC-13503A102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2406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7BBDC-FCF4-4ABC-A816-1C3BABFDA40B}" type="datetimeFigureOut">
              <a:rPr lang="en-US" smtClean="0"/>
              <a:t>4/23/18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1CAEB-67AD-458E-B98A-1074D66B1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1322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07532-839C-41A2-9E71-D5288AEAE66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1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609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1F57D-0EF3-4713-8906-EEC17DB47EC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0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609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1F57D-0EF3-4713-8906-EEC17DB47EC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1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21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32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88C8D-18FA-4929-908F-A988049F88B2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6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88C8D-18FA-4929-908F-A988049F88B2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9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14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9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55031"/>
            <a:ext cx="5829300" cy="1102519"/>
          </a:xfrm>
        </p:spPr>
        <p:txBody>
          <a:bodyPr>
            <a:noAutofit/>
          </a:bodyPr>
          <a:lstStyle>
            <a:lvl1pPr>
              <a:defRPr sz="4400" b="0" cap="none" spc="0">
                <a:ln>
                  <a:noFill/>
                </a:ln>
                <a:solidFill>
                  <a:srgbClr val="C0000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487913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9F0E-A1B5-D344-AE6A-6776937A87BE}" type="datetime1">
              <a:rPr lang="en-US" smtClean="0"/>
              <a:t>4/23/18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50" y="4985539"/>
            <a:ext cx="4514850" cy="206024"/>
          </a:xfrm>
        </p:spPr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01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C1B8-B201-6247-ACBC-ED4D2A642CA9}" type="datetime1">
              <a:rPr lang="en-US" smtClean="0"/>
              <a:t>4/23/18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2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-56" y="5045700"/>
            <a:ext cx="6858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350"/>
          </a:p>
        </p:txBody>
      </p:sp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70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233775" y="1266325"/>
            <a:ext cx="6390450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354343" y="4663216"/>
            <a:ext cx="411525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895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9CEE-66D5-4843-98BC-B8B1EC9CB06B}" type="datetime1">
              <a:rPr lang="en-US" smtClean="0"/>
              <a:t>4/23/18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28650" y="342900"/>
            <a:ext cx="5772150" cy="4400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"/>
          <p:cNvSpPr/>
          <p:nvPr/>
        </p:nvSpPr>
        <p:spPr>
          <a:xfrm>
            <a:off x="301377" y="1037273"/>
            <a:ext cx="6258572" cy="1675"/>
          </a:xfrm>
          <a:prstGeom prst="rect">
            <a:avLst/>
          </a:prstGeom>
          <a:solidFill>
            <a:srgbClr val="B15E29"/>
          </a:solidFill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949"/>
          </a:p>
        </p:txBody>
      </p:sp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53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846406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2" hasCustomPrompt="1"/>
          </p:nvPr>
        </p:nvSpPr>
        <p:spPr>
          <a:xfrm>
            <a:off x="345178" y="783808"/>
            <a:ext cx="6172646" cy="288036"/>
          </a:xfrm>
        </p:spPr>
        <p:txBody>
          <a:bodyPr anchor="t"/>
          <a:lstStyle>
            <a:lvl1pPr algn="ctr">
              <a:defRPr sz="1308" b="0" i="1">
                <a:solidFill>
                  <a:srgbClr val="98938A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 smtClean="0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5178" y="431519"/>
            <a:ext cx="6172647" cy="35127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31FA6-B0B4-9940-9B47-E6B321700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Shape 990"/>
          <p:cNvSpPr/>
          <p:nvPr userDrawn="1"/>
        </p:nvSpPr>
        <p:spPr>
          <a:xfrm flipH="1">
            <a:off x="6942182" y="1214181"/>
            <a:ext cx="1409789" cy="1533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4286" tIns="14286" rIns="14286" bIns="14286" anchor="ctr">
            <a:spAutoFit/>
          </a:bodyPr>
          <a:lstStyle/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506" b="0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With Two Line Titles </a:t>
            </a:r>
            <a:r>
              <a:rPr lang="en-US" sz="506" b="1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move</a:t>
            </a:r>
            <a:r>
              <a:rPr lang="en-US" sz="506" b="0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 </a:t>
            </a:r>
            <a:r>
              <a:rPr lang="en-US" sz="506" b="1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top </a:t>
            </a:r>
          </a:p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506" b="1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of Subtitle </a:t>
            </a:r>
            <a:r>
              <a:rPr lang="en-US" sz="506" b="0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text</a:t>
            </a:r>
            <a:r>
              <a:rPr lang="en-US" sz="506" b="1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 </a:t>
            </a:r>
            <a:r>
              <a:rPr lang="en-US" sz="506" b="0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to touch this line</a:t>
            </a:r>
            <a:endParaRPr sz="506" b="1" dirty="0">
              <a:solidFill>
                <a:srgbClr val="8C8C8C"/>
              </a:solidFill>
              <a:latin typeface="Helvetica Neue"/>
              <a:cs typeface="Helvetica Neue"/>
            </a:endParaRPr>
          </a:p>
        </p:txBody>
      </p:sp>
      <p:sp>
        <p:nvSpPr>
          <p:cNvPr id="15" name="Shape 992"/>
          <p:cNvSpPr/>
          <p:nvPr userDrawn="1"/>
        </p:nvSpPr>
        <p:spPr>
          <a:xfrm flipH="1">
            <a:off x="6942182" y="1843170"/>
            <a:ext cx="1409789" cy="1533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4286" tIns="14286" rIns="14286" bIns="14286" anchor="ctr">
            <a:spAutoFit/>
          </a:bodyPr>
          <a:lstStyle/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506" b="0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With Two Line Titles </a:t>
            </a:r>
            <a:r>
              <a:rPr lang="en-US" sz="506" b="1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move</a:t>
            </a:r>
            <a:r>
              <a:rPr lang="en-US" sz="506" b="0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 </a:t>
            </a:r>
            <a:r>
              <a:rPr lang="en-US" sz="506" b="1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top </a:t>
            </a:r>
            <a:br>
              <a:rPr lang="en-US" sz="506" b="1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</a:br>
            <a:r>
              <a:rPr lang="en-US" sz="506" b="1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of Content </a:t>
            </a:r>
            <a:r>
              <a:rPr lang="en-US" sz="506" b="0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text</a:t>
            </a:r>
            <a:r>
              <a:rPr lang="en-US" sz="506" b="1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 </a:t>
            </a:r>
            <a:r>
              <a:rPr lang="en-US" sz="506" b="0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to touch this line</a:t>
            </a:r>
            <a:endParaRPr lang="en-US" sz="506" b="1" dirty="0">
              <a:solidFill>
                <a:srgbClr val="8C8C8C"/>
              </a:solidFill>
              <a:latin typeface="Helvetica Neue"/>
              <a:cs typeface="Helvetica Neue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 flipH="1" flipV="1">
            <a:off x="6903918" y="1175715"/>
            <a:ext cx="886024" cy="9034"/>
          </a:xfrm>
          <a:prstGeom prst="line">
            <a:avLst/>
          </a:prstGeom>
          <a:ln w="12700" cmpd="sng">
            <a:solidFill>
              <a:schemeClr val="accent3"/>
            </a:solidFill>
            <a:prstDash val="dash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903918" y="1816490"/>
            <a:ext cx="886024" cy="0"/>
          </a:xfrm>
          <a:prstGeom prst="line">
            <a:avLst/>
          </a:prstGeom>
          <a:ln w="12700" cmpd="sng">
            <a:solidFill>
              <a:schemeClr val="accent3"/>
            </a:solidFill>
            <a:prstDash val="dash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903917" y="2031101"/>
            <a:ext cx="1222754" cy="0"/>
          </a:xfrm>
          <a:prstGeom prst="line">
            <a:avLst/>
          </a:prstGeom>
          <a:ln w="9525" cmpd="sng">
            <a:solidFill>
              <a:schemeClr val="bg2"/>
            </a:solidFill>
            <a:prstDash val="dash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hape 992"/>
          <p:cNvSpPr/>
          <p:nvPr userDrawn="1"/>
        </p:nvSpPr>
        <p:spPr>
          <a:xfrm flipH="1">
            <a:off x="6942182" y="2065472"/>
            <a:ext cx="1294995" cy="1533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4286" tIns="14286" rIns="14286" bIns="14286" anchor="ctr">
            <a:spAutoFit/>
          </a:bodyPr>
          <a:lstStyle/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506" dirty="0" smtClean="0">
                <a:solidFill>
                  <a:srgbClr val="8C8C8C"/>
                </a:solidFill>
                <a:latin typeface="Helvetica Neue"/>
                <a:cs typeface="Helvetica Neue"/>
              </a:rPr>
              <a:t>With</a:t>
            </a:r>
            <a:r>
              <a:rPr lang="en-US" sz="506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 </a:t>
            </a:r>
            <a:r>
              <a:rPr lang="en-US" sz="506" dirty="0" smtClean="0">
                <a:solidFill>
                  <a:srgbClr val="8C8C8C"/>
                </a:solidFill>
                <a:latin typeface="Helvetica Neue"/>
                <a:cs typeface="Helvetica Neue"/>
              </a:rPr>
              <a:t>Two Line Titles &amp;  Two</a:t>
            </a:r>
            <a:r>
              <a:rPr lang="en-US" sz="506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 Line </a:t>
            </a:r>
            <a:r>
              <a:rPr lang="en-US" sz="506" dirty="0" smtClean="0">
                <a:solidFill>
                  <a:srgbClr val="8C8C8C"/>
                </a:solidFill>
                <a:latin typeface="Helvetica Neue"/>
                <a:cs typeface="Helvetica Neue"/>
              </a:rPr>
              <a:t>Subtitles </a:t>
            </a:r>
          </a:p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506" b="1" dirty="0" smtClean="0">
                <a:solidFill>
                  <a:srgbClr val="8C8C8C"/>
                </a:solidFill>
                <a:latin typeface="Helvetica Neue"/>
                <a:cs typeface="Helvetica Neue"/>
              </a:rPr>
              <a:t>move top</a:t>
            </a:r>
            <a:r>
              <a:rPr lang="en-US" sz="506" b="1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 of </a:t>
            </a:r>
            <a:r>
              <a:rPr lang="en-US" sz="506" b="1" dirty="0" smtClean="0">
                <a:solidFill>
                  <a:srgbClr val="8C8C8C"/>
                </a:solidFill>
                <a:latin typeface="Helvetica Neue"/>
                <a:cs typeface="Helvetica Neue"/>
              </a:rPr>
              <a:t>Conten</a:t>
            </a:r>
            <a:r>
              <a:rPr lang="en-US" sz="506" b="1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t text </a:t>
            </a:r>
            <a:r>
              <a:rPr lang="en-US" sz="506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to this Line</a:t>
            </a:r>
            <a:endParaRPr lang="en-US" sz="506" b="1" dirty="0">
              <a:solidFill>
                <a:srgbClr val="8C8C8C"/>
              </a:solidFill>
              <a:latin typeface="Helvetica Neue"/>
              <a:cs typeface="Helvetica Neue"/>
            </a:endParaRPr>
          </a:p>
        </p:txBody>
      </p:sp>
      <p:sp>
        <p:nvSpPr>
          <p:cNvPr id="12" name="Shape 990"/>
          <p:cNvSpPr/>
          <p:nvPr userDrawn="1"/>
        </p:nvSpPr>
        <p:spPr>
          <a:xfrm flipH="1">
            <a:off x="6942182" y="2484801"/>
            <a:ext cx="1294995" cy="21563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4286" tIns="14286" rIns="14286" bIns="14286" anchor="ctr">
            <a:spAutoFit/>
          </a:bodyPr>
          <a:lstStyle/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506" b="0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Go to THEMES &gt; EDIT MASTER &gt; and delete these guides from master layout before sending document to clients. </a:t>
            </a:r>
          </a:p>
        </p:txBody>
      </p:sp>
    </p:spTree>
    <p:extLst>
      <p:ext uri="{BB962C8B-B14F-4D97-AF65-F5344CB8AC3E}">
        <p14:creationId xmlns:p14="http://schemas.microsoft.com/office/powerpoint/2010/main" val="20611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350"/>
            <a:ext cx="6858000" cy="857250"/>
          </a:xfrm>
        </p:spPr>
        <p:txBody>
          <a:bodyPr>
            <a:no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172200" cy="3810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5032726"/>
            <a:ext cx="952500" cy="110774"/>
          </a:xfrm>
        </p:spPr>
        <p:txBody>
          <a:bodyPr/>
          <a:lstStyle/>
          <a:p>
            <a:fld id="{D977E331-245F-3A43-AE99-3487384D7B9E}" type="datetime1">
              <a:rPr lang="en-US" smtClean="0"/>
              <a:t>4/23/18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32702" y="5010150"/>
            <a:ext cx="4648200" cy="138062"/>
          </a:xfrm>
        </p:spPr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62600" y="5032726"/>
            <a:ext cx="952500" cy="110774"/>
          </a:xfrm>
        </p:spPr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35010" y="1037967"/>
            <a:ext cx="6843585" cy="1545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661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7D2D-743A-7548-B434-6F8239508EC5}" type="datetime1">
              <a:rPr lang="en-US" smtClean="0"/>
              <a:t>4/23/18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80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80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80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DB5D1-079A-054E-8D8F-56078BDB0A1F}" type="datetime1">
              <a:rPr lang="en-US" smtClean="0"/>
              <a:t>4/23/18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051321"/>
            <a:ext cx="6858000" cy="0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736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338263"/>
            <a:ext cx="3030141" cy="5168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818084"/>
            <a:ext cx="3030141" cy="31920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338263"/>
            <a:ext cx="3031331" cy="5168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818084"/>
            <a:ext cx="3031331" cy="31920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15B81-2868-C944-81D4-39B0BC2B3663}" type="datetime1">
              <a:rPr lang="en-US" smtClean="0"/>
              <a:t>4/23/18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051321"/>
            <a:ext cx="6858000" cy="0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750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20CA-5017-7B45-B239-F26D4D644D3E}" type="datetime1">
              <a:rPr lang="en-US" smtClean="0"/>
              <a:t>4/23/18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051321"/>
            <a:ext cx="6858000" cy="0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507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35370-1CE8-604C-B65B-97FBDB7C83C8}" type="datetime1">
              <a:rPr lang="en-US" smtClean="0"/>
              <a:t>4/23/18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76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7D99-C265-9041-87D5-B2B0E456171C}" type="datetime1">
              <a:rPr lang="en-US" smtClean="0"/>
              <a:t>4/23/18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83733" y="5024259"/>
            <a:ext cx="4724400" cy="110774"/>
          </a:xfrm>
        </p:spPr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47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FFAB-09A1-0B4F-B54B-9BB2AA3D6C24}" type="datetime1">
              <a:rPr lang="en-US" smtClean="0"/>
              <a:t>4/23/18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1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33350"/>
            <a:ext cx="6858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0"/>
            <a:ext cx="61722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5032726"/>
            <a:ext cx="1600200" cy="121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E4967BA0-27E9-B348-B6A4-87084AF5CA67}" type="datetime1">
              <a:rPr lang="en-US" smtClean="0"/>
              <a:t>4/23/18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5032726"/>
            <a:ext cx="2171700" cy="121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5032726"/>
            <a:ext cx="1600200" cy="121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4D267013-DFFC-4352-B274-32112D0CCE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0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3" r:id="rId7"/>
    <p:sldLayoutId id="2147483655" r:id="rId8"/>
    <p:sldLayoutId id="2147483656" r:id="rId9"/>
    <p:sldLayoutId id="2147483657" r:id="rId10"/>
    <p:sldLayoutId id="2147483664" r:id="rId11"/>
    <p:sldLayoutId id="2147483665" r:id="rId12"/>
    <p:sldLayoutId id="2147483666" r:id="rId13"/>
    <p:sldLayoutId id="2147483667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000" b="0" i="0" kern="1200" cap="none" spc="0">
          <a:ln>
            <a:noFill/>
          </a:ln>
          <a:solidFill>
            <a:srgbClr val="C00000"/>
          </a:solidFill>
          <a:effectLst/>
          <a:latin typeface="Helvetica Neue Light" charset="0"/>
          <a:ea typeface="Helvetica Neue Light" charset="0"/>
          <a:cs typeface="Helvetica Neue Light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00000"/>
        </a:buClr>
        <a:buFont typeface="Wingdings" pitchFamily="2" charset="2"/>
        <a:buChar char="§"/>
        <a:defRPr lang="en-US" sz="2800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C00000"/>
        </a:buClr>
        <a:buFont typeface="Wingdings" charset="2"/>
        <a:buChar char="§"/>
        <a:defRPr lang="en-US" sz="2400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C00000"/>
        </a:buClr>
        <a:buFont typeface="Wingdings" charset="2"/>
        <a:buChar char="§"/>
        <a:defRPr lang="en-US" sz="2000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1800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en-US" sz="1800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tiff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hyperlink" Target="https://arxiv.org/pdf/1403.6652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wm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hyperlink" Target="https://www.nature.com/articles/npjschz201612?WT.feed_name=subjects_neuroscienc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657350"/>
            <a:ext cx="6057900" cy="1943100"/>
          </a:xfrm>
        </p:spPr>
        <p:txBody>
          <a:bodyPr>
            <a:noAutofit/>
          </a:bodyPr>
          <a:lstStyle/>
          <a:p>
            <a:r>
              <a:rPr lang="en-US" dirty="0" smtClean="0"/>
              <a:t>Representation Learning on Networks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5" name="Picture 6" descr="http://asia.stanford.edu/images/StanfordSeal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3070" y="3817620"/>
            <a:ext cx="1268730" cy="126873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" y="3815334"/>
            <a:ext cx="6172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Jure </a:t>
            </a:r>
            <a:r>
              <a:rPr lang="en-US" sz="1600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Leskovec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, William L. Hamilton, Rex Ying, </a:t>
            </a:r>
            <a:r>
              <a:rPr lang="en-US" sz="1600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Rok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1600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Sosic</a:t>
            </a:r>
            <a:endParaRPr lang="en-US" sz="16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Stanford University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3714750"/>
            <a:ext cx="6858000" cy="0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94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Link Prediction</a:t>
            </a:r>
            <a:endParaRPr lang="en-US" dirty="0"/>
          </a:p>
        </p:txBody>
      </p:sp>
      <p:sp>
        <p:nvSpPr>
          <p:cNvPr id="47" name="Oval 46"/>
          <p:cNvSpPr>
            <a:spLocks/>
          </p:cNvSpPr>
          <p:nvPr/>
        </p:nvSpPr>
        <p:spPr>
          <a:xfrm>
            <a:off x="1636663" y="1720913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8" name="Oval 47"/>
          <p:cNvSpPr>
            <a:spLocks/>
          </p:cNvSpPr>
          <p:nvPr/>
        </p:nvSpPr>
        <p:spPr>
          <a:xfrm>
            <a:off x="1219200" y="2163528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9" name="Oval 48"/>
          <p:cNvSpPr>
            <a:spLocks/>
          </p:cNvSpPr>
          <p:nvPr/>
        </p:nvSpPr>
        <p:spPr>
          <a:xfrm>
            <a:off x="1825823" y="2837423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0" name="Oval 49"/>
          <p:cNvSpPr>
            <a:spLocks/>
          </p:cNvSpPr>
          <p:nvPr/>
        </p:nvSpPr>
        <p:spPr>
          <a:xfrm>
            <a:off x="812601" y="2743661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1" name="Oval 50"/>
          <p:cNvSpPr>
            <a:spLocks/>
          </p:cNvSpPr>
          <p:nvPr/>
        </p:nvSpPr>
        <p:spPr>
          <a:xfrm>
            <a:off x="555426" y="1821522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2" name="Oval 51"/>
          <p:cNvSpPr>
            <a:spLocks/>
          </p:cNvSpPr>
          <p:nvPr/>
        </p:nvSpPr>
        <p:spPr>
          <a:xfrm>
            <a:off x="2140148" y="2163528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54" name="Straight Connector 53"/>
          <p:cNvCxnSpPr>
            <a:stCxn id="58" idx="6"/>
          </p:cNvCxnSpPr>
          <p:nvPr/>
        </p:nvCxnSpPr>
        <p:spPr>
          <a:xfrm>
            <a:off x="812603" y="1959931"/>
            <a:ext cx="444260" cy="24413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8" idx="4"/>
            <a:endCxn id="57" idx="0"/>
          </p:cNvCxnSpPr>
          <p:nvPr/>
        </p:nvCxnSpPr>
        <p:spPr>
          <a:xfrm>
            <a:off x="684015" y="2098342"/>
            <a:ext cx="257175" cy="6453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57" idx="6"/>
            <a:endCxn id="56" idx="2"/>
          </p:cNvCxnSpPr>
          <p:nvPr/>
        </p:nvCxnSpPr>
        <p:spPr>
          <a:xfrm>
            <a:off x="1069778" y="2882070"/>
            <a:ext cx="756047" cy="93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56" idx="6"/>
          </p:cNvCxnSpPr>
          <p:nvPr/>
        </p:nvCxnSpPr>
        <p:spPr>
          <a:xfrm flipV="1">
            <a:off x="2083000" y="2841531"/>
            <a:ext cx="517634" cy="134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57" idx="7"/>
          </p:cNvCxnSpPr>
          <p:nvPr/>
        </p:nvCxnSpPr>
        <p:spPr>
          <a:xfrm flipH="1">
            <a:off x="1032117" y="2399810"/>
            <a:ext cx="224747" cy="3843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7" idx="3"/>
          </p:cNvCxnSpPr>
          <p:nvPr/>
        </p:nvCxnSpPr>
        <p:spPr>
          <a:xfrm flipH="1">
            <a:off x="579241" y="2979943"/>
            <a:ext cx="271025" cy="3230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>
            <a:spLocks/>
          </p:cNvSpPr>
          <p:nvPr/>
        </p:nvSpPr>
        <p:spPr>
          <a:xfrm>
            <a:off x="1219200" y="3312301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64" name="Straight Connector 63"/>
          <p:cNvCxnSpPr>
            <a:stCxn id="57" idx="5"/>
          </p:cNvCxnSpPr>
          <p:nvPr/>
        </p:nvCxnSpPr>
        <p:spPr>
          <a:xfrm>
            <a:off x="1032117" y="2979942"/>
            <a:ext cx="315673" cy="33235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004852" y="2892955"/>
            <a:ext cx="1183599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2" name="Picture 7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439" y="2387909"/>
            <a:ext cx="470535" cy="470535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3082365" y="2927492"/>
            <a:ext cx="1201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9611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Machine Learning</a:t>
            </a:r>
          </a:p>
        </p:txBody>
      </p:sp>
      <p:cxnSp>
        <p:nvCxnSpPr>
          <p:cNvPr id="73" name="Straight Connector 72"/>
          <p:cNvCxnSpPr>
            <a:stCxn id="47" idx="3"/>
            <a:endCxn id="48" idx="7"/>
          </p:cNvCxnSpPr>
          <p:nvPr/>
        </p:nvCxnSpPr>
        <p:spPr>
          <a:xfrm flipH="1">
            <a:off x="1453348" y="1957195"/>
            <a:ext cx="223489" cy="246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9" idx="1"/>
            <a:endCxn id="48" idx="5"/>
          </p:cNvCxnSpPr>
          <p:nvPr/>
        </p:nvCxnSpPr>
        <p:spPr>
          <a:xfrm flipH="1" flipV="1">
            <a:off x="1453348" y="2399809"/>
            <a:ext cx="412649" cy="47815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stCxn id="47" idx="5"/>
            <a:endCxn id="52" idx="1"/>
          </p:cNvCxnSpPr>
          <p:nvPr/>
        </p:nvCxnSpPr>
        <p:spPr>
          <a:xfrm>
            <a:off x="1870811" y="1957195"/>
            <a:ext cx="309511" cy="246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>
            <a:spLocks/>
          </p:cNvSpPr>
          <p:nvPr/>
        </p:nvSpPr>
        <p:spPr>
          <a:xfrm>
            <a:off x="2522035" y="2693024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10</a:t>
            </a:fld>
            <a:endParaRPr lang="en-US"/>
          </a:p>
        </p:txBody>
      </p:sp>
      <p:sp>
        <p:nvSpPr>
          <p:cNvPr id="61" name="Oval 60"/>
          <p:cNvSpPr>
            <a:spLocks/>
          </p:cNvSpPr>
          <p:nvPr/>
        </p:nvSpPr>
        <p:spPr>
          <a:xfrm>
            <a:off x="385311" y="3218007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3" name="TextBox 52"/>
          <p:cNvSpPr txBox="1"/>
          <p:nvPr/>
        </p:nvSpPr>
        <p:spPr>
          <a:xfrm>
            <a:off x="958187" y="1705928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613507" y="235210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162403" y="290684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78" name="Oval 77"/>
          <p:cNvSpPr>
            <a:spLocks/>
          </p:cNvSpPr>
          <p:nvPr/>
        </p:nvSpPr>
        <p:spPr>
          <a:xfrm>
            <a:off x="5612176" y="1720913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9" name="Oval 78"/>
          <p:cNvSpPr>
            <a:spLocks/>
          </p:cNvSpPr>
          <p:nvPr/>
        </p:nvSpPr>
        <p:spPr>
          <a:xfrm>
            <a:off x="5194713" y="2163528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0" name="Oval 79"/>
          <p:cNvSpPr>
            <a:spLocks/>
          </p:cNvSpPr>
          <p:nvPr/>
        </p:nvSpPr>
        <p:spPr>
          <a:xfrm>
            <a:off x="5801336" y="2837423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1" name="Oval 80"/>
          <p:cNvSpPr>
            <a:spLocks/>
          </p:cNvSpPr>
          <p:nvPr/>
        </p:nvSpPr>
        <p:spPr>
          <a:xfrm>
            <a:off x="4788114" y="2743661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2" name="Oval 81"/>
          <p:cNvSpPr>
            <a:spLocks/>
          </p:cNvSpPr>
          <p:nvPr/>
        </p:nvSpPr>
        <p:spPr>
          <a:xfrm>
            <a:off x="4530939" y="1821522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3" name="Oval 82"/>
          <p:cNvSpPr>
            <a:spLocks/>
          </p:cNvSpPr>
          <p:nvPr/>
        </p:nvSpPr>
        <p:spPr>
          <a:xfrm>
            <a:off x="6115661" y="2163528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84" name="Straight Connector 83"/>
          <p:cNvCxnSpPr/>
          <p:nvPr/>
        </p:nvCxnSpPr>
        <p:spPr>
          <a:xfrm>
            <a:off x="4788116" y="1959931"/>
            <a:ext cx="444260" cy="24413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4659528" y="2098342"/>
            <a:ext cx="257175" cy="6453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045291" y="2882070"/>
            <a:ext cx="756047" cy="93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6058513" y="2841531"/>
            <a:ext cx="517634" cy="134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5007630" y="2399810"/>
            <a:ext cx="224747" cy="3843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4554754" y="2979943"/>
            <a:ext cx="271025" cy="3230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>
            <a:spLocks/>
          </p:cNvSpPr>
          <p:nvPr/>
        </p:nvSpPr>
        <p:spPr>
          <a:xfrm>
            <a:off x="5194713" y="3312301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91" name="Straight Connector 90"/>
          <p:cNvCxnSpPr/>
          <p:nvPr/>
        </p:nvCxnSpPr>
        <p:spPr>
          <a:xfrm>
            <a:off x="5007630" y="2979942"/>
            <a:ext cx="315673" cy="332358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>
            <a:off x="5428861" y="1957195"/>
            <a:ext cx="223489" cy="246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846324" y="1957195"/>
            <a:ext cx="309511" cy="246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/>
          <p:cNvSpPr>
            <a:spLocks/>
          </p:cNvSpPr>
          <p:nvPr/>
        </p:nvSpPr>
        <p:spPr>
          <a:xfrm>
            <a:off x="6497548" y="2693024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6" name="Oval 95"/>
          <p:cNvSpPr>
            <a:spLocks/>
          </p:cNvSpPr>
          <p:nvPr/>
        </p:nvSpPr>
        <p:spPr>
          <a:xfrm>
            <a:off x="4360824" y="3218007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TextBox 4"/>
          <p:cNvSpPr txBox="1"/>
          <p:nvPr/>
        </p:nvSpPr>
        <p:spPr>
          <a:xfrm>
            <a:off x="2971800" y="2148840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t" anchorCtr="0">
            <a:noAutofit/>
          </a:bodyPr>
          <a:lstStyle/>
          <a:p>
            <a:endParaRPr lang="en-US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914" y="1874520"/>
            <a:ext cx="187452" cy="187452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466" y="3032760"/>
            <a:ext cx="187452" cy="1874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77531" y="2367337"/>
            <a:ext cx="573190" cy="457200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sz="2400" b="1" dirty="0">
                <a:latin typeface="Bangla Sangam MN" charset="0"/>
                <a:ea typeface="Bangla Sangam MN" charset="0"/>
                <a:cs typeface="Bangla Sangam MN" charset="0"/>
                <a:sym typeface="Open San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00246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Link Prediction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595707" y="1477478"/>
            <a:ext cx="2327559" cy="246215"/>
          </a:xfrm>
          <a:prstGeom prst="straightConnector1">
            <a:avLst/>
          </a:prstGeom>
          <a:ln w="7620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551437" y="2280861"/>
            <a:ext cx="2378705" cy="1508622"/>
          </a:xfrm>
          <a:prstGeom prst="straightConnector1">
            <a:avLst/>
          </a:prstGeom>
          <a:ln w="7620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641488" y="2726162"/>
            <a:ext cx="2283242" cy="341652"/>
          </a:xfrm>
          <a:prstGeom prst="straightConnector1">
            <a:avLst/>
          </a:prstGeom>
          <a:ln w="7620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430529" y="3771035"/>
            <a:ext cx="2543972" cy="125240"/>
          </a:xfrm>
          <a:prstGeom prst="straightConnector1">
            <a:avLst/>
          </a:prstGeom>
          <a:ln w="7620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659995" y="1541765"/>
            <a:ext cx="2264735" cy="1146070"/>
          </a:xfrm>
          <a:prstGeom prst="straightConnector1">
            <a:avLst/>
          </a:prstGeom>
          <a:ln w="7620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468441" y="2700910"/>
            <a:ext cx="2456289" cy="1169351"/>
          </a:xfrm>
          <a:prstGeom prst="straightConnector1">
            <a:avLst/>
          </a:prstGeom>
          <a:ln w="76200" cmpd="sng">
            <a:solidFill>
              <a:schemeClr val="accent6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3525944" y="1719205"/>
            <a:ext cx="2397323" cy="548581"/>
          </a:xfrm>
          <a:prstGeom prst="straightConnector1">
            <a:avLst/>
          </a:prstGeom>
          <a:ln w="7620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6031" y="1200150"/>
            <a:ext cx="771450" cy="68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24200" y="2607435"/>
            <a:ext cx="884461" cy="7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6031" y="1862603"/>
            <a:ext cx="771450" cy="76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288" y="1200150"/>
            <a:ext cx="1228781" cy="3062373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2845" y="3358851"/>
            <a:ext cx="771450" cy="88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9905" y="2382012"/>
            <a:ext cx="276825" cy="31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0955" y="2735968"/>
            <a:ext cx="312118" cy="27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2569" y="1710884"/>
            <a:ext cx="300505" cy="26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asted-image.png" descr="pasted-image.png"/>
          <p:cNvPicPr>
            <a:picLocks noGrp="1" noChangeAspect="1"/>
          </p:cNvPicPr>
          <p:nvPr>
            <p:ph idx="1"/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1316799" y="3634153"/>
            <a:ext cx="826105" cy="82610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11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82879" y="2123694"/>
            <a:ext cx="2796261" cy="2590200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pPr algn="ctr"/>
            <a:r>
              <a:rPr lang="en-US" sz="2400" b="1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Content recommendation is link prediction!</a:t>
            </a:r>
            <a:endParaRPr lang="en-US" sz="2400" b="1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46979" y="3019616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574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Machine Learning Lifecycle</a:t>
            </a:r>
            <a:endParaRPr lang="en-GB" dirty="0"/>
          </a:p>
        </p:txBody>
      </p:sp>
      <p:sp>
        <p:nvSpPr>
          <p:cNvPr id="128" name="Shape 128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12</a:t>
            </a:fld>
            <a:endParaRPr lang="en-GB"/>
          </a:p>
        </p:txBody>
      </p:sp>
      <p:cxnSp>
        <p:nvCxnSpPr>
          <p:cNvPr id="119" name="Shape 119"/>
          <p:cNvCxnSpPr>
            <a:stCxn id="120" idx="3"/>
            <a:endCxn id="121" idx="1"/>
          </p:cNvCxnSpPr>
          <p:nvPr/>
        </p:nvCxnSpPr>
        <p:spPr>
          <a:xfrm>
            <a:off x="1066800" y="3428438"/>
            <a:ext cx="699844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122" name="Shape 122"/>
          <p:cNvCxnSpPr>
            <a:stCxn id="121" idx="3"/>
            <a:endCxn id="123" idx="1"/>
          </p:cNvCxnSpPr>
          <p:nvPr/>
        </p:nvCxnSpPr>
        <p:spPr>
          <a:xfrm>
            <a:off x="3224645" y="3428438"/>
            <a:ext cx="599625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124" name="Shape 124"/>
          <p:cNvCxnSpPr>
            <a:stCxn id="123" idx="3"/>
            <a:endCxn id="125" idx="1"/>
          </p:cNvCxnSpPr>
          <p:nvPr/>
        </p:nvCxnSpPr>
        <p:spPr>
          <a:xfrm>
            <a:off x="5181600" y="3428438"/>
            <a:ext cx="533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126" name="Shape 126"/>
          <p:cNvCxnSpPr/>
          <p:nvPr/>
        </p:nvCxnSpPr>
        <p:spPr>
          <a:xfrm rot="5400000">
            <a:off x="848939" y="3624500"/>
            <a:ext cx="689115" cy="405789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27" name="Shape 127"/>
          <p:cNvSpPr/>
          <p:nvPr/>
        </p:nvSpPr>
        <p:spPr>
          <a:xfrm>
            <a:off x="165226" y="3943351"/>
            <a:ext cx="1663575" cy="1052869"/>
          </a:xfrm>
          <a:prstGeom prst="mathMultiply">
            <a:avLst>
              <a:gd name="adj1" fmla="val 5973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endParaRPr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122476" y="3028951"/>
            <a:ext cx="944325" cy="79897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marL="342892" algn="ctr"/>
            <a:r>
              <a:rPr lang="en-GB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 </a:t>
            </a:r>
          </a:p>
          <a:p>
            <a:pPr algn="ctr"/>
            <a:r>
              <a:rPr lang="en-GB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Raw Data</a:t>
            </a:r>
          </a:p>
          <a:p>
            <a:pPr algn="ctr"/>
            <a:endParaRPr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1766644" y="3028951"/>
            <a:ext cx="1458000" cy="79897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/>
            <a:r>
              <a:rPr lang="en-GB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Structured Data</a:t>
            </a:r>
            <a:endParaRPr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3824270" y="3028951"/>
            <a:ext cx="1357331" cy="79897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marL="342892" algn="ctr"/>
            <a:endParaRPr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 algn="ctr"/>
            <a:endParaRPr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 algn="ctr"/>
            <a:r>
              <a:rPr lang="en-GB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Learning Algorithm  </a:t>
            </a:r>
          </a:p>
          <a:p>
            <a:pPr algn="ctr"/>
            <a:endParaRPr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 algn="ctr"/>
            <a:endParaRPr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5715001" y="3028951"/>
            <a:ext cx="990713" cy="79897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marL="342892" algn="ctr"/>
            <a:r>
              <a:rPr lang="en-GB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 </a:t>
            </a:r>
          </a:p>
          <a:p>
            <a:pPr algn="ctr"/>
            <a:r>
              <a:rPr lang="en-GB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Model</a:t>
            </a:r>
          </a:p>
          <a:p>
            <a:pPr algn="ctr"/>
            <a:endParaRPr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cxnSp>
        <p:nvCxnSpPr>
          <p:cNvPr id="129" name="Shape 129"/>
          <p:cNvCxnSpPr/>
          <p:nvPr/>
        </p:nvCxnSpPr>
        <p:spPr>
          <a:xfrm flipV="1">
            <a:off x="4191001" y="4081858"/>
            <a:ext cx="2212369" cy="13892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stealth" w="lg" len="lg"/>
            <a:tailEnd type="stealth" w="lg" len="lg"/>
          </a:ln>
        </p:spPr>
      </p:cxnSp>
      <p:sp>
        <p:nvSpPr>
          <p:cNvPr id="130" name="Shape 130"/>
          <p:cNvSpPr txBox="1"/>
          <p:nvPr/>
        </p:nvSpPr>
        <p:spPr>
          <a:xfrm>
            <a:off x="4114801" y="4095751"/>
            <a:ext cx="2437875" cy="79897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-GB">
                <a:solidFill>
                  <a:schemeClr val="dk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Downstream </a:t>
            </a:r>
            <a:br>
              <a:rPr lang="en-GB">
                <a:solidFill>
                  <a:schemeClr val="dk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</a:br>
            <a:r>
              <a:rPr lang="en-GB">
                <a:solidFill>
                  <a:schemeClr val="dk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prediction task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304800" y="4095751"/>
            <a:ext cx="1378144" cy="79897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-GB">
                <a:solidFill>
                  <a:schemeClr val="dk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Feature Engineering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1516276" y="4058776"/>
            <a:ext cx="2369925" cy="79897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-GB" sz="200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Automatically </a:t>
            </a:r>
            <a:br>
              <a:rPr lang="en-GB" sz="200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</a:br>
            <a:r>
              <a:rPr lang="en-GB" sz="200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learn the features</a:t>
            </a:r>
            <a:endParaRPr lang="en-GB" sz="2000" dirty="0">
              <a:solidFill>
                <a:srgbClr val="C00000"/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342900" y="1200150"/>
            <a:ext cx="6172200" cy="1596887"/>
          </a:xfrm>
        </p:spPr>
        <p:txBody>
          <a:bodyPr>
            <a:normAutofit/>
          </a:bodyPr>
          <a:lstStyle/>
          <a:p>
            <a:r>
              <a:rPr lang="en-US" dirty="0"/>
              <a:t>(Supervised) Machine Learning </a:t>
            </a:r>
            <a:r>
              <a:rPr lang="en-US" dirty="0" smtClean="0"/>
              <a:t>Lifecycle: </a:t>
            </a:r>
            <a:r>
              <a:rPr lang="en-GB" dirty="0" smtClean="0"/>
              <a:t>This </a:t>
            </a:r>
            <a:r>
              <a:rPr lang="en-GB" dirty="0"/>
              <a:t>feature, that feature. </a:t>
            </a:r>
            <a:r>
              <a:rPr lang="en-GB" dirty="0">
                <a:solidFill>
                  <a:srgbClr val="C00000"/>
                </a:solidFill>
              </a:rPr>
              <a:t>Every single </a:t>
            </a:r>
            <a:r>
              <a:rPr lang="en-GB" dirty="0" smtClean="0">
                <a:solidFill>
                  <a:srgbClr val="C00000"/>
                </a:solidFill>
              </a:rPr>
              <a:t>time!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5904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Feature Learning in Graphs</a:t>
            </a:r>
            <a:endParaRPr lang="en-US" dirty="0"/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C00000"/>
                </a:solidFill>
              </a:rPr>
              <a:t>Goal: </a:t>
            </a:r>
            <a:r>
              <a:rPr lang="en-US" dirty="0" smtClean="0"/>
              <a:t>Efficient </a:t>
            </a:r>
            <a:r>
              <a:rPr lang="en-US" dirty="0"/>
              <a:t>task-independent feature learning </a:t>
            </a:r>
            <a:r>
              <a:rPr lang="en-US" dirty="0" smtClean="0"/>
              <a:t>for </a:t>
            </a:r>
            <a:r>
              <a:rPr lang="en-US" dirty="0"/>
              <a:t>machine learning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networks!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267202" y="3392063"/>
          <a:ext cx="2368638" cy="316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773">
                  <a:extLst>
                    <a:ext uri="{9D8B030D-6E8A-4147-A177-3AD203B41FA5}">
                      <a16:colId xmlns:a16="http://schemas.microsoft.com/office/drawing/2014/main" xmlns="" val="3703208760"/>
                    </a:ext>
                  </a:extLst>
                </a:gridCol>
                <a:gridCol w="394773">
                  <a:extLst>
                    <a:ext uri="{9D8B030D-6E8A-4147-A177-3AD203B41FA5}">
                      <a16:colId xmlns:a16="http://schemas.microsoft.com/office/drawing/2014/main" xmlns="" val="1110494183"/>
                    </a:ext>
                  </a:extLst>
                </a:gridCol>
                <a:gridCol w="394773">
                  <a:extLst>
                    <a:ext uri="{9D8B030D-6E8A-4147-A177-3AD203B41FA5}">
                      <a16:colId xmlns:a16="http://schemas.microsoft.com/office/drawing/2014/main" xmlns="" val="1479563801"/>
                    </a:ext>
                  </a:extLst>
                </a:gridCol>
                <a:gridCol w="394773">
                  <a:extLst>
                    <a:ext uri="{9D8B030D-6E8A-4147-A177-3AD203B41FA5}">
                      <a16:colId xmlns:a16="http://schemas.microsoft.com/office/drawing/2014/main" xmlns="" val="820344764"/>
                    </a:ext>
                  </a:extLst>
                </a:gridCol>
                <a:gridCol w="394773">
                  <a:extLst>
                    <a:ext uri="{9D8B030D-6E8A-4147-A177-3AD203B41FA5}">
                      <a16:colId xmlns:a16="http://schemas.microsoft.com/office/drawing/2014/main" xmlns="" val="2234997218"/>
                    </a:ext>
                  </a:extLst>
                </a:gridCol>
                <a:gridCol w="394773">
                  <a:extLst>
                    <a:ext uri="{9D8B030D-6E8A-4147-A177-3AD203B41FA5}">
                      <a16:colId xmlns:a16="http://schemas.microsoft.com/office/drawing/2014/main" xmlns="" val="1232618174"/>
                    </a:ext>
                  </a:extLst>
                </a:gridCol>
              </a:tblGrid>
              <a:tr h="316915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xmlns="" val="3256009930"/>
                  </a:ext>
                </a:extLst>
              </a:tr>
            </a:tbl>
          </a:graphicData>
        </a:graphic>
      </p:graphicFrame>
      <p:cxnSp>
        <p:nvCxnSpPr>
          <p:cNvPr id="24" name="Straight Arrow Connector 23"/>
          <p:cNvCxnSpPr>
            <a:endCxn id="2" idx="1"/>
          </p:cNvCxnSpPr>
          <p:nvPr/>
        </p:nvCxnSpPr>
        <p:spPr>
          <a:xfrm flipV="1">
            <a:off x="2286002" y="3550519"/>
            <a:ext cx="1981201" cy="86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Left Brace 27"/>
          <p:cNvSpPr/>
          <p:nvPr/>
        </p:nvSpPr>
        <p:spPr>
          <a:xfrm rot="16200000">
            <a:off x="5306104" y="2682550"/>
            <a:ext cx="290839" cy="2368638"/>
          </a:xfrm>
          <a:prstGeom prst="leftBrace">
            <a:avLst>
              <a:gd name="adj1" fmla="val 48348"/>
              <a:gd name="adj2" fmla="val 50264"/>
            </a:avLst>
          </a:prstGeom>
          <a:ln>
            <a:solidFill>
              <a:srgbClr val="96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9611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04646" y="2939541"/>
            <a:ext cx="625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961100"/>
                </a:solidFill>
                <a:latin typeface="Georgia" panose="02040502050405020303" pitchFamily="18" charset="0"/>
              </a:rPr>
              <a:t>vec</a:t>
            </a:r>
            <a:endParaRPr lang="en-US" sz="2400" dirty="0">
              <a:solidFill>
                <a:srgbClr val="961100"/>
              </a:solidFill>
              <a:latin typeface="Georgia" panose="02040502050405020303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30269" y="2976217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61100"/>
                </a:solidFill>
                <a:latin typeface="Georgia" panose="02040502050405020303" pitchFamily="18" charset="0"/>
              </a:rPr>
              <a:t>node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74780" y="301766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61100"/>
                </a:solidFill>
                <a:latin typeface="Georgia" panose="02040502050405020303" pitchFamily="18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438401" y="3551346"/>
                <a:ext cx="1572162" cy="468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𝑓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:</m:t>
                      </m:r>
                      <m:r>
                        <a:rPr lang="en-US" sz="24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𝑢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→</m:t>
                      </m:r>
                      <m:sSup>
                        <m:sSupPr>
                          <m:ctrlPr>
                            <a:rPr lang="en-US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551345"/>
                <a:ext cx="1572162" cy="468205"/>
              </a:xfrm>
              <a:prstGeom prst="rect">
                <a:avLst/>
              </a:prstGeom>
              <a:blipFill rotWithShape="0">
                <a:blip r:embed="rId3"/>
                <a:stretch>
                  <a:fillRect l="-388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220428" y="4005306"/>
                <a:ext cx="646972" cy="468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428" y="4005306"/>
                <a:ext cx="646972" cy="46820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3892566" y="4378465"/>
            <a:ext cx="2965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Helvetica Neue Light" charset="0"/>
                <a:ea typeface="Helvetica Neue Light" charset="0"/>
                <a:cs typeface="Helvetica Neue Light" charset="0"/>
              </a:rPr>
              <a:t>Feature representation, embedding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371600" y="2989542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920949" y="3432158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961100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527572" y="4106052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9" name="Oval 38"/>
          <p:cNvSpPr/>
          <p:nvPr/>
        </p:nvSpPr>
        <p:spPr>
          <a:xfrm>
            <a:off x="514351" y="4012290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0" name="Oval 39"/>
          <p:cNvSpPr/>
          <p:nvPr/>
        </p:nvSpPr>
        <p:spPr>
          <a:xfrm>
            <a:off x="257176" y="3090151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841898" y="3432158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u</a:t>
            </a:r>
          </a:p>
        </p:txBody>
      </p:sp>
      <p:sp>
        <p:nvSpPr>
          <p:cNvPr id="42" name="Oval 41"/>
          <p:cNvSpPr/>
          <p:nvPr/>
        </p:nvSpPr>
        <p:spPr>
          <a:xfrm>
            <a:off x="2011681" y="3895130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43" name="Straight Connector 42"/>
          <p:cNvCxnSpPr/>
          <p:nvPr/>
        </p:nvCxnSpPr>
        <p:spPr>
          <a:xfrm>
            <a:off x="531496" y="3228562"/>
            <a:ext cx="429626" cy="2441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94337" y="3366971"/>
            <a:ext cx="257175" cy="6453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88672" y="4150700"/>
            <a:ext cx="738901" cy="937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801893" y="4131412"/>
            <a:ext cx="249962" cy="1130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748498" y="3668440"/>
            <a:ext cx="212624" cy="3843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1508761" y="3266363"/>
            <a:ext cx="155972" cy="8396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605747" y="3225824"/>
            <a:ext cx="276324" cy="2468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52400" y="4571645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289560" y="4248572"/>
            <a:ext cx="264964" cy="3230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990601" y="4580930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53" name="Straight Connector 52"/>
          <p:cNvCxnSpPr/>
          <p:nvPr/>
        </p:nvCxnSpPr>
        <p:spPr>
          <a:xfrm>
            <a:off x="748498" y="4248571"/>
            <a:ext cx="301040" cy="33235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1155097" y="3225824"/>
            <a:ext cx="256677" cy="2468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155097" y="3668440"/>
            <a:ext cx="412649" cy="4781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64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00600" y="4095750"/>
            <a:ext cx="1257300" cy="609600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sz="2400" b="1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Output</a:t>
            </a:r>
            <a:endParaRPr lang="en-US" sz="2400" b="1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90600" y="4095750"/>
            <a:ext cx="1034796" cy="609600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sz="2400" b="1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Input</a:t>
            </a:r>
            <a:endParaRPr lang="en-US" sz="2400" b="1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8308" y="1694688"/>
            <a:ext cx="6646164" cy="2324862"/>
            <a:chOff x="178308" y="1694688"/>
            <a:chExt cx="6646164" cy="2324862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08" y="1780364"/>
              <a:ext cx="6646164" cy="223918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733800" y="1694688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78308" y="173355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Content Placeholder 2"/>
          <p:cNvSpPr>
            <a:spLocks noGrp="1"/>
          </p:cNvSpPr>
          <p:nvPr>
            <p:ph idx="1"/>
          </p:nvPr>
        </p:nvSpPr>
        <p:spPr>
          <a:xfrm>
            <a:off x="33528" y="1059038"/>
            <a:ext cx="6900672" cy="1665112"/>
          </a:xfrm>
        </p:spPr>
        <p:txBody>
          <a:bodyPr>
            <a:normAutofit/>
          </a:bodyPr>
          <a:lstStyle/>
          <a:p>
            <a:pPr marL="342900" lvl="1" indent="-342900">
              <a:spcBef>
                <a:spcPts val="0"/>
              </a:spcBef>
              <a:buClr>
                <a:schemeClr val="accent2"/>
              </a:buClr>
            </a:pPr>
            <a:r>
              <a:rPr lang="en-US" sz="3200" dirty="0" smtClean="0"/>
              <a:t>Zachary’s Karate Club Network: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68580" y="4524101"/>
            <a:ext cx="5993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Image from: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4"/>
              </a:rPr>
              <a:t>Perozzi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4"/>
              </a:rPr>
              <a:t>et al. 2014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DeepWalk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: Online Learning of Social Representations.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KDD.</a:t>
            </a:r>
          </a:p>
        </p:txBody>
      </p:sp>
    </p:spTree>
    <p:extLst>
      <p:ext uri="{BB962C8B-B14F-4D97-AF65-F5344CB8AC3E}">
        <p14:creationId xmlns:p14="http://schemas.microsoft.com/office/powerpoint/2010/main" val="205473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It Hard?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" y="1062990"/>
            <a:ext cx="6743700" cy="3810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Modern deep learning toolbox is designed for simple sequences or grids.</a:t>
            </a:r>
          </a:p>
          <a:p>
            <a:pPr lvl="1"/>
            <a:r>
              <a:rPr lang="en-US" dirty="0" smtClean="0"/>
              <a:t>CNNs for fixed-size images/grids</a:t>
            </a:r>
            <a:r>
              <a:rPr lang="mr-IN" dirty="0" smtClean="0"/>
              <a:t>…</a:t>
            </a:r>
            <a:r>
              <a:rPr lang="en-CA" dirty="0" smtClean="0"/>
              <a:t>.</a:t>
            </a:r>
          </a:p>
          <a:p>
            <a:pPr lvl="1"/>
            <a:endParaRPr lang="en-CA" dirty="0">
              <a:solidFill>
                <a:srgbClr val="C00000"/>
              </a:solidFill>
            </a:endParaRPr>
          </a:p>
          <a:p>
            <a:pPr lvl="1"/>
            <a:endParaRPr lang="en-CA" dirty="0" smtClean="0">
              <a:solidFill>
                <a:srgbClr val="C00000"/>
              </a:solidFill>
            </a:endParaRPr>
          </a:p>
          <a:p>
            <a:pPr lvl="1"/>
            <a:r>
              <a:rPr lang="en-CA" dirty="0" smtClean="0"/>
              <a:t>RNNs or word2vec for text/sequences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52144" y="5004530"/>
            <a:ext cx="4572000" cy="121444"/>
          </a:xfrm>
        </p:spPr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488" y="2414778"/>
            <a:ext cx="3578352" cy="925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488" y="3714750"/>
            <a:ext cx="3672840" cy="86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5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It Hard?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4864" y="1093948"/>
            <a:ext cx="7019544" cy="414480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But networks are far more complex!</a:t>
            </a:r>
          </a:p>
          <a:p>
            <a:pPr lvl="1"/>
            <a:r>
              <a:rPr lang="en-CA" dirty="0" smtClean="0"/>
              <a:t>Complex topographical structure               (i.e., no spatial locality like grids)</a:t>
            </a:r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  <a:p>
            <a:pPr lvl="1"/>
            <a:r>
              <a:rPr lang="en-CA" dirty="0" smtClean="0"/>
              <a:t>No fixed node ordering or reference point  (i.e., the isomorphism problem)</a:t>
            </a:r>
            <a:endParaRPr lang="en-CA" dirty="0"/>
          </a:p>
          <a:p>
            <a:pPr lvl="1"/>
            <a:r>
              <a:rPr lang="en-CA" dirty="0" smtClean="0"/>
              <a:t>Often dynamic and have multimodal features.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52144" y="5004530"/>
            <a:ext cx="4572000" cy="121444"/>
          </a:xfrm>
        </p:spPr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16</a:t>
            </a:fld>
            <a:endParaRPr lang="en-US" dirty="0"/>
          </a:p>
        </p:txBody>
      </p:sp>
      <p:pic>
        <p:nvPicPr>
          <p:cNvPr id="10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032" y="2440686"/>
            <a:ext cx="5257800" cy="12883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538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1) Node </a:t>
            </a:r>
            <a:r>
              <a:rPr lang="en-US" sz="3600" dirty="0" err="1" smtClean="0">
                <a:solidFill>
                  <a:srgbClr val="C00000"/>
                </a:solidFill>
              </a:rPr>
              <a:t>embeddings</a:t>
            </a:r>
            <a:endParaRPr lang="en-US" sz="3600" dirty="0" smtClean="0">
              <a:solidFill>
                <a:srgbClr val="C00000"/>
              </a:solidFill>
            </a:endParaRPr>
          </a:p>
          <a:p>
            <a:pPr lvl="1"/>
            <a:r>
              <a:rPr lang="en-US" dirty="0" smtClean="0"/>
              <a:t>Map nodes to low-dimensional </a:t>
            </a:r>
            <a:r>
              <a:rPr lang="en-US" dirty="0" err="1" smtClean="0"/>
              <a:t>embeddings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sz="3600" dirty="0" smtClean="0">
                <a:solidFill>
                  <a:srgbClr val="C00000"/>
                </a:solidFill>
              </a:rPr>
              <a:t>2) Graph neural networks</a:t>
            </a:r>
          </a:p>
          <a:p>
            <a:pPr marL="742950" lvl="2" indent="-342900">
              <a:buFont typeface="Wingdings" pitchFamily="2" charset="2"/>
              <a:buChar char="§"/>
            </a:pPr>
            <a:r>
              <a:rPr lang="en-US" sz="2400" dirty="0" smtClean="0"/>
              <a:t>Deep learning architectures for graph-structured data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3600" dirty="0" smtClean="0">
                <a:solidFill>
                  <a:srgbClr val="C00000"/>
                </a:solidFill>
              </a:rPr>
              <a:t>3) Applications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7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4375" y="663297"/>
            <a:ext cx="542925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Why networks?</a:t>
            </a:r>
          </a:p>
          <a:p>
            <a:pPr algn="ctr"/>
            <a:r>
              <a:rPr lang="en-US" sz="4050" dirty="0">
                <a:latin typeface="Helvetica Neue Light" charset="0"/>
                <a:ea typeface="Helvetica Neue Light" charset="0"/>
                <a:cs typeface="Helvetica Neue Light" charset="0"/>
              </a:rPr>
              <a:t>Networks are a general language for describing </a:t>
            </a:r>
            <a:r>
              <a:rPr lang="en-US" sz="4050" dirty="0" smtClean="0">
                <a:latin typeface="Helvetica Neue Light" charset="0"/>
                <a:ea typeface="Helvetica Neue Light" charset="0"/>
                <a:cs typeface="Helvetica Neue Light" charset="0"/>
              </a:rPr>
              <a:t>and modeling complex systems</a:t>
            </a:r>
            <a:endParaRPr lang="en-US" sz="405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2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1485900" y="857250"/>
            <a:ext cx="4229100" cy="2743200"/>
            <a:chOff x="1981200" y="1143000"/>
            <a:chExt cx="5638800" cy="3657600"/>
          </a:xfrm>
        </p:grpSpPr>
        <p:sp>
          <p:nvSpPr>
            <p:cNvPr id="54" name="Oval 53"/>
            <p:cNvSpPr/>
            <p:nvPr/>
          </p:nvSpPr>
          <p:spPr>
            <a:xfrm>
              <a:off x="2667000" y="12954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" name="Oval 54"/>
            <p:cNvSpPr/>
            <p:nvPr/>
          </p:nvSpPr>
          <p:spPr>
            <a:xfrm>
              <a:off x="4572000" y="11430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Oval 55"/>
            <p:cNvSpPr/>
            <p:nvPr/>
          </p:nvSpPr>
          <p:spPr>
            <a:xfrm>
              <a:off x="3733800" y="31242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57" name="Oval 56"/>
            <p:cNvSpPr/>
            <p:nvPr/>
          </p:nvSpPr>
          <p:spPr>
            <a:xfrm>
              <a:off x="5105400" y="27432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58" name="Oval 57"/>
            <p:cNvSpPr/>
            <p:nvPr/>
          </p:nvSpPr>
          <p:spPr>
            <a:xfrm>
              <a:off x="2895600" y="41910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59" name="Oval 58"/>
            <p:cNvSpPr/>
            <p:nvPr/>
          </p:nvSpPr>
          <p:spPr>
            <a:xfrm>
              <a:off x="6096000" y="16002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60" name="Oval 59"/>
            <p:cNvSpPr/>
            <p:nvPr/>
          </p:nvSpPr>
          <p:spPr>
            <a:xfrm>
              <a:off x="5715000" y="42672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61" name="Oval 60"/>
            <p:cNvSpPr/>
            <p:nvPr/>
          </p:nvSpPr>
          <p:spPr>
            <a:xfrm>
              <a:off x="7086600" y="28194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1981200" y="27432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57275" y="4171950"/>
            <a:ext cx="474345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Network!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685925" y="1057275"/>
            <a:ext cx="3829050" cy="2371725"/>
            <a:chOff x="2247900" y="1409700"/>
            <a:chExt cx="5105400" cy="316230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2933700" y="1600200"/>
              <a:ext cx="1066800" cy="17526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114800" y="2971800"/>
              <a:ext cx="1257300" cy="4191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242957" y="1763486"/>
              <a:ext cx="1110343" cy="141786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5353050" y="1866900"/>
              <a:ext cx="971550" cy="12192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5334000" y="3086100"/>
              <a:ext cx="2019300" cy="381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5486400" y="3086100"/>
              <a:ext cx="495300" cy="14478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6057900" y="3086100"/>
              <a:ext cx="1295400" cy="14859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3931729" y="1409700"/>
              <a:ext cx="945071" cy="1905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2247900" y="3009900"/>
              <a:ext cx="1683829" cy="381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2247900" y="1409700"/>
              <a:ext cx="2590800" cy="15621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2247900" y="1562100"/>
              <a:ext cx="647700" cy="14097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3200400" y="3390900"/>
              <a:ext cx="800100" cy="11049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247900" y="3009900"/>
              <a:ext cx="838200" cy="1524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200400" y="4495800"/>
              <a:ext cx="2857500" cy="381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1485900" y="857250"/>
            <a:ext cx="4229100" cy="2743200"/>
            <a:chOff x="1981200" y="1143000"/>
            <a:chExt cx="5638800" cy="3657600"/>
          </a:xfrm>
        </p:grpSpPr>
        <p:sp>
          <p:nvSpPr>
            <p:cNvPr id="54" name="Oval 53"/>
            <p:cNvSpPr/>
            <p:nvPr/>
          </p:nvSpPr>
          <p:spPr>
            <a:xfrm>
              <a:off x="2667000" y="12954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" name="Oval 54"/>
            <p:cNvSpPr/>
            <p:nvPr/>
          </p:nvSpPr>
          <p:spPr>
            <a:xfrm>
              <a:off x="4572000" y="11430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Oval 55"/>
            <p:cNvSpPr/>
            <p:nvPr/>
          </p:nvSpPr>
          <p:spPr>
            <a:xfrm>
              <a:off x="3733800" y="31242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57" name="Oval 56"/>
            <p:cNvSpPr/>
            <p:nvPr/>
          </p:nvSpPr>
          <p:spPr>
            <a:xfrm>
              <a:off x="5105400" y="27432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58" name="Oval 57"/>
            <p:cNvSpPr/>
            <p:nvPr/>
          </p:nvSpPr>
          <p:spPr>
            <a:xfrm>
              <a:off x="2895600" y="41910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59" name="Oval 58"/>
            <p:cNvSpPr/>
            <p:nvPr/>
          </p:nvSpPr>
          <p:spPr>
            <a:xfrm>
              <a:off x="6096000" y="16002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60" name="Oval 59"/>
            <p:cNvSpPr/>
            <p:nvPr/>
          </p:nvSpPr>
          <p:spPr>
            <a:xfrm>
              <a:off x="5715000" y="42672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61" name="Oval 60"/>
            <p:cNvSpPr/>
            <p:nvPr/>
          </p:nvSpPr>
          <p:spPr>
            <a:xfrm>
              <a:off x="7086600" y="28194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1981200" y="27432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6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fld id="{19B12225-5612-419B-A8D5-4B8EEE4C217E}" type="slidenum">
              <a:rPr lang="en-US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pPr/>
              <a:t>5</a:t>
            </a:fld>
            <a:endParaRPr lang="en-US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00150"/>
            <a:ext cx="2000250" cy="140110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361117" y="2576468"/>
            <a:ext cx="1659429" cy="30008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35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Economic networks</a:t>
            </a:r>
            <a:endParaRPr lang="en-US" sz="1350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1143000"/>
            <a:ext cx="1771650" cy="14287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71450" y="2576468"/>
            <a:ext cx="1828800" cy="30008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35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Social </a:t>
            </a:r>
            <a:r>
              <a:rPr lang="en-US" sz="1350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networks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4514850" y="4684625"/>
            <a:ext cx="2057400" cy="30008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35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Networks of neurons</a:t>
            </a:r>
            <a:endParaRPr lang="en-US" sz="1350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5021" y="3200400"/>
            <a:ext cx="1167179" cy="13716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350" y="3443856"/>
            <a:ext cx="1085850" cy="101384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114300" y="4580751"/>
            <a:ext cx="2343150" cy="5078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35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Information networks: </a:t>
            </a:r>
            <a:br>
              <a:rPr lang="en-US" sz="135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</a:br>
            <a:r>
              <a:rPr lang="en-US" sz="135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Web &amp; citations</a:t>
            </a:r>
            <a:endParaRPr lang="en-US" sz="1350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846027" y="1097574"/>
            <a:ext cx="1395047" cy="16002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4740627" y="2576468"/>
            <a:ext cx="1736373" cy="30008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35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Biomedical networks</a:t>
            </a:r>
            <a:endParaRPr lang="en-US" sz="1350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7916" y="3315147"/>
            <a:ext cx="1636884" cy="13308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2943221" y="4684625"/>
            <a:ext cx="755976" cy="30008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350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Internet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dirty="0"/>
              <a:t>Many Data are Networks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0850" y="3315014"/>
            <a:ext cx="2520950" cy="13309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11329" y="3131802"/>
            <a:ext cx="454141" cy="3357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3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8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Networks? Why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515100" cy="3810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Universal </a:t>
            </a:r>
            <a:r>
              <a:rPr lang="en-US" dirty="0">
                <a:solidFill>
                  <a:srgbClr val="0000FF"/>
                </a:solidFill>
              </a:rPr>
              <a:t>language for describing complex data</a:t>
            </a:r>
          </a:p>
          <a:p>
            <a:pPr lvl="1"/>
            <a:r>
              <a:rPr lang="en-US" dirty="0" smtClean="0"/>
              <a:t>Networks from science, </a:t>
            </a:r>
            <a:r>
              <a:rPr lang="en-US" dirty="0"/>
              <a:t>nature, and technology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are </a:t>
            </a:r>
            <a:r>
              <a:rPr lang="en-US" dirty="0"/>
              <a:t>more similar than one would expect </a:t>
            </a:r>
          </a:p>
          <a:p>
            <a:r>
              <a:rPr lang="en-US" dirty="0">
                <a:solidFill>
                  <a:srgbClr val="0000FF"/>
                </a:solidFill>
              </a:rPr>
              <a:t>Shared vocabulary between fields</a:t>
            </a:r>
          </a:p>
          <a:p>
            <a:pPr lvl="1"/>
            <a:r>
              <a:rPr lang="en-US" dirty="0"/>
              <a:t>Computer Science, Social science, Physics, Economics, Statistics, </a:t>
            </a:r>
            <a:r>
              <a:rPr lang="en-US" dirty="0" smtClean="0"/>
              <a:t>Biology</a:t>
            </a:r>
          </a:p>
          <a:p>
            <a:r>
              <a:rPr lang="en-US" dirty="0">
                <a:solidFill>
                  <a:srgbClr val="0000FF"/>
                </a:solidFill>
              </a:rPr>
              <a:t>Data </a:t>
            </a:r>
            <a:r>
              <a:rPr lang="en-US" dirty="0" smtClean="0">
                <a:solidFill>
                  <a:srgbClr val="0000FF"/>
                </a:solidFill>
              </a:rPr>
              <a:t>availability (+computational challenges)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Web/mobile, bio, health, and medica</a:t>
            </a:r>
            <a:r>
              <a:rPr lang="en-US" dirty="0"/>
              <a:t>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Impact!</a:t>
            </a:r>
          </a:p>
          <a:p>
            <a:pPr lvl="1"/>
            <a:r>
              <a:rPr lang="en-US" dirty="0" smtClean="0"/>
              <a:t>Social networking, Social media, Drug design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0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Machine Learning with Networks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Classical ML tasks in </a:t>
            </a:r>
            <a:r>
              <a:rPr lang="en-US" b="1" dirty="0" smtClean="0"/>
              <a:t>networks:</a:t>
            </a:r>
          </a:p>
          <a:p>
            <a:r>
              <a:rPr lang="en-US" dirty="0" smtClean="0"/>
              <a:t>Node </a:t>
            </a:r>
            <a:r>
              <a:rPr lang="en-US" dirty="0"/>
              <a:t>classification</a:t>
            </a:r>
          </a:p>
          <a:p>
            <a:pPr lvl="1"/>
            <a:r>
              <a:rPr lang="en-US" dirty="0" smtClean="0"/>
              <a:t>Predict </a:t>
            </a:r>
            <a:r>
              <a:rPr lang="en-US" dirty="0"/>
              <a:t>a type of a given node</a:t>
            </a:r>
          </a:p>
          <a:p>
            <a:r>
              <a:rPr lang="en-US" dirty="0" smtClean="0"/>
              <a:t>Link </a:t>
            </a:r>
            <a:r>
              <a:rPr lang="en-US" dirty="0"/>
              <a:t>prediction</a:t>
            </a:r>
          </a:p>
          <a:p>
            <a:pPr lvl="1"/>
            <a:r>
              <a:rPr lang="en-US" dirty="0" smtClean="0"/>
              <a:t>Predict </a:t>
            </a:r>
            <a:r>
              <a:rPr lang="en-US" dirty="0"/>
              <a:t>whether two nodes are linked</a:t>
            </a:r>
          </a:p>
          <a:p>
            <a:r>
              <a:rPr lang="en-US" dirty="0" smtClean="0"/>
              <a:t>Community </a:t>
            </a:r>
            <a:r>
              <a:rPr lang="en-US" dirty="0"/>
              <a:t>detection</a:t>
            </a:r>
          </a:p>
          <a:p>
            <a:pPr lvl="1"/>
            <a:r>
              <a:rPr lang="en-US" dirty="0" smtClean="0"/>
              <a:t>Identify </a:t>
            </a:r>
            <a:r>
              <a:rPr lang="en-US" dirty="0"/>
              <a:t>densely linked clusters of nodes</a:t>
            </a:r>
          </a:p>
          <a:p>
            <a:r>
              <a:rPr lang="en-US" dirty="0" smtClean="0"/>
              <a:t>Network </a:t>
            </a:r>
            <a:r>
              <a:rPr lang="en-US" dirty="0"/>
              <a:t>similarity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similar are two (sub)networks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8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Node Classification</a:t>
            </a:r>
            <a:endParaRPr lang="en-US" dirty="0"/>
          </a:p>
        </p:txBody>
      </p:sp>
      <p:sp>
        <p:nvSpPr>
          <p:cNvPr id="7" name="Oval 6"/>
          <p:cNvSpPr>
            <a:spLocks/>
          </p:cNvSpPr>
          <p:nvPr/>
        </p:nvSpPr>
        <p:spPr>
          <a:xfrm>
            <a:off x="1490811" y="1980043"/>
            <a:ext cx="274320" cy="27682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Oval 7"/>
          <p:cNvSpPr>
            <a:spLocks/>
          </p:cNvSpPr>
          <p:nvPr/>
        </p:nvSpPr>
        <p:spPr>
          <a:xfrm>
            <a:off x="1073348" y="2422659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961100"/>
              </a:solidFill>
            </a:endParaRPr>
          </a:p>
        </p:txBody>
      </p:sp>
      <p:sp>
        <p:nvSpPr>
          <p:cNvPr id="11" name="Oval 10"/>
          <p:cNvSpPr>
            <a:spLocks/>
          </p:cNvSpPr>
          <p:nvPr/>
        </p:nvSpPr>
        <p:spPr>
          <a:xfrm>
            <a:off x="1679971" y="3096553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Oval 11"/>
          <p:cNvSpPr>
            <a:spLocks/>
          </p:cNvSpPr>
          <p:nvPr/>
        </p:nvSpPr>
        <p:spPr>
          <a:xfrm>
            <a:off x="666750" y="3002791"/>
            <a:ext cx="274320" cy="27682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Oval 12"/>
          <p:cNvSpPr>
            <a:spLocks/>
          </p:cNvSpPr>
          <p:nvPr/>
        </p:nvSpPr>
        <p:spPr>
          <a:xfrm>
            <a:off x="409575" y="2080652"/>
            <a:ext cx="274320" cy="27682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Oval 13"/>
          <p:cNvSpPr>
            <a:spLocks/>
          </p:cNvSpPr>
          <p:nvPr/>
        </p:nvSpPr>
        <p:spPr>
          <a:xfrm>
            <a:off x="1994297" y="2422659"/>
            <a:ext cx="274320" cy="2768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" name="Oval 14"/>
          <p:cNvSpPr>
            <a:spLocks/>
          </p:cNvSpPr>
          <p:nvPr/>
        </p:nvSpPr>
        <p:spPr>
          <a:xfrm>
            <a:off x="2417117" y="2864381"/>
            <a:ext cx="274320" cy="27682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17" name="Straight Connector 16"/>
          <p:cNvCxnSpPr>
            <a:stCxn id="13" idx="6"/>
            <a:endCxn id="8" idx="1"/>
          </p:cNvCxnSpPr>
          <p:nvPr/>
        </p:nvCxnSpPr>
        <p:spPr>
          <a:xfrm>
            <a:off x="683896" y="2219063"/>
            <a:ext cx="429626" cy="244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3" idx="4"/>
            <a:endCxn id="12" idx="0"/>
          </p:cNvCxnSpPr>
          <p:nvPr/>
        </p:nvCxnSpPr>
        <p:spPr>
          <a:xfrm>
            <a:off x="546736" y="2357472"/>
            <a:ext cx="257175" cy="6453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2" idx="6"/>
            <a:endCxn id="11" idx="2"/>
          </p:cNvCxnSpPr>
          <p:nvPr/>
        </p:nvCxnSpPr>
        <p:spPr>
          <a:xfrm>
            <a:off x="941071" y="3141201"/>
            <a:ext cx="738901" cy="93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1" idx="6"/>
            <a:endCxn id="15" idx="3"/>
          </p:cNvCxnSpPr>
          <p:nvPr/>
        </p:nvCxnSpPr>
        <p:spPr>
          <a:xfrm flipV="1">
            <a:off x="1954292" y="3100663"/>
            <a:ext cx="502999" cy="134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8" idx="3"/>
            <a:endCxn id="12" idx="7"/>
          </p:cNvCxnSpPr>
          <p:nvPr/>
        </p:nvCxnSpPr>
        <p:spPr>
          <a:xfrm flipH="1">
            <a:off x="900898" y="2658941"/>
            <a:ext cx="212624" cy="3843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1" idx="0"/>
            <a:endCxn id="7" idx="4"/>
          </p:cNvCxnSpPr>
          <p:nvPr/>
        </p:nvCxnSpPr>
        <p:spPr>
          <a:xfrm flipH="1" flipV="1">
            <a:off x="1627971" y="2256864"/>
            <a:ext cx="189160" cy="839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7" idx="5"/>
            <a:endCxn id="14" idx="1"/>
          </p:cNvCxnSpPr>
          <p:nvPr/>
        </p:nvCxnSpPr>
        <p:spPr>
          <a:xfrm>
            <a:off x="1724959" y="2216324"/>
            <a:ext cx="309512" cy="2468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/>
          </p:cNvSpPr>
          <p:nvPr/>
        </p:nvSpPr>
        <p:spPr>
          <a:xfrm>
            <a:off x="304800" y="3562146"/>
            <a:ext cx="274320" cy="2768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38" name="Straight Connector 37"/>
          <p:cNvCxnSpPr>
            <a:stCxn id="12" idx="3"/>
            <a:endCxn id="37" idx="0"/>
          </p:cNvCxnSpPr>
          <p:nvPr/>
        </p:nvCxnSpPr>
        <p:spPr>
          <a:xfrm flipH="1">
            <a:off x="441961" y="3239072"/>
            <a:ext cx="264963" cy="3230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>
            <a:spLocks/>
          </p:cNvSpPr>
          <p:nvPr/>
        </p:nvSpPr>
        <p:spPr>
          <a:xfrm>
            <a:off x="1073348" y="3571431"/>
            <a:ext cx="274320" cy="27682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44" name="Straight Connector 43"/>
          <p:cNvCxnSpPr>
            <a:stCxn id="12" idx="5"/>
          </p:cNvCxnSpPr>
          <p:nvPr/>
        </p:nvCxnSpPr>
        <p:spPr>
          <a:xfrm>
            <a:off x="900898" y="3239072"/>
            <a:ext cx="301040" cy="3323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>
            <a:spLocks/>
          </p:cNvSpPr>
          <p:nvPr/>
        </p:nvSpPr>
        <p:spPr>
          <a:xfrm>
            <a:off x="5469708" y="2008619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8" name="Oval 47"/>
          <p:cNvSpPr>
            <a:spLocks/>
          </p:cNvSpPr>
          <p:nvPr/>
        </p:nvSpPr>
        <p:spPr>
          <a:xfrm>
            <a:off x="5052245" y="2451234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9" name="Oval 48"/>
          <p:cNvSpPr>
            <a:spLocks/>
          </p:cNvSpPr>
          <p:nvPr/>
        </p:nvSpPr>
        <p:spPr>
          <a:xfrm>
            <a:off x="5658868" y="3125129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0" name="Oval 49"/>
          <p:cNvSpPr>
            <a:spLocks/>
          </p:cNvSpPr>
          <p:nvPr/>
        </p:nvSpPr>
        <p:spPr>
          <a:xfrm>
            <a:off x="4645646" y="3031367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1" name="Oval 50"/>
          <p:cNvSpPr>
            <a:spLocks/>
          </p:cNvSpPr>
          <p:nvPr/>
        </p:nvSpPr>
        <p:spPr>
          <a:xfrm>
            <a:off x="4388471" y="2109228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2" name="Oval 51"/>
          <p:cNvSpPr>
            <a:spLocks/>
          </p:cNvSpPr>
          <p:nvPr/>
        </p:nvSpPr>
        <p:spPr>
          <a:xfrm>
            <a:off x="5973193" y="2451234"/>
            <a:ext cx="274320" cy="2768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54" name="Straight Connector 53"/>
          <p:cNvCxnSpPr>
            <a:stCxn id="58" idx="6"/>
          </p:cNvCxnSpPr>
          <p:nvPr/>
        </p:nvCxnSpPr>
        <p:spPr>
          <a:xfrm>
            <a:off x="4645648" y="2247637"/>
            <a:ext cx="444260" cy="24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8" idx="4"/>
            <a:endCxn id="57" idx="0"/>
          </p:cNvCxnSpPr>
          <p:nvPr/>
        </p:nvCxnSpPr>
        <p:spPr>
          <a:xfrm>
            <a:off x="4517060" y="2386048"/>
            <a:ext cx="257175" cy="6453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57" idx="6"/>
            <a:endCxn id="56" idx="2"/>
          </p:cNvCxnSpPr>
          <p:nvPr/>
        </p:nvCxnSpPr>
        <p:spPr>
          <a:xfrm>
            <a:off x="4902823" y="3169776"/>
            <a:ext cx="756047" cy="93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56" idx="6"/>
          </p:cNvCxnSpPr>
          <p:nvPr/>
        </p:nvCxnSpPr>
        <p:spPr>
          <a:xfrm flipV="1">
            <a:off x="5916045" y="3129237"/>
            <a:ext cx="517634" cy="134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57" idx="7"/>
          </p:cNvCxnSpPr>
          <p:nvPr/>
        </p:nvCxnSpPr>
        <p:spPr>
          <a:xfrm flipH="1">
            <a:off x="4865162" y="2687516"/>
            <a:ext cx="224747" cy="3843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>
            <a:spLocks/>
          </p:cNvSpPr>
          <p:nvPr/>
        </p:nvSpPr>
        <p:spPr>
          <a:xfrm>
            <a:off x="4283696" y="3590721"/>
            <a:ext cx="274320" cy="2768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62" name="Straight Connector 61"/>
          <p:cNvCxnSpPr>
            <a:stCxn id="57" idx="3"/>
          </p:cNvCxnSpPr>
          <p:nvPr/>
        </p:nvCxnSpPr>
        <p:spPr>
          <a:xfrm flipH="1">
            <a:off x="4412286" y="3267649"/>
            <a:ext cx="271025" cy="3230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>
            <a:spLocks/>
          </p:cNvSpPr>
          <p:nvPr/>
        </p:nvSpPr>
        <p:spPr>
          <a:xfrm>
            <a:off x="5052245" y="3600007"/>
            <a:ext cx="274320" cy="2768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64" name="Straight Connector 63"/>
          <p:cNvCxnSpPr>
            <a:stCxn id="57" idx="5"/>
          </p:cNvCxnSpPr>
          <p:nvPr/>
        </p:nvCxnSpPr>
        <p:spPr>
          <a:xfrm>
            <a:off x="4865162" y="3267648"/>
            <a:ext cx="315673" cy="3323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004852" y="2892955"/>
            <a:ext cx="1183599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304800" y="1724436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342235" y="1715072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04426" y="272505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384626" y="2535841"/>
            <a:ext cx="144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210915" y="3269218"/>
            <a:ext cx="144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439" y="2387909"/>
            <a:ext cx="470535" cy="470535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3082365" y="2927492"/>
            <a:ext cx="1201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9611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Machine Learning</a:t>
            </a:r>
          </a:p>
        </p:txBody>
      </p:sp>
      <p:cxnSp>
        <p:nvCxnSpPr>
          <p:cNvPr id="65" name="Straight Connector 64"/>
          <p:cNvCxnSpPr>
            <a:stCxn id="7" idx="3"/>
            <a:endCxn id="8" idx="7"/>
          </p:cNvCxnSpPr>
          <p:nvPr/>
        </p:nvCxnSpPr>
        <p:spPr>
          <a:xfrm flipH="1">
            <a:off x="1307496" y="2216324"/>
            <a:ext cx="223489" cy="2468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47" idx="3"/>
            <a:endCxn id="48" idx="7"/>
          </p:cNvCxnSpPr>
          <p:nvPr/>
        </p:nvCxnSpPr>
        <p:spPr>
          <a:xfrm flipH="1">
            <a:off x="5286393" y="2244901"/>
            <a:ext cx="223489" cy="246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11" idx="1"/>
            <a:endCxn id="8" idx="5"/>
          </p:cNvCxnSpPr>
          <p:nvPr/>
        </p:nvCxnSpPr>
        <p:spPr>
          <a:xfrm flipH="1" flipV="1">
            <a:off x="1307496" y="2658941"/>
            <a:ext cx="412649" cy="4781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9" idx="1"/>
            <a:endCxn id="48" idx="5"/>
          </p:cNvCxnSpPr>
          <p:nvPr/>
        </p:nvCxnSpPr>
        <p:spPr>
          <a:xfrm flipH="1" flipV="1">
            <a:off x="5286393" y="2687515"/>
            <a:ext cx="412649" cy="478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stCxn id="47" idx="5"/>
            <a:endCxn id="52" idx="1"/>
          </p:cNvCxnSpPr>
          <p:nvPr/>
        </p:nvCxnSpPr>
        <p:spPr>
          <a:xfrm>
            <a:off x="5703856" y="2244901"/>
            <a:ext cx="309511" cy="246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>
            <a:spLocks/>
          </p:cNvSpPr>
          <p:nvPr/>
        </p:nvSpPr>
        <p:spPr>
          <a:xfrm>
            <a:off x="6355080" y="2980730"/>
            <a:ext cx="274320" cy="2768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9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Node Classification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232" y="1178814"/>
            <a:ext cx="4171950" cy="32218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9145" y="1849374"/>
            <a:ext cx="2796261" cy="2590200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pPr algn="ctr"/>
            <a:r>
              <a:rPr lang="en-US" sz="2400" b="1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Classifying the function of proteins in the </a:t>
            </a:r>
            <a:r>
              <a:rPr lang="en-US" sz="2400" b="1" dirty="0" err="1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interactome</a:t>
            </a:r>
            <a:r>
              <a:rPr lang="en-US" sz="2400" b="1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!</a:t>
            </a:r>
            <a:endParaRPr lang="en-US" sz="2400" b="1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04" y="4476750"/>
            <a:ext cx="6400800" cy="745657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Image from: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Ganapathiraju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et al. 2016.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hlinkClick r:id="rId3"/>
              </a:rPr>
              <a:t>Schizophrenia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hlinkClick r:id="rId3"/>
              </a:rPr>
              <a:t>interactome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hlinkClick r:id="rId3"/>
              </a:rPr>
              <a:t> with 504 novel protein–protein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hlinkClick r:id="rId3"/>
              </a:rPr>
              <a:t>interactions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Nature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1043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lIns="68569" tIns="68569" rIns="68569" bIns="68569" anchor="t" anchorCtr="0">
        <a:noAutofit/>
      </a:bodyPr>
      <a:lstStyle>
        <a:defPPr>
          <a:defRPr dirty="0">
            <a:latin typeface="Helvetica Neue Light" charset="0"/>
            <a:ea typeface="Helvetica Neue Light" charset="0"/>
            <a:cs typeface="Helvetica Neue Light" charset="0"/>
            <a:sym typeface="Open San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lss_17-node2vec_gcn" id="{AD760A88-5572-8647-912F-D58F33977B44}" vid="{8CE0CBB3-4F68-4043-ACF5-C559588D66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www-tutorial</Template>
  <TotalTime>7548</TotalTime>
  <Words>543</Words>
  <Application>Microsoft Macintosh PowerPoint</Application>
  <PresentationFormat>Custom</PresentationFormat>
  <Paragraphs>141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Bangla Sangam MN</vt:lpstr>
      <vt:lpstr>Calibri</vt:lpstr>
      <vt:lpstr>Cambria Math</vt:lpstr>
      <vt:lpstr>Georgia</vt:lpstr>
      <vt:lpstr>Helvetica Neue</vt:lpstr>
      <vt:lpstr>Helvetica Neue Light</vt:lpstr>
      <vt:lpstr>Open Sans</vt:lpstr>
      <vt:lpstr>Times New Roman</vt:lpstr>
      <vt:lpstr>Wingdings</vt:lpstr>
      <vt:lpstr>Arial</vt:lpstr>
      <vt:lpstr>Office Theme</vt:lpstr>
      <vt:lpstr>Representation Learning on Networks</vt:lpstr>
      <vt:lpstr>PowerPoint Presentation</vt:lpstr>
      <vt:lpstr>PowerPoint Presentation</vt:lpstr>
      <vt:lpstr>PowerPoint Presentation</vt:lpstr>
      <vt:lpstr>Many Data are Networks</vt:lpstr>
      <vt:lpstr>Why Networks? Why Now?</vt:lpstr>
      <vt:lpstr>Machine Learning with Networks</vt:lpstr>
      <vt:lpstr>Example: Node Classification</vt:lpstr>
      <vt:lpstr>Example: Node Classification</vt:lpstr>
      <vt:lpstr>Example: Link Prediction</vt:lpstr>
      <vt:lpstr>Example: Link Prediction</vt:lpstr>
      <vt:lpstr>Machine Learning Lifecycle</vt:lpstr>
      <vt:lpstr>Feature Learning in Graphs</vt:lpstr>
      <vt:lpstr>Example</vt:lpstr>
      <vt:lpstr>Why Is It Hard?</vt:lpstr>
      <vt:lpstr>Why Is It Hard?</vt:lpstr>
      <vt:lpstr>This talk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Representation Learning on Networks</dc:title>
  <dc:creator>Microsoft Office User</dc:creator>
  <cp:lastModifiedBy>Microsoft Office User</cp:lastModifiedBy>
  <cp:revision>24</cp:revision>
  <cp:lastPrinted>2016-03-24T00:04:21Z</cp:lastPrinted>
  <dcterms:created xsi:type="dcterms:W3CDTF">2018-03-18T23:27:53Z</dcterms:created>
  <dcterms:modified xsi:type="dcterms:W3CDTF">2018-04-23T06:38:27Z</dcterms:modified>
</cp:coreProperties>
</file>