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374" r:id="rId2"/>
    <p:sldId id="511" r:id="rId3"/>
    <p:sldId id="510" r:id="rId4"/>
    <p:sldId id="526" r:id="rId5"/>
    <p:sldId id="530" r:id="rId6"/>
    <p:sldId id="506" r:id="rId7"/>
    <p:sldId id="454" r:id="rId8"/>
    <p:sldId id="519" r:id="rId9"/>
    <p:sldId id="445" r:id="rId10"/>
    <p:sldId id="512" r:id="rId11"/>
    <p:sldId id="493" r:id="rId12"/>
    <p:sldId id="518" r:id="rId13"/>
    <p:sldId id="450" r:id="rId14"/>
    <p:sldId id="451" r:id="rId15"/>
    <p:sldId id="452" r:id="rId16"/>
    <p:sldId id="521" r:id="rId17"/>
    <p:sldId id="453" r:id="rId18"/>
    <p:sldId id="455" r:id="rId19"/>
    <p:sldId id="456" r:id="rId20"/>
    <p:sldId id="522" r:id="rId21"/>
    <p:sldId id="523" r:id="rId22"/>
    <p:sldId id="458" r:id="rId23"/>
    <p:sldId id="531" r:id="rId24"/>
    <p:sldId id="461" r:id="rId25"/>
    <p:sldId id="459" r:id="rId26"/>
    <p:sldId id="547" r:id="rId27"/>
    <p:sldId id="464" r:id="rId28"/>
    <p:sldId id="533" r:id="rId29"/>
    <p:sldId id="462" r:id="rId30"/>
    <p:sldId id="465" r:id="rId31"/>
    <p:sldId id="466" r:id="rId32"/>
    <p:sldId id="467" r:id="rId33"/>
    <p:sldId id="548" r:id="rId34"/>
    <p:sldId id="537" r:id="rId35"/>
    <p:sldId id="538" r:id="rId36"/>
    <p:sldId id="539" r:id="rId37"/>
    <p:sldId id="549" r:id="rId38"/>
    <p:sldId id="540" r:id="rId39"/>
    <p:sldId id="541" r:id="rId40"/>
    <p:sldId id="542" r:id="rId41"/>
    <p:sldId id="550" r:id="rId42"/>
    <p:sldId id="551" r:id="rId43"/>
    <p:sldId id="552" r:id="rId44"/>
    <p:sldId id="480" r:id="rId45"/>
    <p:sldId id="553" r:id="rId46"/>
  </p:sldIdLst>
  <p:sldSz cx="6858000" cy="51435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BF2382"/>
    <a:srgbClr val="6667CE"/>
    <a:srgbClr val="F18309"/>
    <a:srgbClr val="01CBCA"/>
    <a:srgbClr val="00FDFF"/>
    <a:srgbClr val="D834D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21" autoAdjust="0"/>
    <p:restoredTop sz="85280"/>
  </p:normalViewPr>
  <p:slideViewPr>
    <p:cSldViewPr>
      <p:cViewPr varScale="1">
        <p:scale>
          <a:sx n="80" d="100"/>
          <a:sy n="80" d="100"/>
        </p:scale>
        <p:origin x="768" y="176"/>
      </p:cViewPr>
      <p:guideLst>
        <p:guide orient="horz" pos="1620"/>
        <p:guide pos="2160"/>
      </p:guideLst>
    </p:cSldViewPr>
  </p:slideViewPr>
  <p:notesTextViewPr>
    <p:cViewPr>
      <p:scale>
        <a:sx n="1" d="1"/>
        <a:sy n="1" d="1"/>
      </p:scale>
      <p:origin x="0" y="0"/>
    </p:cViewPr>
  </p:notesTextViewPr>
  <p:sorterViewPr>
    <p:cViewPr>
      <p:scale>
        <a:sx n="151" d="100"/>
        <a:sy n="151" d="100"/>
      </p:scale>
      <p:origin x="0" y="409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A059EB13-F83B-439E-B541-137B395113DC}" type="datetimeFigureOut">
              <a:rPr lang="en-US" smtClean="0"/>
              <a:t>6/15/16</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95110695-805E-45C9-B4FC-13503A102C29}" type="slidenum">
              <a:rPr lang="en-US" smtClean="0"/>
              <a:t>‹#›</a:t>
            </a:fld>
            <a:endParaRPr lang="en-US"/>
          </a:p>
        </p:txBody>
      </p:sp>
    </p:spTree>
    <p:extLst>
      <p:ext uri="{BB962C8B-B14F-4D97-AF65-F5344CB8AC3E}">
        <p14:creationId xmlns:p14="http://schemas.microsoft.com/office/powerpoint/2010/main" val="2670824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F5F7BBDC-FCF4-4ABC-A816-1C3BABFDA40B}" type="datetimeFigureOut">
              <a:rPr lang="en-US" smtClean="0"/>
              <a:t>6/15/16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77E1CAEB-67AD-458E-B98A-1074D66B1EF8}" type="slidenum">
              <a:rPr lang="en-US" smtClean="0"/>
              <a:t>‹#›</a:t>
            </a:fld>
            <a:endParaRPr lang="en-US"/>
          </a:p>
        </p:txBody>
      </p:sp>
    </p:spTree>
    <p:extLst>
      <p:ext uri="{BB962C8B-B14F-4D97-AF65-F5344CB8AC3E}">
        <p14:creationId xmlns:p14="http://schemas.microsoft.com/office/powerpoint/2010/main" val="3359213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1</a:t>
            </a:fld>
            <a:endParaRPr lang="en-US" dirty="0"/>
          </a:p>
        </p:txBody>
      </p:sp>
    </p:spTree>
    <p:extLst>
      <p:ext uri="{BB962C8B-B14F-4D97-AF65-F5344CB8AC3E}">
        <p14:creationId xmlns:p14="http://schemas.microsoft.com/office/powerpoint/2010/main" val="1492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 is within a quadratic factor of optimal</a:t>
            </a:r>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22</a:t>
            </a:fld>
            <a:endParaRPr lang="en-US"/>
          </a:p>
        </p:txBody>
      </p:sp>
    </p:spTree>
    <p:extLst>
      <p:ext uri="{BB962C8B-B14F-4D97-AF65-F5344CB8AC3E}">
        <p14:creationId xmlns:p14="http://schemas.microsoft.com/office/powerpoint/2010/main" val="296556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85BF8-8462-354F-87AD-DD5CDEAF4EF3}" type="slidenum">
              <a:rPr lang="en-US" smtClean="0"/>
              <a:t>29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07252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30</a:t>
            </a:fld>
            <a:endParaRPr lang="en-US"/>
          </a:p>
        </p:txBody>
      </p:sp>
    </p:spTree>
    <p:extLst>
      <p:ext uri="{BB962C8B-B14F-4D97-AF65-F5344CB8AC3E}">
        <p14:creationId xmlns:p14="http://schemas.microsoft.com/office/powerpoint/2010/main" val="642866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framework identifies these modules with higher accuracy (84%) than existing methods (65–69%)</a:t>
            </a:r>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31</a:t>
            </a:fld>
            <a:endParaRPr lang="en-US"/>
          </a:p>
        </p:txBody>
      </p:sp>
    </p:spTree>
    <p:extLst>
      <p:ext uri="{BB962C8B-B14F-4D97-AF65-F5344CB8AC3E}">
        <p14:creationId xmlns:p14="http://schemas.microsoft.com/office/powerpoint/2010/main" val="1949118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32</a:t>
            </a:fld>
            <a:endParaRPr lang="en-US"/>
          </a:p>
        </p:txBody>
      </p:sp>
    </p:spTree>
    <p:extLst>
      <p:ext uri="{BB962C8B-B14F-4D97-AF65-F5344CB8AC3E}">
        <p14:creationId xmlns:p14="http://schemas.microsoft.com/office/powerpoint/2010/main" val="1271505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34</a:t>
            </a:fld>
            <a:endParaRPr lang="en-US"/>
          </a:p>
        </p:txBody>
      </p:sp>
    </p:spTree>
    <p:extLst>
      <p:ext uri="{BB962C8B-B14F-4D97-AF65-F5344CB8AC3E}">
        <p14:creationId xmlns:p14="http://schemas.microsoft.com/office/powerpoint/2010/main" val="869487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Clusters show functional modules consisting of several motifs (coherent </a:t>
            </a:r>
            <a:r>
              <a:rPr lang="en-US" dirty="0" err="1" smtClean="0"/>
              <a:t>feedforward</a:t>
            </a:r>
            <a:r>
              <a:rPr lang="en-US" dirty="0" smtClean="0"/>
              <a:t> loops), which were previously studied individually (45). The higher-order clustering framework identifies the functional modules with higher accuracy (97%) than existing methods (68–82%)</a:t>
            </a:r>
            <a:endParaRPr lang="en-US" dirty="0"/>
          </a:p>
        </p:txBody>
      </p:sp>
      <p:sp>
        <p:nvSpPr>
          <p:cNvPr id="4" name="Slide Number Placeholder 3"/>
          <p:cNvSpPr>
            <a:spLocks noGrp="1"/>
          </p:cNvSpPr>
          <p:nvPr>
            <p:ph type="sldNum" sz="quarter" idx="10"/>
          </p:nvPr>
        </p:nvSpPr>
        <p:spPr/>
        <p:txBody>
          <a:bodyPr/>
          <a:lstStyle/>
          <a:p>
            <a:fld id="{E6B85BF8-8462-354F-87AD-DD5CDEAF4EF3}" type="slidenum">
              <a:rPr lang="en-US" smtClean="0"/>
              <a:t>35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03653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these clusters, all edges have positive sign. The </a:t>
            </a:r>
            <a:r>
              <a:rPr lang="en-US" dirty="0" err="1" smtClean="0"/>
              <a:t>func</a:t>
            </a:r>
            <a:r>
              <a:rPr lang="en-US" dirty="0" smtClean="0"/>
              <a:t>- </a:t>
            </a:r>
            <a:r>
              <a:rPr lang="en-US" dirty="0" err="1" smtClean="0"/>
              <a:t>tionality</a:t>
            </a:r>
            <a:r>
              <a:rPr lang="en-US" dirty="0" smtClean="0"/>
              <a:t> of the motifs in the modules correspond to drug resistance (C) or cell cycle and mating type match (D). The clustering suggests that coherent </a:t>
            </a:r>
            <a:r>
              <a:rPr lang="en-US" dirty="0" err="1" smtClean="0"/>
              <a:t>feedforward</a:t>
            </a:r>
            <a:r>
              <a:rPr lang="en-US" dirty="0" smtClean="0"/>
              <a:t> loops function together as a single processing unit rather than as independent elements.</a:t>
            </a:r>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36</a:t>
            </a:fld>
            <a:endParaRPr lang="en-US"/>
          </a:p>
        </p:txBody>
      </p:sp>
    </p:spTree>
    <p:extLst>
      <p:ext uri="{BB962C8B-B14F-4D97-AF65-F5344CB8AC3E}">
        <p14:creationId xmlns:p14="http://schemas.microsoft.com/office/powerpoint/2010/main" val="813418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85BF8-8462-354F-87AD-DD5CDEAF4EF3}" type="slidenum">
              <a:rPr lang="en-US" smtClean="0"/>
              <a:t>40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1486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cluster contains three ring motor neurons (RMEL/V/R; cyan) with many outgoing connections, serving as the source of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Six inner labial sensory neurons (IL2DL/VR/R/DR/VL; orange) with many incoming connections, serving as the destination of information; and four URA neurons (purple) acting as intermediaries.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RME neurons have been proposed as pioneers for the nerve ring (20),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while the IL2 neurons are known regulators of nictation (21),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the higher-order cluster exposes their organization.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cluster also reveals that RIH serves as a critical intermediary of information processing.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neuron has incoming links from all three RME neurons, outgoing connections to five of the six IL2 neurons, and the largest total number of connections of any neuron in the cluster. </a:t>
            </a:r>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41</a:t>
            </a:fld>
            <a:endParaRPr lang="en-US"/>
          </a:p>
        </p:txBody>
      </p:sp>
    </p:spTree>
    <p:extLst>
      <p:ext uri="{BB962C8B-B14F-4D97-AF65-F5344CB8AC3E}">
        <p14:creationId xmlns:p14="http://schemas.microsoft.com/office/powerpoint/2010/main" val="1437204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Networks are</a:t>
            </a:r>
            <a:r>
              <a:rPr lang="en-US" baseline="0" dirty="0" smtClean="0"/>
              <a:t> not composed only of edges but these edges form small </a:t>
            </a:r>
            <a:r>
              <a:rPr lang="en-US" baseline="0" dirty="0" err="1" smtClean="0"/>
              <a:t>subgraphs</a:t>
            </a:r>
            <a:r>
              <a:rPr lang="en-US" baseline="0" dirty="0" smtClean="0"/>
              <a:t>, which we call motifs or </a:t>
            </a:r>
            <a:r>
              <a:rPr lang="en-US" baseline="0" dirty="0" err="1" smtClean="0"/>
              <a:t>graphlets</a:t>
            </a:r>
            <a:r>
              <a:rPr lang="en-US" baseline="0" dirty="0" smtClean="0"/>
              <a:t>. </a:t>
            </a:r>
          </a:p>
          <a:p>
            <a:r>
              <a:rPr lang="en-US" baseline="0" dirty="0" smtClean="0"/>
              <a:t>And these higher-order structures are building blocks of networks.</a:t>
            </a:r>
          </a:p>
          <a:p>
            <a:r>
              <a:rPr lang="en-US" baseline="0" dirty="0" smtClean="0"/>
              <a:t>For example, here are all possible directed connected </a:t>
            </a:r>
            <a:r>
              <a:rPr lang="en-US" baseline="0" dirty="0" err="1" smtClean="0"/>
              <a:t>subgraphs</a:t>
            </a:r>
            <a:r>
              <a:rPr lang="en-US" baseline="0" dirty="0" smtClean="0"/>
              <a:t> on 3 nodes.</a:t>
            </a:r>
            <a:endParaRPr lang="en-US" dirty="0"/>
          </a:p>
        </p:txBody>
      </p:sp>
      <p:sp>
        <p:nvSpPr>
          <p:cNvPr id="4" name="Slide Number Placeholder 3"/>
          <p:cNvSpPr>
            <a:spLocks noGrp="1"/>
          </p:cNvSpPr>
          <p:nvPr>
            <p:ph type="sldNum" sz="quarter" idx="10"/>
          </p:nvPr>
        </p:nvSpPr>
        <p:spPr/>
        <p:txBody>
          <a:bodyPr/>
          <a:lstStyle/>
          <a:p>
            <a:fld id="{E6B85BF8-8462-354F-87AD-DD5CDEAF4EF3}" type="slidenum">
              <a:rPr lang="en-US" smtClean="0"/>
              <a:t>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54234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cluster contains three ring motor neurons (RMEL/V/R; cyan) with many outgoing connections, serving as the source of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Six inner labial sensory neurons (IL2DL/VR/R/DR/VL; orange) with many incoming connections, serving as the destination of information;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and four URA neurons (purple) acting as intermediaries.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RME neurons have been proposed as pioneers for the nerve ring (20),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while the IL2 neurons are known regulators of nictation (21),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the higher-order cluster exposes their organization.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cluster also reveals that RIH serves as a critical intermediary of information processing.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neuron has incoming links from all three RME neurons, outgoing connections to five of the six IL2 neurons</a:t>
            </a:r>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43</a:t>
            </a:fld>
            <a:endParaRPr lang="en-US"/>
          </a:p>
        </p:txBody>
      </p:sp>
    </p:spTree>
    <p:extLst>
      <p:ext uri="{BB962C8B-B14F-4D97-AF65-F5344CB8AC3E}">
        <p14:creationId xmlns:p14="http://schemas.microsoft.com/office/powerpoint/2010/main" val="809205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85BF8-8462-354F-87AD-DD5CDEAF4EF3}" type="slidenum">
              <a:rPr lang="en-US" smtClean="0"/>
              <a:t>44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42780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Triangular motifs are crucial for social networks (5), </a:t>
            </a:r>
          </a:p>
          <a:p>
            <a:r>
              <a:rPr lang="en-US" smtClean="0"/>
              <a:t>Feedforward loops have proven fundamental to understanding transcriptional regulation networks (4), </a:t>
            </a:r>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t>Two-hop paths are essential to understanding air traffic patterns (7). </a:t>
            </a:r>
          </a:p>
          <a:p>
            <a:r>
              <a:rPr lang="en-US" smtClean="0"/>
              <a:t>Rich-club motifs are key to the behavior of the brain (6),</a:t>
            </a:r>
          </a:p>
          <a:p>
            <a:endParaRPr lang="en-US" smtClean="0"/>
          </a:p>
          <a:p>
            <a:r>
              <a:rPr lang="en-US" smtClean="0"/>
              <a:t>All these results based on simply counting the subgraphs</a:t>
            </a:r>
            <a:r>
              <a:rPr lang="en-US" baseline="0" smtClean="0"/>
              <a:t> in a different network.</a:t>
            </a:r>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3</a:t>
            </a:fld>
            <a:endParaRPr lang="en-US"/>
          </a:p>
        </p:txBody>
      </p:sp>
    </p:spTree>
    <p:extLst>
      <p:ext uri="{BB962C8B-B14F-4D97-AF65-F5344CB8AC3E}">
        <p14:creationId xmlns:p14="http://schemas.microsoft.com/office/powerpoint/2010/main" val="882786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9</a:t>
            </a:fld>
            <a:endParaRPr lang="en-US"/>
          </a:p>
        </p:txBody>
      </p:sp>
    </p:spTree>
    <p:extLst>
      <p:ext uri="{BB962C8B-B14F-4D97-AF65-F5344CB8AC3E}">
        <p14:creationId xmlns:p14="http://schemas.microsoft.com/office/powerpoint/2010/main" val="13573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10</a:t>
            </a:fld>
            <a:endParaRPr lang="en-US"/>
          </a:p>
        </p:txBody>
      </p:sp>
    </p:spTree>
    <p:extLst>
      <p:ext uri="{BB962C8B-B14F-4D97-AF65-F5344CB8AC3E}">
        <p14:creationId xmlns:p14="http://schemas.microsoft.com/office/powerpoint/2010/main" val="515402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a:t>
            </a:r>
            <a:r>
              <a:rPr lang="en-US" baseline="0" dirty="0" smtClean="0"/>
              <a:t> conductance is defined over individual edges.</a:t>
            </a:r>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11</a:t>
            </a:fld>
            <a:endParaRPr lang="en-US"/>
          </a:p>
        </p:txBody>
      </p:sp>
    </p:spTree>
    <p:extLst>
      <p:ext uri="{BB962C8B-B14F-4D97-AF65-F5344CB8AC3E}">
        <p14:creationId xmlns:p14="http://schemas.microsoft.com/office/powerpoint/2010/main" val="1836255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6B85BF8-8462-354F-87AD-DD5CDEAF4EF3}" type="slidenum">
              <a:rPr lang="en-US" smtClean="0"/>
              <a:t>13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11213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14</a:t>
            </a:fld>
            <a:endParaRPr lang="en-US"/>
          </a:p>
        </p:txBody>
      </p:sp>
    </p:spTree>
    <p:extLst>
      <p:ext uri="{BB962C8B-B14F-4D97-AF65-F5344CB8AC3E}">
        <p14:creationId xmlns:p14="http://schemas.microsoft.com/office/powerpoint/2010/main" val="423581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21</a:t>
            </a:fld>
            <a:endParaRPr lang="en-US"/>
          </a:p>
        </p:txBody>
      </p:sp>
    </p:spTree>
    <p:extLst>
      <p:ext uri="{BB962C8B-B14F-4D97-AF65-F5344CB8AC3E}">
        <p14:creationId xmlns:p14="http://schemas.microsoft.com/office/powerpoint/2010/main" val="751966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155031"/>
            <a:ext cx="5829300" cy="1102519"/>
          </a:xfrm>
        </p:spPr>
        <p:txBody>
          <a:bodyPr>
            <a:noAutofit/>
          </a:bodyPr>
          <a:lstStyle>
            <a:lvl1pPr>
              <a:defRPr sz="4400" b="0" cap="none" spc="0">
                <a:ln>
                  <a:noFill/>
                </a:ln>
                <a:solidFill>
                  <a:srgbClr val="C00000"/>
                </a:solidFill>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28700" y="3695700"/>
            <a:ext cx="48006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David Gleich · Purdue</a:t>
            </a:r>
            <a:endParaRPr lang="en-US"/>
          </a:p>
        </p:txBody>
      </p:sp>
      <p:sp>
        <p:nvSpPr>
          <p:cNvPr id="6" name="Slide Number Placeholder 5"/>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167900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David Gleich · Purdue</a:t>
            </a:r>
            <a:endParaRPr lang="en-US"/>
          </a:p>
        </p:txBody>
      </p:sp>
      <p:sp>
        <p:nvSpPr>
          <p:cNvPr id="6" name="Slide Number Placeholder 5"/>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958030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05979"/>
            <a:ext cx="45148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David Gleich · Purdue</a:t>
            </a:r>
            <a:endParaRPr lang="en-US"/>
          </a:p>
        </p:txBody>
      </p:sp>
      <p:sp>
        <p:nvSpPr>
          <p:cNvPr id="6" name="Slide Number Placeholder 5"/>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3747558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6858000" cy="857250"/>
          </a:xfrm>
        </p:spPr>
        <p:txBody>
          <a:bodyPr>
            <a:noAutofit/>
          </a:bodyPr>
          <a:lstStyle>
            <a:lvl1pPr algn="ctr">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342900" y="1200150"/>
            <a:ext cx="6172200" cy="3810000"/>
          </a:xfrm>
        </p:spPr>
        <p:txBody>
          <a:bodyPr>
            <a:normAutofit/>
          </a:bodyPr>
          <a:lstStyle>
            <a:lvl1pPr>
              <a:defRPr sz="2800"/>
            </a:lvl1pPr>
            <a:lvl2pPr>
              <a:defRPr sz="2400"/>
            </a:lvl2pPr>
            <a:lvl3pPr>
              <a:defRPr sz="2000"/>
            </a:lvl3pPr>
            <a:lvl4pPr>
              <a:defRPr sz="1800"/>
            </a:lvl4pPr>
            <a:lvl5pPr>
              <a:defRPr sz="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David Gleich · Purdue</a:t>
            </a:r>
            <a:endParaRPr lang="en-US"/>
          </a:p>
        </p:txBody>
      </p:sp>
      <p:sp>
        <p:nvSpPr>
          <p:cNvPr id="6" name="Slide Number Placeholder 5"/>
          <p:cNvSpPr>
            <a:spLocks noGrp="1"/>
          </p:cNvSpPr>
          <p:nvPr>
            <p:ph type="sldNum" sz="quarter" idx="12"/>
          </p:nvPr>
        </p:nvSpPr>
        <p:spPr/>
        <p:txBody>
          <a:bodyPr/>
          <a:lstStyle/>
          <a:p>
            <a:fld id="{4D267013-DFFC-4352-B274-32112D0CCE19}" type="slidenum">
              <a:rPr lang="en-US" smtClean="0"/>
              <a:t>‹#›</a:t>
            </a:fld>
            <a:endParaRPr lang="en-US"/>
          </a:p>
        </p:txBody>
      </p:sp>
      <p:cxnSp>
        <p:nvCxnSpPr>
          <p:cNvPr id="8" name="Straight Connector 7"/>
          <p:cNvCxnSpPr/>
          <p:nvPr userDrawn="1"/>
        </p:nvCxnSpPr>
        <p:spPr>
          <a:xfrm>
            <a:off x="0" y="1051321"/>
            <a:ext cx="6858000" cy="0"/>
          </a:xfrm>
          <a:prstGeom prst="line">
            <a:avLst/>
          </a:prstGeom>
          <a:ln w="76200"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66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40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David Gleich · Purdue</a:t>
            </a:r>
            <a:endParaRPr lang="en-US"/>
          </a:p>
        </p:txBody>
      </p:sp>
      <p:sp>
        <p:nvSpPr>
          <p:cNvPr id="6" name="Slide Number Placeholder 5"/>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956780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2900" y="1200151"/>
            <a:ext cx="3028950" cy="3809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1200151"/>
            <a:ext cx="3028950" cy="3809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David Gleich · Purdue</a:t>
            </a:r>
            <a:endParaRPr lang="en-US"/>
          </a:p>
        </p:txBody>
      </p:sp>
      <p:sp>
        <p:nvSpPr>
          <p:cNvPr id="7" name="Slide Number Placeholder 6"/>
          <p:cNvSpPr>
            <a:spLocks noGrp="1"/>
          </p:cNvSpPr>
          <p:nvPr>
            <p:ph type="sldNum" sz="quarter" idx="12"/>
          </p:nvPr>
        </p:nvSpPr>
        <p:spPr/>
        <p:txBody>
          <a:bodyPr/>
          <a:lstStyle/>
          <a:p>
            <a:fld id="{4D267013-DFFC-4352-B274-32112D0CCE19}" type="slidenum">
              <a:rPr lang="en-US" smtClean="0"/>
              <a:t>‹#›</a:t>
            </a:fld>
            <a:endParaRPr lang="en-US"/>
          </a:p>
        </p:txBody>
      </p:sp>
      <p:cxnSp>
        <p:nvCxnSpPr>
          <p:cNvPr id="8" name="Straight Connector 7"/>
          <p:cNvCxnSpPr/>
          <p:nvPr userDrawn="1"/>
        </p:nvCxnSpPr>
        <p:spPr>
          <a:xfrm>
            <a:off x="0" y="1051321"/>
            <a:ext cx="6858000" cy="0"/>
          </a:xfrm>
          <a:prstGeom prst="line">
            <a:avLst/>
          </a:prstGeom>
          <a:ln w="76200"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736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1338263"/>
            <a:ext cx="3030141" cy="5168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42900" y="1818084"/>
            <a:ext cx="3030141" cy="31920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0" y="1338263"/>
            <a:ext cx="3031331" cy="5168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0" y="1818084"/>
            <a:ext cx="3031331" cy="31920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David Gleich · Purdue</a:t>
            </a:r>
            <a:endParaRPr lang="en-US"/>
          </a:p>
        </p:txBody>
      </p:sp>
      <p:sp>
        <p:nvSpPr>
          <p:cNvPr id="9" name="Slide Number Placeholder 8"/>
          <p:cNvSpPr>
            <a:spLocks noGrp="1"/>
          </p:cNvSpPr>
          <p:nvPr>
            <p:ph type="sldNum" sz="quarter" idx="12"/>
          </p:nvPr>
        </p:nvSpPr>
        <p:spPr/>
        <p:txBody>
          <a:bodyPr/>
          <a:lstStyle/>
          <a:p>
            <a:fld id="{4D267013-DFFC-4352-B274-32112D0CCE19}" type="slidenum">
              <a:rPr lang="en-US" smtClean="0"/>
              <a:t>‹#›</a:t>
            </a:fld>
            <a:endParaRPr lang="en-US"/>
          </a:p>
        </p:txBody>
      </p:sp>
      <p:cxnSp>
        <p:nvCxnSpPr>
          <p:cNvPr id="10" name="Straight Connector 9"/>
          <p:cNvCxnSpPr/>
          <p:nvPr userDrawn="1"/>
        </p:nvCxnSpPr>
        <p:spPr>
          <a:xfrm>
            <a:off x="0" y="1051321"/>
            <a:ext cx="6858000" cy="0"/>
          </a:xfrm>
          <a:prstGeom prst="line">
            <a:avLst/>
          </a:prstGeom>
          <a:ln w="76200"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75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David Gleich · Purdue</a:t>
            </a:r>
            <a:endParaRPr lang="en-US"/>
          </a:p>
        </p:txBody>
      </p:sp>
      <p:sp>
        <p:nvSpPr>
          <p:cNvPr id="5" name="Slide Number Placeholder 4"/>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3336507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David Gleich · Purdue</a:t>
            </a:r>
            <a:endParaRPr lang="en-US"/>
          </a:p>
        </p:txBody>
      </p:sp>
      <p:sp>
        <p:nvSpPr>
          <p:cNvPr id="4" name="Slide Number Placeholder 3"/>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3969347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204789"/>
            <a:ext cx="3833813"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David Gleich · Purdue</a:t>
            </a:r>
            <a:endParaRPr lang="en-US"/>
          </a:p>
        </p:txBody>
      </p:sp>
      <p:sp>
        <p:nvSpPr>
          <p:cNvPr id="7" name="Slide Number Placeholder 6"/>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81541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459581"/>
            <a:ext cx="41148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David Gleich · Purdue</a:t>
            </a:r>
            <a:endParaRPr lang="en-US"/>
          </a:p>
        </p:txBody>
      </p:sp>
      <p:sp>
        <p:nvSpPr>
          <p:cNvPr id="7" name="Slide Number Placeholder 6"/>
          <p:cNvSpPr>
            <a:spLocks noGrp="1"/>
          </p:cNvSpPr>
          <p:nvPr>
            <p:ph type="sldNum" sz="quarter" idx="12"/>
          </p:nvPr>
        </p:nvSpPr>
        <p:spPr/>
        <p:txBody>
          <a:bodyPr/>
          <a:lstStyle/>
          <a:p>
            <a:fld id="{4D267013-DFFC-4352-B274-32112D0CCE19}" type="slidenum">
              <a:rPr lang="en-US" smtClean="0"/>
              <a:t>‹#›</a:t>
            </a:fld>
            <a:endParaRPr lang="en-US"/>
          </a:p>
        </p:txBody>
      </p:sp>
    </p:spTree>
    <p:extLst>
      <p:ext uri="{BB962C8B-B14F-4D97-AF65-F5344CB8AC3E}">
        <p14:creationId xmlns:p14="http://schemas.microsoft.com/office/powerpoint/2010/main" val="2448625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33350"/>
            <a:ext cx="6858000" cy="85725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2900" y="1200150"/>
            <a:ext cx="6172200" cy="3810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42900" y="5032726"/>
            <a:ext cx="1600200" cy="121444"/>
          </a:xfrm>
          <a:prstGeom prst="rect">
            <a:avLst/>
          </a:prstGeom>
        </p:spPr>
        <p:txBody>
          <a:bodyPr vert="horz" lIns="91440" tIns="45720" rIns="91440" bIns="45720" rtlCol="0" anchor="ctr"/>
          <a:lstStyle>
            <a:lvl1pPr algn="l">
              <a:defRPr sz="700">
                <a:solidFill>
                  <a:schemeClr val="tx1">
                    <a:tint val="75000"/>
                  </a:schemeClr>
                </a:solidFill>
                <a:latin typeface="Helvetica Neue" charset="0"/>
                <a:ea typeface="Helvetica Neue" charset="0"/>
                <a:cs typeface="Helvetica Neue" charset="0"/>
              </a:defRPr>
            </a:lvl1pPr>
          </a:lstStyle>
          <a:p>
            <a:endParaRPr lang="en-US"/>
          </a:p>
        </p:txBody>
      </p:sp>
      <p:sp>
        <p:nvSpPr>
          <p:cNvPr id="5" name="Footer Placeholder 4"/>
          <p:cNvSpPr>
            <a:spLocks noGrp="1"/>
          </p:cNvSpPr>
          <p:nvPr>
            <p:ph type="ftr" sz="quarter" idx="3"/>
          </p:nvPr>
        </p:nvSpPr>
        <p:spPr>
          <a:xfrm>
            <a:off x="2343150" y="5032726"/>
            <a:ext cx="2171700" cy="121444"/>
          </a:xfrm>
          <a:prstGeom prst="rect">
            <a:avLst/>
          </a:prstGeom>
        </p:spPr>
        <p:txBody>
          <a:bodyPr vert="horz" lIns="91440" tIns="45720" rIns="91440" bIns="45720" rtlCol="0" anchor="ctr"/>
          <a:lstStyle>
            <a:lvl1pPr algn="ctr">
              <a:defRPr sz="700">
                <a:solidFill>
                  <a:schemeClr val="tx1">
                    <a:tint val="75000"/>
                  </a:schemeClr>
                </a:solidFill>
                <a:latin typeface="Helvetica Neue" charset="0"/>
                <a:ea typeface="Helvetica Neue" charset="0"/>
                <a:cs typeface="Helvetica Neue" charset="0"/>
              </a:defRPr>
            </a:lvl1pPr>
          </a:lstStyle>
          <a:p>
            <a:r>
              <a:rPr lang="en-US" smtClean="0"/>
              <a:t>David Gleich · Purdue</a:t>
            </a:r>
            <a:endParaRPr lang="en-US"/>
          </a:p>
        </p:txBody>
      </p:sp>
      <p:sp>
        <p:nvSpPr>
          <p:cNvPr id="6" name="Slide Number Placeholder 5"/>
          <p:cNvSpPr>
            <a:spLocks noGrp="1"/>
          </p:cNvSpPr>
          <p:nvPr>
            <p:ph type="sldNum" sz="quarter" idx="4"/>
          </p:nvPr>
        </p:nvSpPr>
        <p:spPr>
          <a:xfrm>
            <a:off x="4914900" y="5032726"/>
            <a:ext cx="1600200" cy="121444"/>
          </a:xfrm>
          <a:prstGeom prst="rect">
            <a:avLst/>
          </a:prstGeom>
        </p:spPr>
        <p:txBody>
          <a:bodyPr vert="horz" lIns="91440" tIns="45720" rIns="91440" bIns="45720" rtlCol="0" anchor="ctr"/>
          <a:lstStyle>
            <a:lvl1pPr algn="r">
              <a:defRPr sz="700">
                <a:solidFill>
                  <a:schemeClr val="tx1">
                    <a:tint val="75000"/>
                  </a:schemeClr>
                </a:solidFill>
                <a:latin typeface="Helvetica Neue" charset="0"/>
                <a:ea typeface="Helvetica Neue" charset="0"/>
                <a:cs typeface="Helvetica Neue" charset="0"/>
              </a:defRPr>
            </a:lvl1pPr>
          </a:lstStyle>
          <a:p>
            <a:fld id="{4D267013-DFFC-4352-B274-32112D0CCE19}" type="slidenum">
              <a:rPr lang="en-US" smtClean="0"/>
              <a:pPr/>
              <a:t>‹#›</a:t>
            </a:fld>
            <a:endParaRPr lang="en-US"/>
          </a:p>
        </p:txBody>
      </p:sp>
    </p:spTree>
    <p:extLst>
      <p:ext uri="{BB962C8B-B14F-4D97-AF65-F5344CB8AC3E}">
        <p14:creationId xmlns:p14="http://schemas.microsoft.com/office/powerpoint/2010/main" val="3200604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000" b="0" i="0" kern="1200" cap="none" spc="0">
          <a:ln>
            <a:noFill/>
          </a:ln>
          <a:solidFill>
            <a:srgbClr val="C00000"/>
          </a:solidFill>
          <a:effectLst/>
          <a:latin typeface="Helvetica Neue Light" charset="0"/>
          <a:ea typeface="Helvetica Neue Light" charset="0"/>
          <a:cs typeface="Helvetica Neue Light" charset="0"/>
        </a:defRPr>
      </a:lvl1pPr>
    </p:titleStyle>
    <p:bodyStyle>
      <a:lvl1pPr marL="342900" indent="-342900" algn="l" defTabSz="914400" rtl="0" eaLnBrk="1" latinLnBrk="0" hangingPunct="1">
        <a:spcBef>
          <a:spcPct val="20000"/>
        </a:spcBef>
        <a:buClr>
          <a:srgbClr val="C00000"/>
        </a:buClr>
        <a:buFont typeface="Wingdings" pitchFamily="2" charset="2"/>
        <a:buChar char="§"/>
        <a:defRPr lang="en-US" sz="2800" b="0" i="0" kern="1200" dirty="0" smtClean="0">
          <a:solidFill>
            <a:schemeClr val="tx1"/>
          </a:solidFill>
          <a:latin typeface="Helvetica Neue Light" charset="0"/>
          <a:ea typeface="Helvetica Neue Light" charset="0"/>
          <a:cs typeface="Helvetica Neue Light" charset="0"/>
        </a:defRPr>
      </a:lvl1pPr>
      <a:lvl2pPr marL="742950" indent="-285750" algn="l" defTabSz="914400" rtl="0" eaLnBrk="1" latinLnBrk="0" hangingPunct="1">
        <a:spcBef>
          <a:spcPct val="20000"/>
        </a:spcBef>
        <a:buClr>
          <a:srgbClr val="C00000"/>
        </a:buClr>
        <a:buFont typeface="Wingdings" charset="2"/>
        <a:buChar char="§"/>
        <a:defRPr lang="en-US" sz="2400" b="0" i="0" kern="1200" dirty="0" smtClean="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spcBef>
          <a:spcPct val="20000"/>
        </a:spcBef>
        <a:buClr>
          <a:srgbClr val="C00000"/>
        </a:buClr>
        <a:buFont typeface="Wingdings" charset="2"/>
        <a:buChar char="§"/>
        <a:defRPr lang="en-US" sz="2000" b="0" i="0" kern="1200" dirty="0" smtClean="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spcBef>
          <a:spcPct val="20000"/>
        </a:spcBef>
        <a:buFont typeface="Arial" pitchFamily="34" charset="0"/>
        <a:buChar char="–"/>
        <a:defRPr lang="en-US" sz="1800" b="0" i="0" kern="1200" dirty="0" smtClean="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spcBef>
          <a:spcPct val="20000"/>
        </a:spcBef>
        <a:buFont typeface="Arial" pitchFamily="34" charset="0"/>
        <a:buChar char="»"/>
        <a:defRPr lang="en-US" sz="1800" b="0" i="0" kern="1200" dirty="0" smtClean="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7.emf"/><Relationship Id="rId8"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7.emf"/><Relationship Id="rId8" Type="http://schemas.openxmlformats.org/officeDocument/2006/relationships/image" Target="../media/image8.emf"/><Relationship Id="rId10" Type="http://schemas.openxmlformats.org/officeDocument/2006/relationships/image" Target="../media/image19.png"/><Relationship Id="rId11"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4.tiff"/><Relationship Id="rId5"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nap.stanford.edu/higher-order/"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2.emf"/><Relationship Id="rId5"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emf"/></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6"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emf"/><Relationship Id="rId5" Type="http://schemas.openxmlformats.org/officeDocument/2006/relationships/image" Target="../media/image35.emf"/><Relationship Id="rId6" Type="http://schemas.openxmlformats.org/officeDocument/2006/relationships/image" Target="../media/image36.emf"/><Relationship Id="rId7"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 Id="rId3" Type="http://schemas.openxmlformats.org/officeDocument/2006/relationships/image" Target="../media/image44.emf"/></Relationships>
</file>

<file path=ppt/slides/_rels/slide43.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nap.stanford.edu/higher-orde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828800"/>
            <a:ext cx="6400800" cy="1943100"/>
          </a:xfrm>
        </p:spPr>
        <p:txBody>
          <a:bodyPr>
            <a:noAutofit/>
          </a:bodyPr>
          <a:lstStyle/>
          <a:p>
            <a:pPr algn="l"/>
            <a:r>
              <a:rPr lang="en-US" sz="4200" dirty="0" smtClean="0">
                <a:latin typeface="Helvetica Neue Light" charset="0"/>
                <a:ea typeface="Helvetica Neue Light" charset="0"/>
                <a:cs typeface="Helvetica Neue Light" charset="0"/>
              </a:rPr>
              <a:t>Higher-Order Organization of Complex Networks</a:t>
            </a:r>
            <a:endParaRPr lang="en-US" sz="4200" dirty="0">
              <a:latin typeface="Helvetica Neue Light" charset="0"/>
              <a:ea typeface="Helvetica Neue Light" charset="0"/>
              <a:cs typeface="Helvetica Neue Light" charset="0"/>
            </a:endParaRPr>
          </a:p>
        </p:txBody>
      </p:sp>
      <p:sp>
        <p:nvSpPr>
          <p:cNvPr id="7" name="TextBox 6"/>
          <p:cNvSpPr txBox="1"/>
          <p:nvPr/>
        </p:nvSpPr>
        <p:spPr>
          <a:xfrm>
            <a:off x="457200" y="3979843"/>
            <a:ext cx="5029200" cy="954107"/>
          </a:xfrm>
          <a:prstGeom prst="rect">
            <a:avLst/>
          </a:prstGeom>
          <a:noFill/>
        </p:spPr>
        <p:txBody>
          <a:bodyPr wrap="square" rtlCol="0">
            <a:spAutoFit/>
          </a:bodyPr>
          <a:lstStyle/>
          <a:p>
            <a:r>
              <a:rPr lang="en-US" sz="2800" dirty="0" smtClean="0">
                <a:latin typeface="Helvetica Neue Light" charset="0"/>
                <a:ea typeface="Helvetica Neue Light" charset="0"/>
                <a:cs typeface="Helvetica Neue Light" charset="0"/>
              </a:rPr>
              <a:t>Austin Benson, David </a:t>
            </a:r>
            <a:r>
              <a:rPr lang="en-US" sz="2800" dirty="0" err="1" smtClean="0">
                <a:latin typeface="Helvetica Neue Light" charset="0"/>
                <a:ea typeface="Helvetica Neue Light" charset="0"/>
                <a:cs typeface="Helvetica Neue Light" charset="0"/>
              </a:rPr>
              <a:t>Gleich</a:t>
            </a:r>
            <a:r>
              <a:rPr lang="en-US" sz="2800" dirty="0" smtClean="0">
                <a:latin typeface="Helvetica Neue Light" charset="0"/>
                <a:ea typeface="Helvetica Neue Light" charset="0"/>
                <a:cs typeface="Helvetica Neue Light" charset="0"/>
              </a:rPr>
              <a:t>, Jure </a:t>
            </a:r>
            <a:r>
              <a:rPr lang="en-US" sz="2800" dirty="0" err="1" smtClean="0">
                <a:latin typeface="Helvetica Neue Light" charset="0"/>
                <a:ea typeface="Helvetica Neue Light" charset="0"/>
                <a:cs typeface="Helvetica Neue Light" charset="0"/>
              </a:rPr>
              <a:t>Leskovec</a:t>
            </a:r>
            <a:endParaRPr lang="en-US" sz="2800" dirty="0">
              <a:latin typeface="Helvetica Neue Light" charset="0"/>
              <a:ea typeface="Helvetica Neue Light" charset="0"/>
              <a:cs typeface="Helvetica Neue Light" charset="0"/>
            </a:endParaRPr>
          </a:p>
        </p:txBody>
      </p:sp>
      <p:pic>
        <p:nvPicPr>
          <p:cNvPr id="5" name="Picture 6" descr="http://asia.stanford.edu/images/StanfordSealSmal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13070" y="3817620"/>
            <a:ext cx="1268730" cy="1268730"/>
          </a:xfrm>
          <a:prstGeom prst="rect">
            <a:avLst/>
          </a:prstGeom>
          <a:noFill/>
        </p:spPr>
      </p:pic>
      <p:cxnSp>
        <p:nvCxnSpPr>
          <p:cNvPr id="8" name="Straight Connector 7"/>
          <p:cNvCxnSpPr/>
          <p:nvPr/>
        </p:nvCxnSpPr>
        <p:spPr>
          <a:xfrm>
            <a:off x="0" y="3714750"/>
            <a:ext cx="6858000" cy="0"/>
          </a:xfrm>
          <a:prstGeom prst="line">
            <a:avLst/>
          </a:prstGeom>
          <a:ln w="76200" cap="sq">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994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Communities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2900" y="1200150"/>
                <a:ext cx="6172200" cy="3943350"/>
              </a:xfrm>
            </p:spPr>
            <p:txBody>
              <a:bodyPr>
                <a:normAutofit/>
              </a:bodyPr>
              <a:lstStyle/>
              <a:p>
                <a:r>
                  <a:rPr lang="en-US" dirty="0" smtClean="0"/>
                  <a:t>Define an objective function </a:t>
                </a:r>
                <a14:m>
                  <m:oMath xmlns:m="http://schemas.openxmlformats.org/officeDocument/2006/math">
                    <m:r>
                      <a:rPr lang="en-US" b="0" i="1" smtClean="0">
                        <a:latin typeface="Cambria Math" charset="0"/>
                      </a:rPr>
                      <m:t>𝜙</m:t>
                    </m:r>
                    <m:r>
                      <a:rPr lang="en-US" b="0" i="1" smtClean="0">
                        <a:latin typeface="Cambria Math" charset="0"/>
                      </a:rPr>
                      <m:t>(</m:t>
                    </m:r>
                    <m:r>
                      <a:rPr lang="en-US" b="0" i="1" smtClean="0">
                        <a:latin typeface="Cambria Math" charset="0"/>
                      </a:rPr>
                      <m:t>𝑆</m:t>
                    </m:r>
                    <m:r>
                      <a:rPr lang="en-US" b="0" i="1" smtClean="0">
                        <a:latin typeface="Cambria Math" charset="0"/>
                      </a:rPr>
                      <m:t>)</m:t>
                    </m:r>
                  </m:oMath>
                </a14:m>
                <a:endParaRPr lang="en-US" dirty="0" smtClean="0"/>
              </a:p>
              <a:p>
                <a:pPr lvl="4"/>
                <a:endParaRPr lang="en-US" dirty="0" smtClean="0"/>
              </a:p>
              <a:p>
                <a:pPr lvl="4"/>
                <a:endParaRPr lang="en-US" dirty="0"/>
              </a:p>
              <a:p>
                <a:pPr lvl="4"/>
                <a:endParaRPr lang="en-US" dirty="0" smtClean="0"/>
              </a:p>
              <a:p>
                <a:pPr lvl="4"/>
                <a:endParaRPr lang="en-US" dirty="0"/>
              </a:p>
              <a:p>
                <a:pPr lvl="4"/>
                <a:endParaRPr lang="en-US" dirty="0" smtClean="0"/>
              </a:p>
              <a:p>
                <a:pPr lvl="4"/>
                <a:endParaRPr lang="en-US" dirty="0"/>
              </a:p>
              <a:p>
                <a:pPr lvl="4"/>
                <a:endParaRPr lang="en-US" dirty="0" smtClean="0"/>
              </a:p>
              <a:p>
                <a:pPr lvl="4"/>
                <a:endParaRPr lang="en-US" dirty="0"/>
              </a:p>
              <a:p>
                <a:pPr lvl="4"/>
                <a:endParaRPr lang="en-US" dirty="0" smtClean="0"/>
              </a:p>
              <a:p>
                <a:pPr lvl="4"/>
                <a:endParaRPr lang="en-US" dirty="0"/>
              </a:p>
              <a:p>
                <a:pPr lvl="4"/>
                <a:endParaRPr lang="en-US" dirty="0" smtClean="0"/>
              </a:p>
              <a:p>
                <a:pPr lvl="4"/>
                <a:endParaRPr lang="en-US" dirty="0" smtClean="0"/>
              </a:p>
              <a:p>
                <a:pPr lvl="4"/>
                <a:endParaRPr lang="en-US" dirty="0"/>
              </a:p>
              <a:p>
                <a:pPr lvl="4"/>
                <a:endParaRPr lang="en-US" dirty="0"/>
              </a:p>
              <a:p>
                <a:pPr lvl="4"/>
                <a:endParaRPr lang="en-US" dirty="0" smtClean="0"/>
              </a:p>
              <a:p>
                <a:pPr lvl="4"/>
                <a:endParaRPr lang="en-US" dirty="0" smtClean="0"/>
              </a:p>
              <a:p>
                <a:r>
                  <a:rPr lang="en-US" dirty="0" smtClean="0"/>
                  <a:t>Good community </a:t>
                </a:r>
                <a:r>
                  <a:rPr lang="en-US" dirty="0" smtClean="0">
                    <a:solidFill>
                      <a:srgbClr val="C00000"/>
                    </a:solidFill>
                  </a:rPr>
                  <a:t>S</a:t>
                </a:r>
                <a:r>
                  <a:rPr lang="en-US" dirty="0" smtClean="0"/>
                  <a:t> </a:t>
                </a:r>
                <a:r>
                  <a:rPr lang="en-US" dirty="0" smtClean="0">
                    <a:solidFill>
                      <a:srgbClr val="C00000"/>
                    </a:solidFill>
                  </a:rPr>
                  <a:t>cuts few edges </a:t>
                </a:r>
                <a:r>
                  <a:rPr lang="en-US" dirty="0" smtClean="0"/>
                  <a:t>while keeping many inside the set </a:t>
                </a:r>
                <a:r>
                  <a:rPr lang="en-US" dirty="0" smtClean="0">
                    <a:solidFill>
                      <a:srgbClr val="C00000"/>
                    </a:solidFill>
                  </a:rPr>
                  <a:t>S</a:t>
                </a:r>
                <a:endParaRPr lang="en-US"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2900" y="1200150"/>
                <a:ext cx="6172200" cy="3943350"/>
              </a:xfrm>
              <a:blipFill rotWithShape="0">
                <a:blip r:embed="rId3"/>
                <a:stretch>
                  <a:fillRect l="-1678" t="-1855" b="-46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D267013-DFFC-4352-B274-32112D0CCE19}" type="slidenum">
              <a:rPr lang="en-US" smtClean="0"/>
              <a:pPr/>
              <a:t>10</a:t>
            </a:fld>
            <a:endParaRPr lang="en-US"/>
          </a:p>
        </p:txBody>
      </p:sp>
      <p:sp>
        <p:nvSpPr>
          <p:cNvPr id="8" name="Freeform 7"/>
          <p:cNvSpPr/>
          <p:nvPr/>
        </p:nvSpPr>
        <p:spPr>
          <a:xfrm rot="7617926">
            <a:off x="2706695" y="1326814"/>
            <a:ext cx="1277187" cy="2059659"/>
          </a:xfrm>
          <a:custGeom>
            <a:avLst/>
            <a:gdLst>
              <a:gd name="connsiteX0" fmla="*/ 0 w 1161890"/>
              <a:gd name="connsiteY0" fmla="*/ 0 h 1408176"/>
              <a:gd name="connsiteX1" fmla="*/ 649224 w 1161890"/>
              <a:gd name="connsiteY1" fmla="*/ 347472 h 1408176"/>
              <a:gd name="connsiteX2" fmla="*/ 1088136 w 1161890"/>
              <a:gd name="connsiteY2" fmla="*/ 704088 h 1408176"/>
              <a:gd name="connsiteX3" fmla="*/ 1161288 w 1161890"/>
              <a:gd name="connsiteY3" fmla="*/ 1408176 h 1408176"/>
            </a:gdLst>
            <a:ahLst/>
            <a:cxnLst>
              <a:cxn ang="0">
                <a:pos x="connsiteX0" y="connsiteY0"/>
              </a:cxn>
              <a:cxn ang="0">
                <a:pos x="connsiteX1" y="connsiteY1"/>
              </a:cxn>
              <a:cxn ang="0">
                <a:pos x="connsiteX2" y="connsiteY2"/>
              </a:cxn>
              <a:cxn ang="0">
                <a:pos x="connsiteX3" y="connsiteY3"/>
              </a:cxn>
            </a:cxnLst>
            <a:rect l="l" t="t" r="r" b="b"/>
            <a:pathLst>
              <a:path w="1161890" h="1408176">
                <a:moveTo>
                  <a:pt x="0" y="0"/>
                </a:moveTo>
                <a:cubicBezTo>
                  <a:pt x="233934" y="115062"/>
                  <a:pt x="467868" y="230124"/>
                  <a:pt x="649224" y="347472"/>
                </a:cubicBezTo>
                <a:cubicBezTo>
                  <a:pt x="830580" y="464820"/>
                  <a:pt x="1002792" y="527304"/>
                  <a:pt x="1088136" y="704088"/>
                </a:cubicBezTo>
                <a:cubicBezTo>
                  <a:pt x="1173480" y="880872"/>
                  <a:pt x="1161288" y="1408176"/>
                  <a:pt x="1161288" y="1408176"/>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flipH="1">
            <a:off x="4343400" y="1809750"/>
            <a:ext cx="418867" cy="523220"/>
          </a:xfrm>
          <a:prstGeom prst="rect">
            <a:avLst/>
          </a:prstGeom>
          <a:noFill/>
        </p:spPr>
        <p:txBody>
          <a:bodyPr wrap="square" rtlCol="0">
            <a:spAutoFit/>
          </a:bodyPr>
          <a:lstStyle/>
          <a:p>
            <a:r>
              <a:rPr lang="en-US" sz="2800" smtClean="0">
                <a:latin typeface="Helvetica Neue Light" charset="0"/>
                <a:ea typeface="Helvetica Neue Light" charset="0"/>
                <a:cs typeface="Helvetica Neue Light" charset="0"/>
              </a:rPr>
              <a:t>S</a:t>
            </a:r>
            <a:endParaRPr lang="en-US" sz="2800" dirty="0">
              <a:latin typeface="Helvetica Neue Light" charset="0"/>
              <a:ea typeface="Helvetica Neue Light" charset="0"/>
              <a:cs typeface="Helvetica Neue Light" charset="0"/>
            </a:endParaRPr>
          </a:p>
        </p:txBody>
      </p:sp>
      <p:sp>
        <p:nvSpPr>
          <p:cNvPr id="15" name="Line 44"/>
          <p:cNvSpPr>
            <a:spLocks noChangeShapeType="1"/>
          </p:cNvSpPr>
          <p:nvPr/>
        </p:nvSpPr>
        <p:spPr bwMode="auto">
          <a:xfrm flipH="1">
            <a:off x="2565325" y="2007754"/>
            <a:ext cx="439891" cy="141661"/>
          </a:xfrm>
          <a:prstGeom prst="line">
            <a:avLst/>
          </a:prstGeom>
          <a:noFill/>
          <a:ln w="9525">
            <a:solidFill>
              <a:schemeClr val="tx1"/>
            </a:solidFill>
            <a:round/>
            <a:headEnd/>
            <a:tailEnd/>
          </a:ln>
          <a:effectLst/>
        </p:spPr>
        <p:txBody>
          <a:bodyPr/>
          <a:lstStyle/>
          <a:p>
            <a:endParaRPr lang="en-US" dirty="0"/>
          </a:p>
        </p:txBody>
      </p:sp>
      <p:sp>
        <p:nvSpPr>
          <p:cNvPr id="16" name="Line 36"/>
          <p:cNvSpPr>
            <a:spLocks noChangeShapeType="1"/>
          </p:cNvSpPr>
          <p:nvPr/>
        </p:nvSpPr>
        <p:spPr bwMode="auto">
          <a:xfrm flipH="1">
            <a:off x="2542927" y="2960960"/>
            <a:ext cx="299250" cy="70376"/>
          </a:xfrm>
          <a:prstGeom prst="line">
            <a:avLst/>
          </a:prstGeom>
          <a:noFill/>
          <a:ln w="9525">
            <a:solidFill>
              <a:schemeClr val="tx1"/>
            </a:solidFill>
            <a:round/>
            <a:headEnd/>
            <a:tailEnd/>
          </a:ln>
          <a:effectLst/>
        </p:spPr>
        <p:txBody>
          <a:bodyPr/>
          <a:lstStyle/>
          <a:p>
            <a:endParaRPr lang="en-US" dirty="0"/>
          </a:p>
        </p:txBody>
      </p:sp>
      <p:sp>
        <p:nvSpPr>
          <p:cNvPr id="17" name="Line 42"/>
          <p:cNvSpPr>
            <a:spLocks noChangeShapeType="1"/>
          </p:cNvSpPr>
          <p:nvPr/>
        </p:nvSpPr>
        <p:spPr bwMode="auto">
          <a:xfrm flipH="1" flipV="1">
            <a:off x="4237944" y="2807675"/>
            <a:ext cx="319033" cy="578434"/>
          </a:xfrm>
          <a:prstGeom prst="line">
            <a:avLst/>
          </a:prstGeom>
          <a:noFill/>
          <a:ln w="9525">
            <a:solidFill>
              <a:schemeClr val="tx1"/>
            </a:solidFill>
            <a:round/>
            <a:headEnd/>
            <a:tailEnd/>
          </a:ln>
          <a:effectLst/>
        </p:spPr>
        <p:txBody>
          <a:bodyPr/>
          <a:lstStyle/>
          <a:p>
            <a:endParaRPr lang="en-US" dirty="0"/>
          </a:p>
        </p:txBody>
      </p:sp>
      <p:sp>
        <p:nvSpPr>
          <p:cNvPr id="18" name="Line 42"/>
          <p:cNvSpPr>
            <a:spLocks noChangeShapeType="1"/>
          </p:cNvSpPr>
          <p:nvPr/>
        </p:nvSpPr>
        <p:spPr bwMode="auto">
          <a:xfrm flipH="1" flipV="1">
            <a:off x="2607633" y="2149414"/>
            <a:ext cx="673212" cy="79827"/>
          </a:xfrm>
          <a:prstGeom prst="line">
            <a:avLst/>
          </a:prstGeom>
          <a:noFill/>
          <a:ln w="9525">
            <a:solidFill>
              <a:schemeClr val="tx1"/>
            </a:solidFill>
            <a:round/>
            <a:headEnd/>
            <a:tailEnd/>
          </a:ln>
          <a:effectLst/>
        </p:spPr>
        <p:txBody>
          <a:bodyPr/>
          <a:lstStyle/>
          <a:p>
            <a:endParaRPr lang="en-US" dirty="0"/>
          </a:p>
        </p:txBody>
      </p:sp>
      <p:sp>
        <p:nvSpPr>
          <p:cNvPr id="19" name="Line 33"/>
          <p:cNvSpPr>
            <a:spLocks noChangeShapeType="1"/>
          </p:cNvSpPr>
          <p:nvPr/>
        </p:nvSpPr>
        <p:spPr bwMode="auto">
          <a:xfrm>
            <a:off x="3288947" y="2182485"/>
            <a:ext cx="157024" cy="439610"/>
          </a:xfrm>
          <a:prstGeom prst="line">
            <a:avLst/>
          </a:prstGeom>
          <a:noFill/>
          <a:ln w="9525">
            <a:solidFill>
              <a:schemeClr val="tx1"/>
            </a:solidFill>
            <a:round/>
            <a:headEnd/>
            <a:tailEnd/>
          </a:ln>
          <a:effectLst/>
        </p:spPr>
        <p:txBody>
          <a:bodyPr/>
          <a:lstStyle/>
          <a:p>
            <a:endParaRPr lang="en-US" dirty="0"/>
          </a:p>
        </p:txBody>
      </p:sp>
      <p:sp>
        <p:nvSpPr>
          <p:cNvPr id="20" name="Line 34"/>
          <p:cNvSpPr>
            <a:spLocks noChangeShapeType="1"/>
          </p:cNvSpPr>
          <p:nvPr/>
        </p:nvSpPr>
        <p:spPr bwMode="auto">
          <a:xfrm flipH="1">
            <a:off x="3320725" y="2576302"/>
            <a:ext cx="128203" cy="501311"/>
          </a:xfrm>
          <a:prstGeom prst="line">
            <a:avLst/>
          </a:prstGeom>
          <a:noFill/>
          <a:ln w="9525">
            <a:solidFill>
              <a:schemeClr val="tx1"/>
            </a:solidFill>
            <a:round/>
            <a:headEnd/>
            <a:tailEnd/>
          </a:ln>
          <a:effectLst/>
        </p:spPr>
        <p:txBody>
          <a:bodyPr/>
          <a:lstStyle/>
          <a:p>
            <a:endParaRPr lang="en-US" dirty="0"/>
          </a:p>
        </p:txBody>
      </p:sp>
      <p:sp>
        <p:nvSpPr>
          <p:cNvPr id="21" name="Line 37"/>
          <p:cNvSpPr>
            <a:spLocks noChangeShapeType="1"/>
          </p:cNvSpPr>
          <p:nvPr/>
        </p:nvSpPr>
        <p:spPr bwMode="auto">
          <a:xfrm flipH="1">
            <a:off x="3320725" y="1943397"/>
            <a:ext cx="438670" cy="285844"/>
          </a:xfrm>
          <a:prstGeom prst="line">
            <a:avLst/>
          </a:prstGeom>
          <a:noFill/>
          <a:ln w="9525">
            <a:solidFill>
              <a:schemeClr val="tx1"/>
            </a:solidFill>
            <a:round/>
            <a:headEnd/>
            <a:tailEnd/>
          </a:ln>
          <a:effectLst/>
        </p:spPr>
        <p:txBody>
          <a:bodyPr/>
          <a:lstStyle/>
          <a:p>
            <a:endParaRPr lang="en-US" dirty="0"/>
          </a:p>
        </p:txBody>
      </p:sp>
      <p:sp>
        <p:nvSpPr>
          <p:cNvPr id="22" name="Line 38"/>
          <p:cNvSpPr>
            <a:spLocks noChangeShapeType="1"/>
          </p:cNvSpPr>
          <p:nvPr/>
        </p:nvSpPr>
        <p:spPr bwMode="auto">
          <a:xfrm>
            <a:off x="2827890" y="2460615"/>
            <a:ext cx="23927" cy="462748"/>
          </a:xfrm>
          <a:prstGeom prst="line">
            <a:avLst/>
          </a:prstGeom>
          <a:noFill/>
          <a:ln w="9525">
            <a:solidFill>
              <a:schemeClr val="tx1"/>
            </a:solidFill>
            <a:round/>
            <a:headEnd/>
            <a:tailEnd/>
          </a:ln>
          <a:effectLst/>
        </p:spPr>
        <p:txBody>
          <a:bodyPr/>
          <a:lstStyle/>
          <a:p>
            <a:endParaRPr lang="en-US" dirty="0"/>
          </a:p>
        </p:txBody>
      </p:sp>
      <p:sp>
        <p:nvSpPr>
          <p:cNvPr id="23" name="Line 39"/>
          <p:cNvSpPr>
            <a:spLocks noChangeShapeType="1"/>
          </p:cNvSpPr>
          <p:nvPr/>
        </p:nvSpPr>
        <p:spPr bwMode="auto">
          <a:xfrm flipH="1" flipV="1">
            <a:off x="2565325" y="2149414"/>
            <a:ext cx="276850" cy="335302"/>
          </a:xfrm>
          <a:prstGeom prst="line">
            <a:avLst/>
          </a:prstGeom>
          <a:noFill/>
          <a:ln w="9525">
            <a:solidFill>
              <a:schemeClr val="tx1"/>
            </a:solidFill>
            <a:round/>
            <a:headEnd/>
            <a:tailEnd/>
          </a:ln>
          <a:effectLst/>
        </p:spPr>
        <p:txBody>
          <a:bodyPr/>
          <a:lstStyle/>
          <a:p>
            <a:endParaRPr lang="en-US" dirty="0"/>
          </a:p>
        </p:txBody>
      </p:sp>
      <p:sp>
        <p:nvSpPr>
          <p:cNvPr id="24" name="Line 40"/>
          <p:cNvSpPr>
            <a:spLocks noChangeShapeType="1"/>
          </p:cNvSpPr>
          <p:nvPr/>
        </p:nvSpPr>
        <p:spPr bwMode="auto">
          <a:xfrm flipH="1" flipV="1">
            <a:off x="2842176" y="2460615"/>
            <a:ext cx="598186" cy="132076"/>
          </a:xfrm>
          <a:prstGeom prst="line">
            <a:avLst/>
          </a:prstGeom>
          <a:noFill/>
          <a:ln w="9525">
            <a:solidFill>
              <a:schemeClr val="tx1"/>
            </a:solidFill>
            <a:round/>
            <a:headEnd/>
            <a:tailEnd/>
          </a:ln>
          <a:effectLst/>
        </p:spPr>
        <p:txBody>
          <a:bodyPr/>
          <a:lstStyle/>
          <a:p>
            <a:endParaRPr lang="en-US" dirty="0"/>
          </a:p>
        </p:txBody>
      </p:sp>
      <p:sp>
        <p:nvSpPr>
          <p:cNvPr id="25" name="Line 41"/>
          <p:cNvSpPr>
            <a:spLocks noChangeShapeType="1"/>
          </p:cNvSpPr>
          <p:nvPr/>
        </p:nvSpPr>
        <p:spPr bwMode="auto">
          <a:xfrm flipH="1">
            <a:off x="3480242" y="2267804"/>
            <a:ext cx="518428" cy="347061"/>
          </a:xfrm>
          <a:prstGeom prst="line">
            <a:avLst/>
          </a:prstGeom>
          <a:noFill/>
          <a:ln w="9525">
            <a:solidFill>
              <a:schemeClr val="tx1"/>
            </a:solidFill>
            <a:round/>
            <a:headEnd/>
            <a:tailEnd/>
          </a:ln>
          <a:effectLst/>
        </p:spPr>
        <p:txBody>
          <a:bodyPr/>
          <a:lstStyle/>
          <a:p>
            <a:endParaRPr lang="en-US" dirty="0"/>
          </a:p>
        </p:txBody>
      </p:sp>
      <p:sp>
        <p:nvSpPr>
          <p:cNvPr id="26" name="Line 42"/>
          <p:cNvSpPr>
            <a:spLocks noChangeShapeType="1"/>
          </p:cNvSpPr>
          <p:nvPr/>
        </p:nvSpPr>
        <p:spPr bwMode="auto">
          <a:xfrm flipH="1" flipV="1">
            <a:off x="2842176" y="2923362"/>
            <a:ext cx="391159" cy="165818"/>
          </a:xfrm>
          <a:prstGeom prst="line">
            <a:avLst/>
          </a:prstGeom>
          <a:noFill/>
          <a:ln w="9525">
            <a:solidFill>
              <a:schemeClr val="tx1"/>
            </a:solidFill>
            <a:round/>
            <a:headEnd/>
            <a:tailEnd/>
          </a:ln>
          <a:effectLst/>
        </p:spPr>
        <p:txBody>
          <a:bodyPr/>
          <a:lstStyle/>
          <a:p>
            <a:endParaRPr lang="en-US" dirty="0"/>
          </a:p>
        </p:txBody>
      </p:sp>
      <p:sp>
        <p:nvSpPr>
          <p:cNvPr id="27" name="Line 43"/>
          <p:cNvSpPr>
            <a:spLocks noChangeShapeType="1"/>
          </p:cNvSpPr>
          <p:nvPr/>
        </p:nvSpPr>
        <p:spPr bwMode="auto">
          <a:xfrm flipH="1" flipV="1">
            <a:off x="3001693" y="2042214"/>
            <a:ext cx="319033" cy="187027"/>
          </a:xfrm>
          <a:prstGeom prst="line">
            <a:avLst/>
          </a:prstGeom>
          <a:noFill/>
          <a:ln w="9525">
            <a:solidFill>
              <a:schemeClr val="tx1"/>
            </a:solidFill>
            <a:round/>
            <a:headEnd/>
            <a:tailEnd/>
          </a:ln>
          <a:effectLst/>
        </p:spPr>
        <p:txBody>
          <a:bodyPr/>
          <a:lstStyle/>
          <a:p>
            <a:endParaRPr lang="en-US" dirty="0"/>
          </a:p>
        </p:txBody>
      </p:sp>
      <p:sp>
        <p:nvSpPr>
          <p:cNvPr id="28" name="Line 44"/>
          <p:cNvSpPr>
            <a:spLocks noChangeShapeType="1"/>
          </p:cNvSpPr>
          <p:nvPr/>
        </p:nvSpPr>
        <p:spPr bwMode="auto">
          <a:xfrm flipH="1">
            <a:off x="3023347" y="1897124"/>
            <a:ext cx="736049" cy="100744"/>
          </a:xfrm>
          <a:prstGeom prst="line">
            <a:avLst/>
          </a:prstGeom>
          <a:noFill/>
          <a:ln w="9525">
            <a:solidFill>
              <a:schemeClr val="tx1"/>
            </a:solidFill>
            <a:round/>
            <a:headEnd/>
            <a:tailEnd/>
          </a:ln>
          <a:effectLst/>
        </p:spPr>
        <p:txBody>
          <a:bodyPr/>
          <a:lstStyle/>
          <a:p>
            <a:endParaRPr lang="en-US" dirty="0"/>
          </a:p>
        </p:txBody>
      </p:sp>
      <p:sp>
        <p:nvSpPr>
          <p:cNvPr id="29" name="Line 45"/>
          <p:cNvSpPr>
            <a:spLocks noChangeShapeType="1"/>
          </p:cNvSpPr>
          <p:nvPr/>
        </p:nvSpPr>
        <p:spPr bwMode="auto">
          <a:xfrm flipH="1">
            <a:off x="2556168" y="3376929"/>
            <a:ext cx="432239" cy="151863"/>
          </a:xfrm>
          <a:prstGeom prst="line">
            <a:avLst/>
          </a:prstGeom>
          <a:noFill/>
          <a:ln w="9525">
            <a:solidFill>
              <a:schemeClr val="tx1"/>
            </a:solidFill>
            <a:round/>
            <a:headEnd/>
            <a:tailEnd/>
          </a:ln>
          <a:effectLst/>
        </p:spPr>
        <p:txBody>
          <a:bodyPr/>
          <a:lstStyle/>
          <a:p>
            <a:endParaRPr lang="en-US" dirty="0"/>
          </a:p>
        </p:txBody>
      </p:sp>
      <p:sp>
        <p:nvSpPr>
          <p:cNvPr id="30" name="Line 46"/>
          <p:cNvSpPr>
            <a:spLocks noChangeShapeType="1"/>
          </p:cNvSpPr>
          <p:nvPr/>
        </p:nvSpPr>
        <p:spPr bwMode="auto">
          <a:xfrm flipH="1">
            <a:off x="2516620" y="3562870"/>
            <a:ext cx="11907" cy="295241"/>
          </a:xfrm>
          <a:prstGeom prst="line">
            <a:avLst/>
          </a:prstGeom>
          <a:noFill/>
          <a:ln w="9525">
            <a:solidFill>
              <a:schemeClr val="tx1"/>
            </a:solidFill>
            <a:round/>
            <a:headEnd/>
            <a:tailEnd/>
          </a:ln>
          <a:effectLst/>
        </p:spPr>
        <p:txBody>
          <a:bodyPr/>
          <a:lstStyle/>
          <a:p>
            <a:endParaRPr lang="en-US" dirty="0"/>
          </a:p>
        </p:txBody>
      </p:sp>
      <p:sp>
        <p:nvSpPr>
          <p:cNvPr id="31" name="Line 47"/>
          <p:cNvSpPr>
            <a:spLocks noChangeShapeType="1"/>
          </p:cNvSpPr>
          <p:nvPr/>
        </p:nvSpPr>
        <p:spPr bwMode="auto">
          <a:xfrm flipH="1">
            <a:off x="3161209" y="3116174"/>
            <a:ext cx="116833" cy="540836"/>
          </a:xfrm>
          <a:prstGeom prst="line">
            <a:avLst/>
          </a:prstGeom>
          <a:noFill/>
          <a:ln w="9525">
            <a:solidFill>
              <a:schemeClr val="tx1"/>
            </a:solidFill>
            <a:round/>
            <a:headEnd/>
            <a:tailEnd/>
          </a:ln>
          <a:effectLst/>
        </p:spPr>
        <p:txBody>
          <a:bodyPr/>
          <a:lstStyle/>
          <a:p>
            <a:endParaRPr lang="en-US" dirty="0"/>
          </a:p>
        </p:txBody>
      </p:sp>
      <p:sp>
        <p:nvSpPr>
          <p:cNvPr id="32" name="Line 48"/>
          <p:cNvSpPr>
            <a:spLocks noChangeShapeType="1"/>
          </p:cNvSpPr>
          <p:nvPr/>
        </p:nvSpPr>
        <p:spPr bwMode="auto">
          <a:xfrm flipH="1" flipV="1">
            <a:off x="2961813" y="3386109"/>
            <a:ext cx="199396" cy="269937"/>
          </a:xfrm>
          <a:prstGeom prst="line">
            <a:avLst/>
          </a:prstGeom>
          <a:noFill/>
          <a:ln w="9525">
            <a:solidFill>
              <a:schemeClr val="tx1"/>
            </a:solidFill>
            <a:round/>
            <a:headEnd/>
            <a:tailEnd/>
          </a:ln>
          <a:effectLst/>
        </p:spPr>
        <p:txBody>
          <a:bodyPr/>
          <a:lstStyle/>
          <a:p>
            <a:endParaRPr lang="en-US" dirty="0"/>
          </a:p>
        </p:txBody>
      </p:sp>
      <p:sp>
        <p:nvSpPr>
          <p:cNvPr id="33" name="Line 49"/>
          <p:cNvSpPr>
            <a:spLocks noChangeShapeType="1"/>
          </p:cNvSpPr>
          <p:nvPr/>
        </p:nvSpPr>
        <p:spPr bwMode="auto">
          <a:xfrm>
            <a:off x="3284565" y="3090509"/>
            <a:ext cx="474830" cy="449851"/>
          </a:xfrm>
          <a:prstGeom prst="line">
            <a:avLst/>
          </a:prstGeom>
          <a:noFill/>
          <a:ln w="9525">
            <a:solidFill>
              <a:schemeClr val="tx1"/>
            </a:solidFill>
            <a:round/>
            <a:headEnd/>
            <a:tailEnd/>
          </a:ln>
          <a:effectLst/>
        </p:spPr>
        <p:txBody>
          <a:bodyPr/>
          <a:lstStyle/>
          <a:p>
            <a:endParaRPr lang="en-US" dirty="0"/>
          </a:p>
        </p:txBody>
      </p:sp>
      <p:sp>
        <p:nvSpPr>
          <p:cNvPr id="34" name="Line 50"/>
          <p:cNvSpPr>
            <a:spLocks noChangeShapeType="1"/>
          </p:cNvSpPr>
          <p:nvPr/>
        </p:nvSpPr>
        <p:spPr bwMode="auto">
          <a:xfrm flipH="1">
            <a:off x="2988407" y="3144132"/>
            <a:ext cx="254741" cy="232796"/>
          </a:xfrm>
          <a:prstGeom prst="line">
            <a:avLst/>
          </a:prstGeom>
          <a:noFill/>
          <a:ln w="9525">
            <a:solidFill>
              <a:schemeClr val="tx1"/>
            </a:solidFill>
            <a:round/>
            <a:headEnd/>
            <a:tailEnd/>
          </a:ln>
          <a:effectLst/>
        </p:spPr>
        <p:txBody>
          <a:bodyPr/>
          <a:lstStyle/>
          <a:p>
            <a:endParaRPr lang="en-US" dirty="0"/>
          </a:p>
        </p:txBody>
      </p:sp>
      <p:sp>
        <p:nvSpPr>
          <p:cNvPr id="35" name="Line 51"/>
          <p:cNvSpPr>
            <a:spLocks noChangeShapeType="1"/>
          </p:cNvSpPr>
          <p:nvPr/>
        </p:nvSpPr>
        <p:spPr bwMode="auto">
          <a:xfrm flipH="1">
            <a:off x="3958791" y="2769114"/>
            <a:ext cx="279153" cy="308498"/>
          </a:xfrm>
          <a:prstGeom prst="line">
            <a:avLst/>
          </a:prstGeom>
          <a:noFill/>
          <a:ln w="9525">
            <a:solidFill>
              <a:schemeClr val="tx1"/>
            </a:solidFill>
            <a:round/>
            <a:headEnd/>
            <a:tailEnd/>
          </a:ln>
          <a:effectLst/>
        </p:spPr>
        <p:txBody>
          <a:bodyPr/>
          <a:lstStyle/>
          <a:p>
            <a:endParaRPr lang="en-US" dirty="0"/>
          </a:p>
        </p:txBody>
      </p:sp>
      <p:sp>
        <p:nvSpPr>
          <p:cNvPr id="36" name="Line 52"/>
          <p:cNvSpPr>
            <a:spLocks noChangeShapeType="1"/>
          </p:cNvSpPr>
          <p:nvPr/>
        </p:nvSpPr>
        <p:spPr bwMode="auto">
          <a:xfrm flipH="1" flipV="1">
            <a:off x="3959571" y="3125815"/>
            <a:ext cx="520141" cy="238122"/>
          </a:xfrm>
          <a:prstGeom prst="line">
            <a:avLst/>
          </a:prstGeom>
          <a:noFill/>
          <a:ln w="9525">
            <a:solidFill>
              <a:schemeClr val="tx1"/>
            </a:solidFill>
            <a:round/>
            <a:headEnd/>
            <a:tailEnd/>
          </a:ln>
          <a:effectLst/>
        </p:spPr>
        <p:txBody>
          <a:bodyPr/>
          <a:lstStyle/>
          <a:p>
            <a:endParaRPr lang="en-US" dirty="0"/>
          </a:p>
        </p:txBody>
      </p:sp>
      <p:sp>
        <p:nvSpPr>
          <p:cNvPr id="37" name="Line 53"/>
          <p:cNvSpPr>
            <a:spLocks noChangeShapeType="1"/>
          </p:cNvSpPr>
          <p:nvPr/>
        </p:nvSpPr>
        <p:spPr bwMode="auto">
          <a:xfrm flipH="1">
            <a:off x="4237944" y="3386110"/>
            <a:ext cx="319033" cy="424185"/>
          </a:xfrm>
          <a:prstGeom prst="line">
            <a:avLst/>
          </a:prstGeom>
          <a:noFill/>
          <a:ln w="9525">
            <a:solidFill>
              <a:schemeClr val="tx1"/>
            </a:solidFill>
            <a:round/>
            <a:headEnd/>
            <a:tailEnd/>
          </a:ln>
          <a:effectLst/>
        </p:spPr>
        <p:txBody>
          <a:bodyPr/>
          <a:lstStyle/>
          <a:p>
            <a:endParaRPr lang="en-US" dirty="0"/>
          </a:p>
        </p:txBody>
      </p:sp>
      <p:sp>
        <p:nvSpPr>
          <p:cNvPr id="38" name="Line 54"/>
          <p:cNvSpPr>
            <a:spLocks noChangeShapeType="1"/>
          </p:cNvSpPr>
          <p:nvPr/>
        </p:nvSpPr>
        <p:spPr bwMode="auto">
          <a:xfrm flipH="1">
            <a:off x="3831988" y="3400571"/>
            <a:ext cx="647723" cy="100745"/>
          </a:xfrm>
          <a:prstGeom prst="line">
            <a:avLst/>
          </a:prstGeom>
          <a:noFill/>
          <a:ln w="9525">
            <a:solidFill>
              <a:schemeClr val="tx1"/>
            </a:solidFill>
            <a:round/>
            <a:headEnd/>
            <a:tailEnd/>
          </a:ln>
          <a:effectLst/>
        </p:spPr>
        <p:txBody>
          <a:bodyPr/>
          <a:lstStyle/>
          <a:p>
            <a:endParaRPr lang="en-US" dirty="0"/>
          </a:p>
        </p:txBody>
      </p:sp>
      <p:sp>
        <p:nvSpPr>
          <p:cNvPr id="39" name="Line 55"/>
          <p:cNvSpPr>
            <a:spLocks noChangeShapeType="1"/>
          </p:cNvSpPr>
          <p:nvPr/>
        </p:nvSpPr>
        <p:spPr bwMode="auto">
          <a:xfrm flipH="1">
            <a:off x="3782919" y="3134974"/>
            <a:ext cx="117768" cy="329708"/>
          </a:xfrm>
          <a:prstGeom prst="line">
            <a:avLst/>
          </a:prstGeom>
          <a:noFill/>
          <a:ln w="9525">
            <a:solidFill>
              <a:schemeClr val="tx1"/>
            </a:solidFill>
            <a:round/>
            <a:headEnd/>
            <a:tailEnd/>
          </a:ln>
          <a:effectLst/>
        </p:spPr>
        <p:txBody>
          <a:bodyPr/>
          <a:lstStyle/>
          <a:p>
            <a:endParaRPr lang="en-US" dirty="0"/>
          </a:p>
        </p:txBody>
      </p:sp>
      <p:sp>
        <p:nvSpPr>
          <p:cNvPr id="40" name="Line 56"/>
          <p:cNvSpPr>
            <a:spLocks noChangeShapeType="1"/>
          </p:cNvSpPr>
          <p:nvPr/>
        </p:nvSpPr>
        <p:spPr bwMode="auto">
          <a:xfrm flipH="1" flipV="1">
            <a:off x="3799274" y="3540359"/>
            <a:ext cx="438670" cy="269937"/>
          </a:xfrm>
          <a:prstGeom prst="line">
            <a:avLst/>
          </a:prstGeom>
          <a:noFill/>
          <a:ln w="9525">
            <a:solidFill>
              <a:schemeClr val="tx1"/>
            </a:solidFill>
            <a:round/>
            <a:headEnd/>
            <a:tailEnd/>
          </a:ln>
          <a:effectLst/>
        </p:spPr>
        <p:txBody>
          <a:bodyPr/>
          <a:lstStyle/>
          <a:p>
            <a:endParaRPr lang="en-US" dirty="0"/>
          </a:p>
        </p:txBody>
      </p:sp>
      <p:sp>
        <p:nvSpPr>
          <p:cNvPr id="41" name="Line 57"/>
          <p:cNvSpPr>
            <a:spLocks noChangeShapeType="1"/>
          </p:cNvSpPr>
          <p:nvPr/>
        </p:nvSpPr>
        <p:spPr bwMode="auto">
          <a:xfrm flipH="1">
            <a:off x="3360916" y="3089181"/>
            <a:ext cx="490699" cy="27477"/>
          </a:xfrm>
          <a:prstGeom prst="line">
            <a:avLst/>
          </a:prstGeom>
          <a:noFill/>
          <a:ln w="9525">
            <a:solidFill>
              <a:schemeClr val="tx1"/>
            </a:solidFill>
            <a:round/>
            <a:headEnd/>
            <a:tailEnd/>
          </a:ln>
          <a:effectLst/>
        </p:spPr>
        <p:txBody>
          <a:bodyPr/>
          <a:lstStyle/>
          <a:p>
            <a:endParaRPr lang="en-US" dirty="0"/>
          </a:p>
        </p:txBody>
      </p:sp>
      <p:sp>
        <p:nvSpPr>
          <p:cNvPr id="42" name="Line 58"/>
          <p:cNvSpPr>
            <a:spLocks noChangeShapeType="1"/>
          </p:cNvSpPr>
          <p:nvPr/>
        </p:nvSpPr>
        <p:spPr bwMode="auto">
          <a:xfrm flipH="1">
            <a:off x="2882054" y="2237436"/>
            <a:ext cx="361093" cy="223179"/>
          </a:xfrm>
          <a:prstGeom prst="line">
            <a:avLst/>
          </a:prstGeom>
          <a:noFill/>
          <a:ln w="9525">
            <a:solidFill>
              <a:schemeClr val="tx1"/>
            </a:solidFill>
            <a:round/>
            <a:headEnd/>
            <a:tailEnd/>
          </a:ln>
          <a:effectLst/>
        </p:spPr>
        <p:txBody>
          <a:bodyPr/>
          <a:lstStyle/>
          <a:p>
            <a:endParaRPr lang="en-US" dirty="0"/>
          </a:p>
        </p:txBody>
      </p:sp>
      <p:sp>
        <p:nvSpPr>
          <p:cNvPr id="43" name="Line 59"/>
          <p:cNvSpPr>
            <a:spLocks noChangeShapeType="1"/>
          </p:cNvSpPr>
          <p:nvPr/>
        </p:nvSpPr>
        <p:spPr bwMode="auto">
          <a:xfrm>
            <a:off x="3812360" y="1993208"/>
            <a:ext cx="209365" cy="280862"/>
          </a:xfrm>
          <a:prstGeom prst="line">
            <a:avLst/>
          </a:prstGeom>
          <a:noFill/>
          <a:ln w="9525">
            <a:solidFill>
              <a:schemeClr val="tx1"/>
            </a:solidFill>
            <a:round/>
            <a:headEnd/>
            <a:tailEnd/>
          </a:ln>
          <a:effectLst/>
        </p:spPr>
        <p:txBody>
          <a:bodyPr/>
          <a:lstStyle/>
          <a:p>
            <a:endParaRPr lang="en-US" dirty="0"/>
          </a:p>
        </p:txBody>
      </p:sp>
      <p:sp>
        <p:nvSpPr>
          <p:cNvPr id="44" name="Line 46"/>
          <p:cNvSpPr>
            <a:spLocks noChangeShapeType="1"/>
          </p:cNvSpPr>
          <p:nvPr/>
        </p:nvSpPr>
        <p:spPr bwMode="auto">
          <a:xfrm flipH="1">
            <a:off x="2968337" y="3678558"/>
            <a:ext cx="192871" cy="210805"/>
          </a:xfrm>
          <a:prstGeom prst="line">
            <a:avLst/>
          </a:prstGeom>
          <a:noFill/>
          <a:ln w="9525">
            <a:solidFill>
              <a:schemeClr val="tx1"/>
            </a:solidFill>
            <a:round/>
            <a:headEnd/>
            <a:tailEnd/>
          </a:ln>
          <a:effectLst/>
        </p:spPr>
        <p:txBody>
          <a:bodyPr/>
          <a:lstStyle/>
          <a:p>
            <a:endParaRPr lang="en-US" dirty="0"/>
          </a:p>
        </p:txBody>
      </p:sp>
      <p:sp>
        <p:nvSpPr>
          <p:cNvPr id="45" name="Line 51"/>
          <p:cNvSpPr>
            <a:spLocks noChangeShapeType="1"/>
          </p:cNvSpPr>
          <p:nvPr/>
        </p:nvSpPr>
        <p:spPr bwMode="auto">
          <a:xfrm>
            <a:off x="3918911" y="3077611"/>
            <a:ext cx="319033" cy="732684"/>
          </a:xfrm>
          <a:prstGeom prst="line">
            <a:avLst/>
          </a:prstGeom>
          <a:noFill/>
          <a:ln w="9525">
            <a:solidFill>
              <a:schemeClr val="tx1"/>
            </a:solidFill>
            <a:round/>
            <a:headEnd/>
            <a:tailEnd/>
          </a:ln>
          <a:effectLst/>
        </p:spPr>
        <p:txBody>
          <a:bodyPr/>
          <a:lstStyle/>
          <a:p>
            <a:endParaRPr lang="en-US" dirty="0"/>
          </a:p>
        </p:txBody>
      </p:sp>
      <p:sp>
        <p:nvSpPr>
          <p:cNvPr id="46" name="Line 48"/>
          <p:cNvSpPr>
            <a:spLocks noChangeShapeType="1"/>
          </p:cNvSpPr>
          <p:nvPr/>
        </p:nvSpPr>
        <p:spPr bwMode="auto">
          <a:xfrm flipH="1" flipV="1">
            <a:off x="2523144" y="3823893"/>
            <a:ext cx="438670" cy="38563"/>
          </a:xfrm>
          <a:prstGeom prst="line">
            <a:avLst/>
          </a:prstGeom>
          <a:noFill/>
          <a:ln w="9525">
            <a:solidFill>
              <a:schemeClr val="tx1"/>
            </a:solidFill>
            <a:round/>
            <a:headEnd/>
            <a:tailEnd/>
          </a:ln>
          <a:effectLst/>
        </p:spPr>
        <p:txBody>
          <a:bodyPr/>
          <a:lstStyle/>
          <a:p>
            <a:endParaRPr lang="en-US" dirty="0"/>
          </a:p>
        </p:txBody>
      </p:sp>
      <p:sp>
        <p:nvSpPr>
          <p:cNvPr id="47" name="Line 48"/>
          <p:cNvSpPr>
            <a:spLocks noChangeShapeType="1"/>
          </p:cNvSpPr>
          <p:nvPr/>
        </p:nvSpPr>
        <p:spPr bwMode="auto">
          <a:xfrm flipH="1" flipV="1">
            <a:off x="3280846" y="2229241"/>
            <a:ext cx="717824" cy="38563"/>
          </a:xfrm>
          <a:prstGeom prst="line">
            <a:avLst/>
          </a:prstGeom>
          <a:noFill/>
          <a:ln w="9525">
            <a:solidFill>
              <a:schemeClr val="tx1"/>
            </a:solidFill>
            <a:round/>
            <a:headEnd/>
            <a:tailEnd/>
          </a:ln>
          <a:effectLst/>
        </p:spPr>
        <p:txBody>
          <a:bodyPr/>
          <a:lstStyle/>
          <a:p>
            <a:endParaRPr lang="en-US" dirty="0"/>
          </a:p>
        </p:txBody>
      </p:sp>
      <p:sp>
        <p:nvSpPr>
          <p:cNvPr id="48" name="Oval 47"/>
          <p:cNvSpPr>
            <a:spLocks noChangeArrowheads="1"/>
          </p:cNvSpPr>
          <p:nvPr/>
        </p:nvSpPr>
        <p:spPr bwMode="auto">
          <a:xfrm>
            <a:off x="2762418" y="2383490"/>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49" name="Oval 48"/>
          <p:cNvSpPr>
            <a:spLocks noChangeArrowheads="1"/>
          </p:cNvSpPr>
          <p:nvPr/>
        </p:nvSpPr>
        <p:spPr bwMode="auto">
          <a:xfrm>
            <a:off x="2924427" y="1920742"/>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50" name="Oval 49"/>
          <p:cNvSpPr>
            <a:spLocks noChangeArrowheads="1"/>
          </p:cNvSpPr>
          <p:nvPr/>
        </p:nvSpPr>
        <p:spPr bwMode="auto">
          <a:xfrm>
            <a:off x="2492918" y="2067580"/>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51" name="Oval 50"/>
          <p:cNvSpPr>
            <a:spLocks noChangeArrowheads="1"/>
          </p:cNvSpPr>
          <p:nvPr/>
        </p:nvSpPr>
        <p:spPr bwMode="auto">
          <a:xfrm>
            <a:off x="3223520" y="2136691"/>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52" name="Oval 51"/>
          <p:cNvSpPr>
            <a:spLocks noChangeArrowheads="1"/>
          </p:cNvSpPr>
          <p:nvPr/>
        </p:nvSpPr>
        <p:spPr bwMode="auto">
          <a:xfrm>
            <a:off x="2752449" y="2869375"/>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53" name="Oval 52"/>
          <p:cNvSpPr>
            <a:spLocks noChangeArrowheads="1"/>
          </p:cNvSpPr>
          <p:nvPr/>
        </p:nvSpPr>
        <p:spPr bwMode="auto">
          <a:xfrm>
            <a:off x="3380544" y="2499177"/>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54" name="Oval 53"/>
          <p:cNvSpPr>
            <a:spLocks noChangeArrowheads="1"/>
          </p:cNvSpPr>
          <p:nvPr/>
        </p:nvSpPr>
        <p:spPr bwMode="auto">
          <a:xfrm>
            <a:off x="2438400" y="3455523"/>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55" name="Oval 54"/>
          <p:cNvSpPr>
            <a:spLocks noChangeArrowheads="1"/>
          </p:cNvSpPr>
          <p:nvPr/>
        </p:nvSpPr>
        <p:spPr bwMode="auto">
          <a:xfrm>
            <a:off x="3223520" y="3015912"/>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56" name="Oval 55"/>
          <p:cNvSpPr>
            <a:spLocks noChangeArrowheads="1"/>
          </p:cNvSpPr>
          <p:nvPr/>
        </p:nvSpPr>
        <p:spPr bwMode="auto">
          <a:xfrm>
            <a:off x="2909473" y="3308986"/>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57" name="Oval 56"/>
          <p:cNvSpPr>
            <a:spLocks noChangeArrowheads="1"/>
          </p:cNvSpPr>
          <p:nvPr/>
        </p:nvSpPr>
        <p:spPr bwMode="auto">
          <a:xfrm>
            <a:off x="3918911" y="2190679"/>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58" name="Oval 57"/>
          <p:cNvSpPr>
            <a:spLocks noChangeArrowheads="1"/>
          </p:cNvSpPr>
          <p:nvPr/>
        </p:nvSpPr>
        <p:spPr bwMode="auto">
          <a:xfrm>
            <a:off x="3851616" y="3015912"/>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59" name="Oval 58"/>
          <p:cNvSpPr>
            <a:spLocks noChangeArrowheads="1"/>
          </p:cNvSpPr>
          <p:nvPr/>
        </p:nvSpPr>
        <p:spPr bwMode="auto">
          <a:xfrm>
            <a:off x="2438400" y="3754481"/>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60" name="Oval 59"/>
          <p:cNvSpPr>
            <a:spLocks noChangeArrowheads="1"/>
          </p:cNvSpPr>
          <p:nvPr/>
        </p:nvSpPr>
        <p:spPr bwMode="auto">
          <a:xfrm>
            <a:off x="3066496" y="3602059"/>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61" name="Oval 60"/>
          <p:cNvSpPr>
            <a:spLocks noChangeArrowheads="1"/>
          </p:cNvSpPr>
          <p:nvPr/>
        </p:nvSpPr>
        <p:spPr bwMode="auto">
          <a:xfrm>
            <a:off x="3694592" y="3455523"/>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62" name="Oval 61"/>
          <p:cNvSpPr>
            <a:spLocks noChangeArrowheads="1"/>
          </p:cNvSpPr>
          <p:nvPr/>
        </p:nvSpPr>
        <p:spPr bwMode="auto">
          <a:xfrm>
            <a:off x="4479712" y="3308986"/>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63" name="Oval 62"/>
          <p:cNvSpPr>
            <a:spLocks noChangeArrowheads="1"/>
          </p:cNvSpPr>
          <p:nvPr/>
        </p:nvSpPr>
        <p:spPr bwMode="auto">
          <a:xfrm>
            <a:off x="4158187" y="3733171"/>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64" name="Oval 63"/>
          <p:cNvSpPr>
            <a:spLocks noChangeArrowheads="1"/>
          </p:cNvSpPr>
          <p:nvPr/>
        </p:nvSpPr>
        <p:spPr bwMode="auto">
          <a:xfrm>
            <a:off x="2890976" y="3796813"/>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65" name="Oval 64"/>
          <p:cNvSpPr>
            <a:spLocks noChangeArrowheads="1"/>
          </p:cNvSpPr>
          <p:nvPr/>
        </p:nvSpPr>
        <p:spPr bwMode="auto">
          <a:xfrm>
            <a:off x="4165664" y="2722838"/>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66" name="Oval 65"/>
          <p:cNvSpPr>
            <a:spLocks noChangeArrowheads="1"/>
          </p:cNvSpPr>
          <p:nvPr/>
        </p:nvSpPr>
        <p:spPr bwMode="auto">
          <a:xfrm>
            <a:off x="3694592" y="1843618"/>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67" name="Oval 66"/>
          <p:cNvSpPr>
            <a:spLocks noChangeArrowheads="1"/>
          </p:cNvSpPr>
          <p:nvPr/>
        </p:nvSpPr>
        <p:spPr bwMode="auto">
          <a:xfrm>
            <a:off x="2445878" y="2954212"/>
            <a:ext cx="157024" cy="146537"/>
          </a:xfrm>
          <a:prstGeom prst="ellipse">
            <a:avLst/>
          </a:prstGeom>
          <a:solidFill>
            <a:srgbClr val="92D050"/>
          </a:solidFill>
          <a:ln w="9525">
            <a:solidFill>
              <a:schemeClr val="tx1"/>
            </a:solidFill>
            <a:round/>
            <a:headEnd/>
            <a:tailEnd/>
          </a:ln>
          <a:effectLst/>
        </p:spPr>
        <p:txBody>
          <a:bodyPr wrap="none" anchor="ctr"/>
          <a:lstStyle/>
          <a:p>
            <a:endParaRPr lang="en-US" dirty="0"/>
          </a:p>
        </p:txBody>
      </p:sp>
      <p:sp>
        <p:nvSpPr>
          <p:cNvPr id="71" name="TextBox 70"/>
          <p:cNvSpPr txBox="1"/>
          <p:nvPr/>
        </p:nvSpPr>
        <p:spPr>
          <a:xfrm flipH="1">
            <a:off x="4838933" y="3115330"/>
            <a:ext cx="418867" cy="523220"/>
          </a:xfrm>
          <a:prstGeom prst="rect">
            <a:avLst/>
          </a:prstGeom>
          <a:noFill/>
        </p:spPr>
        <p:txBody>
          <a:bodyPr wrap="square" rtlCol="0">
            <a:spAutoFit/>
          </a:bodyPr>
          <a:lstStyle/>
          <a:p>
            <a:r>
              <a:rPr lang="en-US" sz="2800" smtClean="0">
                <a:latin typeface="Helvetica Neue Light" charset="0"/>
                <a:ea typeface="Helvetica Neue Light" charset="0"/>
                <a:cs typeface="Helvetica Neue Light" charset="0"/>
              </a:rPr>
              <a:t>S</a:t>
            </a:r>
            <a:endParaRPr lang="en-US" sz="2800" dirty="0">
              <a:latin typeface="Helvetica Neue Light" charset="0"/>
              <a:ea typeface="Helvetica Neue Light" charset="0"/>
              <a:cs typeface="Helvetica Neue Light" charset="0"/>
            </a:endParaRPr>
          </a:p>
        </p:txBody>
      </p:sp>
      <p:cxnSp>
        <p:nvCxnSpPr>
          <p:cNvPr id="73" name="Straight Connector 72"/>
          <p:cNvCxnSpPr/>
          <p:nvPr/>
        </p:nvCxnSpPr>
        <p:spPr>
          <a:xfrm>
            <a:off x="4897966" y="3170916"/>
            <a:ext cx="266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013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an Objective Function</a:t>
            </a:r>
            <a:endParaRPr lang="en-US" dirty="0"/>
          </a:p>
        </p:txBody>
      </p:sp>
      <p:sp>
        <p:nvSpPr>
          <p:cNvPr id="3" name="Content Placeholder 2"/>
          <p:cNvSpPr>
            <a:spLocks noGrp="1"/>
          </p:cNvSpPr>
          <p:nvPr>
            <p:ph idx="1"/>
          </p:nvPr>
        </p:nvSpPr>
        <p:spPr>
          <a:xfrm>
            <a:off x="342900" y="1200150"/>
            <a:ext cx="6438900" cy="3733800"/>
          </a:xfrm>
        </p:spPr>
        <p:txBody>
          <a:bodyPr>
            <a:normAutofit/>
          </a:bodyPr>
          <a:lstStyle/>
          <a:p>
            <a:pPr marL="0" indent="0">
              <a:buNone/>
            </a:pPr>
            <a:r>
              <a:rPr lang="en-US" sz="3200" dirty="0" smtClean="0">
                <a:solidFill>
                  <a:srgbClr val="C00000"/>
                </a:solidFill>
              </a:rPr>
              <a:t>Conductance of a cluster S:</a:t>
            </a:r>
          </a:p>
          <a:p>
            <a:endParaRPr lang="en-US" dirty="0">
              <a:solidFill>
                <a:srgbClr val="C00000"/>
              </a:solidFill>
            </a:endParaRPr>
          </a:p>
          <a:p>
            <a:endParaRPr lang="en-US" dirty="0" smtClean="0">
              <a:solidFill>
                <a:srgbClr val="C00000"/>
              </a:solidFill>
            </a:endParaRPr>
          </a:p>
          <a:p>
            <a:endParaRPr lang="en-US" dirty="0">
              <a:solidFill>
                <a:srgbClr val="C00000"/>
              </a:solidFill>
            </a:endParaRPr>
          </a:p>
          <a:p>
            <a:endParaRPr lang="en-US" dirty="0" smtClean="0">
              <a:solidFill>
                <a:srgbClr val="C00000"/>
              </a:solidFill>
            </a:endParaRPr>
          </a:p>
          <a:p>
            <a:endParaRPr lang="en-US" dirty="0">
              <a:solidFill>
                <a:srgbClr val="C00000"/>
              </a:solidFill>
            </a:endParaRPr>
          </a:p>
          <a:p>
            <a:pPr marL="0" indent="0">
              <a:buNone/>
            </a:pPr>
            <a:r>
              <a:rPr lang="en-US" sz="2600" dirty="0" smtClean="0">
                <a:solidFill>
                  <a:srgbClr val="C00000"/>
                </a:solidFill>
              </a:rPr>
              <a:t>Lower conductance means a better cluster</a:t>
            </a:r>
          </a:p>
          <a:p>
            <a:endParaRPr lang="en-US" dirty="0"/>
          </a:p>
        </p:txBody>
      </p:sp>
      <p:sp>
        <p:nvSpPr>
          <p:cNvPr id="13" name="Slide Number Placeholder 12"/>
          <p:cNvSpPr>
            <a:spLocks noGrp="1"/>
          </p:cNvSpPr>
          <p:nvPr>
            <p:ph type="sldNum" sz="quarter" idx="12"/>
          </p:nvPr>
        </p:nvSpPr>
        <p:spPr/>
        <p:txBody>
          <a:bodyPr/>
          <a:lstStyle/>
          <a:p>
            <a:fld id="{4D267013-DFFC-4352-B274-32112D0CCE19}" type="slidenum">
              <a:rPr lang="en-US" smtClean="0"/>
              <a:pPr/>
              <a:t>11</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1066800" y="3159404"/>
                <a:ext cx="2878667" cy="461665"/>
              </a:xfrm>
              <a:prstGeom prst="rect">
                <a:avLst/>
              </a:prstGeom>
              <a:noFill/>
            </p:spPr>
            <p:txBody>
              <a:bodyPr wrap="square" rtlCol="0">
                <a:spAutoFit/>
              </a:bodyPr>
              <a:lstStyle/>
              <a:p>
                <a14:m>
                  <m:oMath xmlns:m="http://schemas.openxmlformats.org/officeDocument/2006/math">
                    <m:r>
                      <a:rPr lang="en-US" sz="2400" i="1" dirty="0" smtClean="0">
                        <a:latin typeface="Cambria Math" charset="0"/>
                        <a:ea typeface="Helvetica Neue Light" charset="0"/>
                        <a:cs typeface="Helvetica Neue Light" charset="0"/>
                      </a:rPr>
                      <m:t>𝑒𝑑𝑔𝑒𝑠</m:t>
                    </m:r>
                    <m:r>
                      <a:rPr lang="en-US" sz="2400" i="1" dirty="0" smtClean="0">
                        <a:latin typeface="Cambria Math" charset="0"/>
                        <a:ea typeface="Helvetica Neue Light" charset="0"/>
                        <a:cs typeface="Helvetica Neue Light" charset="0"/>
                      </a:rPr>
                      <m:t> </m:t>
                    </m:r>
                    <m:r>
                      <a:rPr lang="en-US" sz="2400" i="1" dirty="0" smtClean="0">
                        <a:latin typeface="Cambria Math" charset="0"/>
                        <a:ea typeface="Helvetica Neue Light" charset="0"/>
                        <a:cs typeface="Helvetica Neue Light" charset="0"/>
                      </a:rPr>
                      <m:t>𝑐𝑢𝑡</m:t>
                    </m:r>
                  </m:oMath>
                </a14:m>
                <a:r>
                  <a:rPr lang="en-US" sz="2400" dirty="0" smtClean="0">
                    <a:latin typeface="Helvetica Neue Light" charset="0"/>
                    <a:ea typeface="Helvetica Neue Light" charset="0"/>
                    <a:cs typeface="Helvetica Neue Light" charset="0"/>
                  </a:rPr>
                  <a:t>:</a:t>
                </a:r>
                <a:endParaRPr lang="en-US" sz="2400" dirty="0">
                  <a:latin typeface="Helvetica Neue Light" charset="0"/>
                  <a:ea typeface="Helvetica Neue Light" charset="0"/>
                  <a:cs typeface="Helvetica Neue Light"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066800" y="3159404"/>
                <a:ext cx="2878667" cy="461665"/>
              </a:xfrm>
              <a:prstGeom prst="rect">
                <a:avLst/>
              </a:prstGeom>
              <a:blipFill rotWithShape="0">
                <a:blip r:embed="rId3"/>
                <a:stretch>
                  <a:fillRect l="-1695" t="-100000" b="-132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073727" y="3710285"/>
                <a:ext cx="4488873" cy="461665"/>
              </a:xfrm>
              <a:prstGeom prst="rect">
                <a:avLst/>
              </a:prstGeom>
              <a:noFill/>
            </p:spPr>
            <p:txBody>
              <a:bodyPr wrap="square" rtlCol="0">
                <a:spAutoFit/>
              </a:bodyPr>
              <a:lstStyle/>
              <a:p>
                <a14:m>
                  <m:oMath xmlns:m="http://schemas.openxmlformats.org/officeDocument/2006/math">
                    <m:r>
                      <a:rPr lang="en-US" sz="2400" i="1" dirty="0" smtClean="0">
                        <a:latin typeface="Cambria Math" charset="0"/>
                        <a:ea typeface="Helvetica Neue Light" charset="0"/>
                        <a:cs typeface="Helvetica Neue Light" charset="0"/>
                      </a:rPr>
                      <m:t>𝑣𝑜𝑙</m:t>
                    </m:r>
                    <m:r>
                      <a:rPr lang="en-US" sz="2400" i="1" dirty="0" smtClean="0">
                        <a:latin typeface="Cambria Math" charset="0"/>
                        <a:ea typeface="Helvetica Neue Light" charset="0"/>
                        <a:cs typeface="Helvetica Neue Light" charset="0"/>
                      </a:rPr>
                      <m:t>(</m:t>
                    </m:r>
                    <m:r>
                      <a:rPr lang="en-US" sz="2400" i="1" dirty="0" smtClean="0">
                        <a:latin typeface="Cambria Math" charset="0"/>
                        <a:ea typeface="Helvetica Neue Light" charset="0"/>
                        <a:cs typeface="Helvetica Neue Light" charset="0"/>
                      </a:rPr>
                      <m:t>𝑆</m:t>
                    </m:r>
                    <m:r>
                      <a:rPr lang="en-US" sz="2400" i="1" dirty="0" smtClean="0">
                        <a:latin typeface="Cambria Math" charset="0"/>
                        <a:ea typeface="Helvetica Neue Light" charset="0"/>
                        <a:cs typeface="Helvetica Neue Light" charset="0"/>
                      </a:rPr>
                      <m:t>)</m:t>
                    </m:r>
                  </m:oMath>
                </a14:m>
                <a:r>
                  <a:rPr lang="en-US" sz="2400" dirty="0" smtClean="0">
                    <a:latin typeface="Helvetica Neue Light" charset="0"/>
                    <a:ea typeface="Helvetica Neue Light" charset="0"/>
                    <a:cs typeface="Helvetica Neue Light" charset="0"/>
                  </a:rPr>
                  <a:t> = #(edge end points in S)</a:t>
                </a:r>
                <a:endParaRPr lang="en-US" sz="2400" dirty="0">
                  <a:latin typeface="Helvetica Neue Light" charset="0"/>
                  <a:ea typeface="Helvetica Neue Light" charset="0"/>
                  <a:cs typeface="Helvetica Neue Light"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073727" y="3710285"/>
                <a:ext cx="4488873" cy="461665"/>
              </a:xfrm>
              <a:prstGeom prst="rect">
                <a:avLst/>
              </a:prstGeom>
              <a:blipFill rotWithShape="0">
                <a:blip r:embed="rId4"/>
                <a:stretch>
                  <a:fillRect l="-407" t="-10667" r="-407" b="-30667"/>
                </a:stretch>
              </a:blipFill>
            </p:spPr>
            <p:txBody>
              <a:bodyPr/>
              <a:lstStyle/>
              <a:p>
                <a:r>
                  <a:rPr lang="en-US">
                    <a:noFill/>
                  </a:rPr>
                  <a:t> </a:t>
                </a:r>
              </a:p>
            </p:txBody>
          </p:sp>
        </mc:Fallback>
      </mc:AlternateContent>
      <p:pic>
        <p:nvPicPr>
          <p:cNvPr id="7" name="Picture 6" descr="edge.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48001" y="3243180"/>
            <a:ext cx="1163758" cy="345982"/>
          </a:xfrm>
          <a:prstGeom prst="rect">
            <a:avLst/>
          </a:prstGeom>
        </p:spPr>
      </p:pic>
      <p:cxnSp>
        <p:nvCxnSpPr>
          <p:cNvPr id="8" name="Straight Connector 7"/>
          <p:cNvCxnSpPr/>
          <p:nvPr/>
        </p:nvCxnSpPr>
        <p:spPr>
          <a:xfrm flipV="1">
            <a:off x="3505200" y="3171134"/>
            <a:ext cx="304800" cy="494543"/>
          </a:xfrm>
          <a:prstGeom prst="line">
            <a:avLst/>
          </a:prstGeom>
          <a:ln w="57150">
            <a:solidFill>
              <a:srgbClr val="0000FF"/>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1038861" y="1758872"/>
                <a:ext cx="4523739" cy="12457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a:latin typeface="Cambria Math" charset="0"/>
                        </a:rPr>
                        <m:t>𝜙</m:t>
                      </m:r>
                      <m:d>
                        <m:dPr>
                          <m:ctrlPr>
                            <a:rPr lang="en-US" sz="3600" i="1">
                              <a:latin typeface="Cambria Math" charset="0"/>
                            </a:rPr>
                          </m:ctrlPr>
                        </m:dPr>
                        <m:e>
                          <m:r>
                            <a:rPr lang="en-US" sz="3600" i="1">
                              <a:latin typeface="Cambria Math" charset="0"/>
                            </a:rPr>
                            <m:t>𝑆</m:t>
                          </m:r>
                        </m:e>
                      </m:d>
                      <m:r>
                        <a:rPr lang="en-US" sz="3600" i="1">
                          <a:latin typeface="Cambria Math" charset="0"/>
                        </a:rPr>
                        <m:t>=</m:t>
                      </m:r>
                      <m:f>
                        <m:fPr>
                          <m:ctrlPr>
                            <a:rPr lang="bg-BG" sz="3600" i="1">
                              <a:latin typeface="Cambria Math" charset="0"/>
                            </a:rPr>
                          </m:ctrlPr>
                        </m:fPr>
                        <m:num>
                          <m:r>
                            <a:rPr lang="en-US" sz="3600" i="1">
                              <a:latin typeface="Cambria Math" charset="0"/>
                            </a:rPr>
                            <m:t>#(</m:t>
                          </m:r>
                          <m:r>
                            <a:rPr lang="en-US" sz="3600" i="1">
                              <a:latin typeface="Cambria Math" charset="0"/>
                            </a:rPr>
                            <m:t>𝑒𝑑𝑔𝑒𝑠</m:t>
                          </m:r>
                          <m:r>
                            <a:rPr lang="en-US" sz="3600" i="1">
                              <a:latin typeface="Cambria Math" charset="0"/>
                            </a:rPr>
                            <m:t> </m:t>
                          </m:r>
                          <m:r>
                            <a:rPr lang="en-US" sz="3600" i="1">
                              <a:latin typeface="Cambria Math" charset="0"/>
                            </a:rPr>
                            <m:t>𝑐𝑢𝑡</m:t>
                          </m:r>
                          <m:r>
                            <a:rPr lang="en-US" sz="3600" i="1">
                              <a:latin typeface="Cambria Math" charset="0"/>
                            </a:rPr>
                            <m:t>)</m:t>
                          </m:r>
                        </m:num>
                        <m:den>
                          <m:r>
                            <a:rPr lang="en-US" sz="3600" i="1">
                              <a:latin typeface="Cambria Math" charset="0"/>
                            </a:rPr>
                            <m:t>𝑣𝑜𝑙</m:t>
                          </m:r>
                          <m:r>
                            <a:rPr lang="en-US" sz="3600" i="1">
                              <a:latin typeface="Cambria Math" charset="0"/>
                            </a:rPr>
                            <m:t>(</m:t>
                          </m:r>
                          <m:r>
                            <a:rPr lang="en-US" sz="3600" i="1">
                              <a:latin typeface="Cambria Math" charset="0"/>
                            </a:rPr>
                            <m:t>𝑆</m:t>
                          </m:r>
                          <m:r>
                            <a:rPr lang="en-US" sz="3600" i="1">
                              <a:latin typeface="Cambria Math" charset="0"/>
                            </a:rPr>
                            <m:t>)</m:t>
                          </m:r>
                        </m:den>
                      </m:f>
                    </m:oMath>
                  </m:oMathPara>
                </a14:m>
                <a:endParaRPr lang="en-US" sz="3600" i="1" dirty="0"/>
              </a:p>
            </p:txBody>
          </p:sp>
        </mc:Choice>
        <mc:Fallback xmlns="">
          <p:sp>
            <p:nvSpPr>
              <p:cNvPr id="16" name="TextBox 15"/>
              <p:cNvSpPr txBox="1">
                <a:spLocks noRot="1" noChangeAspect="1" noMove="1" noResize="1" noEditPoints="1" noAdjustHandles="1" noChangeArrowheads="1" noChangeShapeType="1" noTextEdit="1"/>
              </p:cNvSpPr>
              <p:nvPr/>
            </p:nvSpPr>
            <p:spPr>
              <a:xfrm>
                <a:off x="1038861" y="1758872"/>
                <a:ext cx="4523739" cy="1245790"/>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48453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D267013-DFFC-4352-B274-32112D0CCE19}" type="slidenum">
              <a:rPr lang="en-US" smtClean="0"/>
              <a:t>12</a:t>
            </a:fld>
            <a:endParaRPr lang="en-US"/>
          </a:p>
        </p:txBody>
      </p:sp>
      <p:sp>
        <p:nvSpPr>
          <p:cNvPr id="5" name="Rectangle 4"/>
          <p:cNvSpPr/>
          <p:nvPr/>
        </p:nvSpPr>
        <p:spPr>
          <a:xfrm>
            <a:off x="685800" y="1295400"/>
            <a:ext cx="5486400" cy="25511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Helvetica Neue Light" charset="0"/>
                <a:ea typeface="Helvetica Neue Light" charset="0"/>
                <a:cs typeface="Helvetica Neue Light" charset="0"/>
              </a:rPr>
              <a:t>How do we </a:t>
            </a:r>
            <a:br>
              <a:rPr lang="en-US" sz="3600" dirty="0" smtClean="0">
                <a:latin typeface="Helvetica Neue Light" charset="0"/>
                <a:ea typeface="Helvetica Neue Light" charset="0"/>
                <a:cs typeface="Helvetica Neue Light" charset="0"/>
              </a:rPr>
            </a:br>
            <a:r>
              <a:rPr lang="en-US" sz="3600" dirty="0" smtClean="0">
                <a:latin typeface="Helvetica Neue Light" charset="0"/>
                <a:ea typeface="Helvetica Neue Light" charset="0"/>
                <a:cs typeface="Helvetica Neue Light" charset="0"/>
              </a:rPr>
              <a:t>generalize conductance </a:t>
            </a:r>
            <a:br>
              <a:rPr lang="en-US" sz="3600" dirty="0" smtClean="0">
                <a:latin typeface="Helvetica Neue Light" charset="0"/>
                <a:ea typeface="Helvetica Neue Light" charset="0"/>
                <a:cs typeface="Helvetica Neue Light" charset="0"/>
              </a:rPr>
            </a:br>
            <a:r>
              <a:rPr lang="en-US" sz="3600" dirty="0" smtClean="0">
                <a:latin typeface="Helvetica Neue Light" charset="0"/>
                <a:ea typeface="Helvetica Neue Light" charset="0"/>
                <a:cs typeface="Helvetica Neue Light" charset="0"/>
              </a:rPr>
              <a:t>to network motifs?</a:t>
            </a:r>
            <a:endParaRPr lang="en-US" sz="3600"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1880546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Motif Conductance</a:t>
            </a:r>
            <a:endParaRPr lang="en-US" dirty="0"/>
          </a:p>
        </p:txBody>
      </p:sp>
      <p:sp>
        <p:nvSpPr>
          <p:cNvPr id="30" name="Content Placeholder 29"/>
          <p:cNvSpPr txBox="1">
            <a:spLocks noGrp="1"/>
          </p:cNvSpPr>
          <p:nvPr>
            <p:ph idx="1"/>
          </p:nvPr>
        </p:nvSpPr>
        <p:spPr>
          <a:xfrm>
            <a:off x="152400" y="1200150"/>
            <a:ext cx="6362700" cy="1046764"/>
          </a:xfrm>
        </p:spPr>
        <p:txBody>
          <a:bodyPr/>
          <a:lstStyle/>
          <a:p>
            <a:pPr marL="0" indent="0">
              <a:buNone/>
            </a:pPr>
            <a:r>
              <a:rPr lang="en-US" dirty="0" smtClean="0">
                <a:solidFill>
                  <a:srgbClr val="C00000"/>
                </a:solidFill>
              </a:rPr>
              <a:t>Generalize Cut and Volume to motifs:</a:t>
            </a:r>
            <a:endParaRPr lang="en-US" dirty="0">
              <a:solidFill>
                <a:srgbClr val="C00000"/>
              </a:solidFill>
            </a:endParaRPr>
          </a:p>
        </p:txBody>
      </p:sp>
      <p:sp>
        <p:nvSpPr>
          <p:cNvPr id="4" name="Slide Number Placeholder 3"/>
          <p:cNvSpPr>
            <a:spLocks noGrp="1"/>
          </p:cNvSpPr>
          <p:nvPr>
            <p:ph type="sldNum" sz="quarter" idx="12"/>
          </p:nvPr>
        </p:nvSpPr>
        <p:spPr/>
        <p:txBody>
          <a:bodyPr/>
          <a:lstStyle/>
          <a:p>
            <a:fld id="{0CFEC368-1D7A-4F81-ABF6-AE0E36BAF64C}" type="slidenum">
              <a:rPr lang="en-US" smtClean="0"/>
              <a:pPr/>
              <a:t>13</a:t>
            </a:fld>
            <a:endParaRPr lang="en-US"/>
          </a:p>
        </p:txBody>
      </p:sp>
      <mc:AlternateContent xmlns:mc="http://schemas.openxmlformats.org/markup-compatibility/2006" xmlns:a14="http://schemas.microsoft.com/office/drawing/2010/main">
        <mc:Choice Requires="a14">
          <p:sp>
            <p:nvSpPr>
              <p:cNvPr id="8" name="TextBox 7"/>
              <p:cNvSpPr txBox="1"/>
              <p:nvPr/>
            </p:nvSpPr>
            <p:spPr>
              <a:xfrm>
                <a:off x="142297" y="2038350"/>
                <a:ext cx="2159000"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i="1" dirty="0" smtClean="0">
                          <a:latin typeface="Cambria Math" charset="0"/>
                          <a:ea typeface="Helvetica Neue Light" charset="0"/>
                          <a:cs typeface="Helvetica Neue Light" charset="0"/>
                        </a:rPr>
                        <m:t>𝑒𝑑𝑔𝑒𝑠</m:t>
                      </m:r>
                      <m:r>
                        <a:rPr lang="en-US" sz="2400" i="1" dirty="0" smtClean="0">
                          <a:latin typeface="Cambria Math" charset="0"/>
                          <a:ea typeface="Helvetica Neue Light" charset="0"/>
                          <a:cs typeface="Helvetica Neue Light" charset="0"/>
                        </a:rPr>
                        <m:t> </m:t>
                      </m:r>
                      <m:r>
                        <a:rPr lang="en-US" sz="2400" i="1" dirty="0">
                          <a:latin typeface="Cambria Math" charset="0"/>
                          <a:ea typeface="Helvetica Neue Light" charset="0"/>
                          <a:cs typeface="Helvetica Neue Light" charset="0"/>
                        </a:rPr>
                        <m:t>𝑐𝑢𝑡</m:t>
                      </m:r>
                    </m:oMath>
                  </m:oMathPara>
                </a14:m>
                <a:endParaRPr lang="en-US" sz="2400" dirty="0">
                  <a:latin typeface="Helvetica Neue Light" charset="0"/>
                  <a:ea typeface="Helvetica Neue Light" charset="0"/>
                  <a:cs typeface="Helvetica Neue Light"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42297" y="2038350"/>
                <a:ext cx="2159000" cy="461665"/>
              </a:xfrm>
              <a:prstGeom prst="rect">
                <a:avLst/>
              </a:prstGeom>
              <a:blipFill rotWithShape="0">
                <a:blip r:embed="rId3"/>
                <a:stretch>
                  <a:fillRect l="-2254" t="-100000" b="-132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708400" y="2038350"/>
                <a:ext cx="2159000"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0" i="1" dirty="0" smtClean="0">
                          <a:latin typeface="Cambria Math" charset="0"/>
                          <a:ea typeface="Helvetica Neue Light" charset="0"/>
                          <a:cs typeface="Helvetica Neue Light" charset="0"/>
                        </a:rPr>
                        <m:t>𝑚</m:t>
                      </m:r>
                      <m:r>
                        <a:rPr lang="en-US" sz="2400" i="1" dirty="0" smtClean="0">
                          <a:latin typeface="Cambria Math" charset="0"/>
                          <a:ea typeface="Helvetica Neue Light" charset="0"/>
                          <a:cs typeface="Helvetica Neue Light" charset="0"/>
                        </a:rPr>
                        <m:t>𝑜𝑡𝑖𝑓𝑠</m:t>
                      </m:r>
                      <m:r>
                        <a:rPr lang="en-US" sz="2400" i="1" dirty="0" smtClean="0">
                          <a:latin typeface="Cambria Math" charset="0"/>
                          <a:ea typeface="Helvetica Neue Light" charset="0"/>
                          <a:cs typeface="Helvetica Neue Light" charset="0"/>
                        </a:rPr>
                        <m:t> </m:t>
                      </m:r>
                      <m:r>
                        <a:rPr lang="en-US" sz="2400" i="1" dirty="0" smtClean="0">
                          <a:latin typeface="Cambria Math" charset="0"/>
                          <a:ea typeface="Helvetica Neue Light" charset="0"/>
                          <a:cs typeface="Helvetica Neue Light" charset="0"/>
                        </a:rPr>
                        <m:t>𝑐𝑢𝑡</m:t>
                      </m:r>
                    </m:oMath>
                  </m:oMathPara>
                </a14:m>
                <a:endParaRPr lang="en-US" sz="2400" dirty="0">
                  <a:latin typeface="Helvetica Neue Light" charset="0"/>
                  <a:ea typeface="Helvetica Neue Light" charset="0"/>
                  <a:cs typeface="Helvetica Neue Light"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708400" y="2038350"/>
                <a:ext cx="2159000" cy="461665"/>
              </a:xfrm>
              <a:prstGeom prst="rect">
                <a:avLst/>
              </a:prstGeom>
              <a:blipFill rotWithShape="0">
                <a:blip r:embed="rId4"/>
                <a:stretch>
                  <a:fillRect t="-100000" b="-132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52400" y="2914531"/>
                <a:ext cx="2969975" cy="800219"/>
              </a:xfrm>
              <a:prstGeom prst="rect">
                <a:avLst/>
              </a:prstGeom>
              <a:noFill/>
            </p:spPr>
            <p:txBody>
              <a:bodyPr wrap="square" rtlCol="0">
                <a:spAutoFit/>
              </a:bodyPr>
              <a:lstStyle/>
              <a:p>
                <a14:m>
                  <m:oMath xmlns:m="http://schemas.openxmlformats.org/officeDocument/2006/math">
                    <m:r>
                      <a:rPr lang="en-US" sz="2400" i="1" dirty="0" smtClean="0">
                        <a:latin typeface="Cambria Math" charset="0"/>
                        <a:ea typeface="Helvetica Neue Light" charset="0"/>
                        <a:cs typeface="Helvetica Neue Light" charset="0"/>
                      </a:rPr>
                      <m:t>𝑣𝑜𝑙</m:t>
                    </m:r>
                    <m:r>
                      <a:rPr lang="en-US" sz="2400" i="1" dirty="0">
                        <a:latin typeface="Cambria Math" charset="0"/>
                        <a:ea typeface="Helvetica Neue Light" charset="0"/>
                        <a:cs typeface="Helvetica Neue Light" charset="0"/>
                      </a:rPr>
                      <m:t>(</m:t>
                    </m:r>
                    <m:r>
                      <a:rPr lang="en-US" sz="2400" i="1" dirty="0">
                        <a:latin typeface="Cambria Math" charset="0"/>
                        <a:ea typeface="Helvetica Neue Light" charset="0"/>
                        <a:cs typeface="Helvetica Neue Light" charset="0"/>
                      </a:rPr>
                      <m:t>𝑆</m:t>
                    </m:r>
                    <m:r>
                      <a:rPr lang="en-US" sz="2400" i="1" dirty="0" smtClean="0">
                        <a:latin typeface="Cambria Math" charset="0"/>
                        <a:ea typeface="Helvetica Neue Light" charset="0"/>
                        <a:cs typeface="Helvetica Neue Light" charset="0"/>
                      </a:rPr>
                      <m:t>)</m:t>
                    </m:r>
                  </m:oMath>
                </a14:m>
                <a:r>
                  <a:rPr lang="en-US" sz="2200" dirty="0" smtClean="0">
                    <a:latin typeface="Helvetica Neue Light" charset="0"/>
                    <a:ea typeface="Helvetica Neue Light" charset="0"/>
                    <a:cs typeface="Helvetica Neue Light" charset="0"/>
                  </a:rPr>
                  <a:t> = #(</a:t>
                </a:r>
                <a:r>
                  <a:rPr lang="en-US" sz="2200" dirty="0">
                    <a:latin typeface="Helvetica Neue Light" charset="0"/>
                    <a:ea typeface="Helvetica Neue Light" charset="0"/>
                    <a:cs typeface="Helvetica Neue Light" charset="0"/>
                  </a:rPr>
                  <a:t>edge </a:t>
                </a:r>
                <a:r>
                  <a:rPr lang="en-US" sz="2200" dirty="0" smtClean="0">
                    <a:latin typeface="Helvetica Neue Light" charset="0"/>
                    <a:ea typeface="Helvetica Neue Light" charset="0"/>
                    <a:cs typeface="Helvetica Neue Light" charset="0"/>
                  </a:rPr>
                  <a:t/>
                </a:r>
                <a:br>
                  <a:rPr lang="en-US" sz="2200" dirty="0" smtClean="0">
                    <a:latin typeface="Helvetica Neue Light" charset="0"/>
                    <a:ea typeface="Helvetica Neue Light" charset="0"/>
                    <a:cs typeface="Helvetica Neue Light" charset="0"/>
                  </a:rPr>
                </a:br>
                <a:r>
                  <a:rPr lang="en-US" sz="2200" dirty="0" smtClean="0">
                    <a:latin typeface="Helvetica Neue Light" charset="0"/>
                    <a:ea typeface="Helvetica Neue Light" charset="0"/>
                    <a:cs typeface="Helvetica Neue Light" charset="0"/>
                  </a:rPr>
                  <a:t>           end-points </a:t>
                </a:r>
                <a:r>
                  <a:rPr lang="en-US" sz="2200" dirty="0">
                    <a:latin typeface="Helvetica Neue Light" charset="0"/>
                    <a:ea typeface="Helvetica Neue Light" charset="0"/>
                    <a:cs typeface="Helvetica Neue Light" charset="0"/>
                  </a:rPr>
                  <a:t>in S)</a:t>
                </a:r>
              </a:p>
            </p:txBody>
          </p:sp>
        </mc:Choice>
        <mc:Fallback xmlns="">
          <p:sp>
            <p:nvSpPr>
              <p:cNvPr id="20" name="TextBox 19"/>
              <p:cNvSpPr txBox="1">
                <a:spLocks noRot="1" noChangeAspect="1" noMove="1" noResize="1" noEditPoints="1" noAdjustHandles="1" noChangeArrowheads="1" noChangeShapeType="1" noTextEdit="1"/>
              </p:cNvSpPr>
              <p:nvPr/>
            </p:nvSpPr>
            <p:spPr>
              <a:xfrm>
                <a:off x="152400" y="2914531"/>
                <a:ext cx="2969975" cy="800219"/>
              </a:xfrm>
              <a:prstGeom prst="rect">
                <a:avLst/>
              </a:prstGeom>
              <a:blipFill rotWithShape="0">
                <a:blip r:embed="rId5"/>
                <a:stretch>
                  <a:fillRect l="-616" t="-3053" r="-1643" b="-145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718503" y="2914531"/>
                <a:ext cx="3125774" cy="800219"/>
              </a:xfrm>
              <a:prstGeom prst="rect">
                <a:avLst/>
              </a:prstGeom>
              <a:noFill/>
            </p:spPr>
            <p:txBody>
              <a:bodyPr wrap="square" rtlCol="0">
                <a:spAutoFit/>
              </a:bodyPr>
              <a:lstStyle/>
              <a:p>
                <a14:m>
                  <m:oMath xmlns:m="http://schemas.openxmlformats.org/officeDocument/2006/math">
                    <m:r>
                      <a:rPr lang="en-US" sz="2400" i="1" dirty="0" smtClean="0">
                        <a:latin typeface="Cambria Math" charset="0"/>
                        <a:ea typeface="Helvetica Neue Light" charset="0"/>
                        <a:cs typeface="Helvetica Neue Light" charset="0"/>
                      </a:rPr>
                      <m:t>𝑣𝑜𝑙</m:t>
                    </m:r>
                    <m:r>
                      <a:rPr lang="en-US" sz="2400" i="1" baseline="-25000" dirty="0" err="1">
                        <a:latin typeface="Cambria Math" charset="0"/>
                        <a:ea typeface="Helvetica Neue Light" charset="0"/>
                        <a:cs typeface="Helvetica Neue Light" charset="0"/>
                      </a:rPr>
                      <m:t>𝑀</m:t>
                    </m:r>
                    <m:r>
                      <a:rPr lang="en-US" sz="2400" i="1" dirty="0">
                        <a:latin typeface="Cambria Math" charset="0"/>
                        <a:ea typeface="Helvetica Neue Light" charset="0"/>
                        <a:cs typeface="Helvetica Neue Light" charset="0"/>
                      </a:rPr>
                      <m:t>(</m:t>
                    </m:r>
                    <m:r>
                      <a:rPr lang="en-US" sz="2400" i="1" dirty="0">
                        <a:latin typeface="Cambria Math" charset="0"/>
                        <a:ea typeface="Helvetica Neue Light" charset="0"/>
                        <a:cs typeface="Helvetica Neue Light" charset="0"/>
                      </a:rPr>
                      <m:t>𝑆</m:t>
                    </m:r>
                    <m:r>
                      <a:rPr lang="en-US" sz="2400" i="1" dirty="0">
                        <a:latin typeface="Cambria Math" charset="0"/>
                        <a:ea typeface="Helvetica Neue Light" charset="0"/>
                        <a:cs typeface="Helvetica Neue Light" charset="0"/>
                      </a:rPr>
                      <m:t>)</m:t>
                    </m:r>
                  </m:oMath>
                </a14:m>
                <a:r>
                  <a:rPr lang="en-US" sz="2000" dirty="0">
                    <a:latin typeface="Helvetica Neue Light" charset="0"/>
                    <a:ea typeface="Helvetica Neue Light" charset="0"/>
                    <a:cs typeface="Helvetica Neue Light" charset="0"/>
                  </a:rPr>
                  <a:t> </a:t>
                </a:r>
                <a:r>
                  <a:rPr lang="en-US" sz="2000" dirty="0" smtClean="0">
                    <a:latin typeface="Helvetica Neue Light" charset="0"/>
                    <a:ea typeface="Helvetica Neue Light" charset="0"/>
                    <a:cs typeface="Helvetica Neue Light" charset="0"/>
                  </a:rPr>
                  <a:t>= </a:t>
                </a:r>
                <a:r>
                  <a:rPr lang="en-US" sz="2200" dirty="0" smtClean="0">
                    <a:latin typeface="Helvetica Neue Light" charset="0"/>
                    <a:ea typeface="Helvetica Neue Light" charset="0"/>
                    <a:cs typeface="Helvetica Neue Light" charset="0"/>
                  </a:rPr>
                  <a:t>#(motif     </a:t>
                </a:r>
              </a:p>
              <a:p>
                <a:r>
                  <a:rPr lang="en-US" sz="2200" dirty="0">
                    <a:latin typeface="Helvetica Neue Light" charset="0"/>
                    <a:ea typeface="Helvetica Neue Light" charset="0"/>
                    <a:cs typeface="Helvetica Neue Light" charset="0"/>
                  </a:rPr>
                  <a:t> </a:t>
                </a:r>
                <a:r>
                  <a:rPr lang="en-US" sz="2200" dirty="0" smtClean="0">
                    <a:latin typeface="Helvetica Neue Light" charset="0"/>
                    <a:ea typeface="Helvetica Neue Light" charset="0"/>
                    <a:cs typeface="Helvetica Neue Light" charset="0"/>
                  </a:rPr>
                  <a:t>            end-points </a:t>
                </a:r>
                <a:r>
                  <a:rPr lang="en-US" sz="2200" dirty="0">
                    <a:latin typeface="Helvetica Neue Light" charset="0"/>
                    <a:ea typeface="Helvetica Neue Light" charset="0"/>
                    <a:cs typeface="Helvetica Neue Light" charset="0"/>
                  </a:rPr>
                  <a:t>in S)</a:t>
                </a:r>
              </a:p>
            </p:txBody>
          </p:sp>
        </mc:Choice>
        <mc:Fallback xmlns="">
          <p:sp>
            <p:nvSpPr>
              <p:cNvPr id="21" name="TextBox 20"/>
              <p:cNvSpPr txBox="1">
                <a:spLocks noRot="1" noChangeAspect="1" noMove="1" noResize="1" noEditPoints="1" noAdjustHandles="1" noChangeArrowheads="1" noChangeShapeType="1" noTextEdit="1"/>
              </p:cNvSpPr>
              <p:nvPr/>
            </p:nvSpPr>
            <p:spPr>
              <a:xfrm>
                <a:off x="3718503" y="2914531"/>
                <a:ext cx="3125774" cy="800219"/>
              </a:xfrm>
              <a:prstGeom prst="rect">
                <a:avLst/>
              </a:prstGeom>
              <a:blipFill rotWithShape="0">
                <a:blip r:embed="rId6"/>
                <a:stretch>
                  <a:fillRect l="-585" t="-3053" r="-1365" b="-14504"/>
                </a:stretch>
              </a:blipFill>
            </p:spPr>
            <p:txBody>
              <a:bodyPr/>
              <a:lstStyle/>
              <a:p>
                <a:r>
                  <a:rPr lang="en-US">
                    <a:noFill/>
                  </a:rPr>
                  <a:t> </a:t>
                </a:r>
              </a:p>
            </p:txBody>
          </p:sp>
        </mc:Fallback>
      </mc:AlternateContent>
      <p:sp>
        <p:nvSpPr>
          <p:cNvPr id="23" name="Right Arrow 22"/>
          <p:cNvSpPr/>
          <p:nvPr/>
        </p:nvSpPr>
        <p:spPr>
          <a:xfrm>
            <a:off x="3122375" y="4271276"/>
            <a:ext cx="533828" cy="241542"/>
          </a:xfrm>
          <a:prstGeom prst="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200">
              <a:latin typeface="Helvetica Neue Light" charset="0"/>
              <a:ea typeface="Helvetica Neue Light" charset="0"/>
              <a:cs typeface="Helvetica Neue Light" charset="0"/>
            </a:endParaRPr>
          </a:p>
        </p:txBody>
      </p:sp>
      <p:sp>
        <p:nvSpPr>
          <p:cNvPr id="25" name="Right Arrow 24"/>
          <p:cNvSpPr/>
          <p:nvPr/>
        </p:nvSpPr>
        <p:spPr>
          <a:xfrm>
            <a:off x="3123772" y="3133058"/>
            <a:ext cx="533828" cy="241542"/>
          </a:xfrm>
          <a:prstGeom prst="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200">
              <a:latin typeface="Helvetica Neue Light" charset="0"/>
              <a:ea typeface="Helvetica Neue Light" charset="0"/>
              <a:cs typeface="Helvetica Neue Light" charset="0"/>
            </a:endParaRPr>
          </a:p>
        </p:txBody>
      </p:sp>
      <p:sp>
        <p:nvSpPr>
          <p:cNvPr id="26" name="Right Arrow 25"/>
          <p:cNvSpPr/>
          <p:nvPr/>
        </p:nvSpPr>
        <p:spPr>
          <a:xfrm>
            <a:off x="3123772" y="2146492"/>
            <a:ext cx="533828" cy="241542"/>
          </a:xfrm>
          <a:prstGeom prst="righ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200">
              <a:latin typeface="Helvetica Neue Light" charset="0"/>
              <a:ea typeface="Helvetica Neue Light" charset="0"/>
              <a:cs typeface="Helvetica Neue Light" charset="0"/>
            </a:endParaRPr>
          </a:p>
        </p:txBody>
      </p:sp>
      <p:pic>
        <p:nvPicPr>
          <p:cNvPr id="6" name="Picture 5" descr="edge.pd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47582" y="2178724"/>
            <a:ext cx="919418" cy="273341"/>
          </a:xfrm>
          <a:prstGeom prst="rect">
            <a:avLst/>
          </a:prstGeom>
        </p:spPr>
      </p:pic>
      <p:pic>
        <p:nvPicPr>
          <p:cNvPr id="9" name="Picture 8" descr="triangle.pd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515500" y="1983125"/>
            <a:ext cx="961500" cy="697863"/>
          </a:xfrm>
          <a:prstGeom prst="rect">
            <a:avLst/>
          </a:prstGeom>
        </p:spPr>
      </p:pic>
      <p:cxnSp>
        <p:nvCxnSpPr>
          <p:cNvPr id="16" name="Straight Connector 15"/>
          <p:cNvCxnSpPr/>
          <p:nvPr/>
        </p:nvCxnSpPr>
        <p:spPr>
          <a:xfrm flipV="1">
            <a:off x="2066925" y="1962151"/>
            <a:ext cx="371475" cy="607323"/>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767224" y="1885950"/>
            <a:ext cx="633576" cy="916644"/>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85373" y="3943350"/>
                <a:ext cx="3075649" cy="8613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𝜙</m:t>
                      </m:r>
                      <m:d>
                        <m:dPr>
                          <m:ctrlPr>
                            <a:rPr lang="en-US" sz="2400" i="1">
                              <a:latin typeface="Cambria Math" charset="0"/>
                            </a:rPr>
                          </m:ctrlPr>
                        </m:dPr>
                        <m:e>
                          <m:r>
                            <a:rPr lang="en-US" sz="2400" i="1">
                              <a:latin typeface="Cambria Math" charset="0"/>
                            </a:rPr>
                            <m:t>𝑆</m:t>
                          </m:r>
                        </m:e>
                      </m:d>
                      <m:r>
                        <a:rPr lang="en-US" sz="2400" i="1">
                          <a:latin typeface="Cambria Math" charset="0"/>
                        </a:rPr>
                        <m:t>=</m:t>
                      </m:r>
                      <m:f>
                        <m:fPr>
                          <m:ctrlPr>
                            <a:rPr lang="bg-BG" sz="2400" i="1">
                              <a:latin typeface="Cambria Math" charset="0"/>
                            </a:rPr>
                          </m:ctrlPr>
                        </m:fPr>
                        <m:num>
                          <m:r>
                            <a:rPr lang="en-US" sz="2400" i="1">
                              <a:latin typeface="Cambria Math" charset="0"/>
                            </a:rPr>
                            <m:t>#(</m:t>
                          </m:r>
                          <m:r>
                            <a:rPr lang="en-US" sz="2400" i="1">
                              <a:latin typeface="Cambria Math" charset="0"/>
                            </a:rPr>
                            <m:t>𝑒𝑑𝑔𝑒𝑠</m:t>
                          </m:r>
                          <m:r>
                            <a:rPr lang="en-US" sz="2400" i="1">
                              <a:latin typeface="Cambria Math" charset="0"/>
                            </a:rPr>
                            <m:t> </m:t>
                          </m:r>
                          <m:r>
                            <a:rPr lang="en-US" sz="2400" i="1">
                              <a:latin typeface="Cambria Math" charset="0"/>
                            </a:rPr>
                            <m:t>𝑐𝑢𝑡</m:t>
                          </m:r>
                          <m:r>
                            <a:rPr lang="en-US" sz="2400" i="1">
                              <a:latin typeface="Cambria Math" charset="0"/>
                            </a:rPr>
                            <m:t>)</m:t>
                          </m:r>
                        </m:num>
                        <m:den>
                          <m:r>
                            <a:rPr lang="en-US" sz="2400" i="1">
                              <a:latin typeface="Cambria Math" charset="0"/>
                            </a:rPr>
                            <m:t>𝑣𝑜𝑙</m:t>
                          </m:r>
                          <m:r>
                            <a:rPr lang="en-US" sz="2400" i="1">
                              <a:latin typeface="Cambria Math" charset="0"/>
                            </a:rPr>
                            <m:t>(</m:t>
                          </m:r>
                          <m:r>
                            <a:rPr lang="en-US" sz="2400" i="1">
                              <a:latin typeface="Cambria Math" charset="0"/>
                            </a:rPr>
                            <m:t>𝑆</m:t>
                          </m:r>
                          <m:r>
                            <a:rPr lang="en-US" sz="2400" i="1">
                              <a:latin typeface="Cambria Math" charset="0"/>
                            </a:rPr>
                            <m:t>)</m:t>
                          </m:r>
                        </m:den>
                      </m:f>
                    </m:oMath>
                  </m:oMathPara>
                </a14:m>
                <a:endParaRPr lang="en-US" sz="2400" i="1" dirty="0"/>
              </a:p>
            </p:txBody>
          </p:sp>
        </mc:Choice>
        <mc:Fallback xmlns="">
          <p:sp>
            <p:nvSpPr>
              <p:cNvPr id="31" name="TextBox 30"/>
              <p:cNvSpPr txBox="1">
                <a:spLocks noRot="1" noChangeAspect="1" noMove="1" noResize="1" noEditPoints="1" noAdjustHandles="1" noChangeArrowheads="1" noChangeShapeType="1" noTextEdit="1"/>
              </p:cNvSpPr>
              <p:nvPr/>
            </p:nvSpPr>
            <p:spPr>
              <a:xfrm>
                <a:off x="-85373" y="3943350"/>
                <a:ext cx="3075649" cy="861326"/>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3641286" y="3943350"/>
                <a:ext cx="3216714" cy="8613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charset="0"/>
                        </a:rPr>
                        <m:t>𝜙</m:t>
                      </m:r>
                      <m:d>
                        <m:dPr>
                          <m:ctrlPr>
                            <a:rPr lang="en-US" sz="2400" i="1">
                              <a:latin typeface="Cambria Math" charset="0"/>
                            </a:rPr>
                          </m:ctrlPr>
                        </m:dPr>
                        <m:e>
                          <m:r>
                            <a:rPr lang="en-US" sz="2400" i="1">
                              <a:latin typeface="Cambria Math" charset="0"/>
                            </a:rPr>
                            <m:t>𝑆</m:t>
                          </m:r>
                        </m:e>
                      </m:d>
                      <m:r>
                        <a:rPr lang="en-US" sz="2400" i="1">
                          <a:latin typeface="Cambria Math" charset="0"/>
                        </a:rPr>
                        <m:t>=</m:t>
                      </m:r>
                      <m:f>
                        <m:fPr>
                          <m:ctrlPr>
                            <a:rPr lang="bg-BG" sz="2400" i="1">
                              <a:latin typeface="Cambria Math" charset="0"/>
                            </a:rPr>
                          </m:ctrlPr>
                        </m:fPr>
                        <m:num>
                          <m:r>
                            <a:rPr lang="en-US" sz="2400" i="1">
                              <a:latin typeface="Cambria Math" charset="0"/>
                            </a:rPr>
                            <m:t>#(</m:t>
                          </m:r>
                          <m:r>
                            <a:rPr lang="en-US" sz="2400" b="0" i="1" smtClean="0">
                              <a:latin typeface="Cambria Math" charset="0"/>
                            </a:rPr>
                            <m:t>𝑚𝑜𝑡𝑖𝑓𝑠</m:t>
                          </m:r>
                          <m:r>
                            <a:rPr lang="en-US" sz="2400" b="0" i="1" smtClean="0">
                              <a:latin typeface="Cambria Math" charset="0"/>
                            </a:rPr>
                            <m:t> </m:t>
                          </m:r>
                          <m:r>
                            <a:rPr lang="en-US" sz="2400" i="1">
                              <a:latin typeface="Cambria Math" charset="0"/>
                            </a:rPr>
                            <m:t>𝑐𝑢𝑡</m:t>
                          </m:r>
                          <m:r>
                            <a:rPr lang="en-US" sz="2400" i="1">
                              <a:latin typeface="Cambria Math" charset="0"/>
                            </a:rPr>
                            <m:t>)</m:t>
                          </m:r>
                        </m:num>
                        <m:den>
                          <m:r>
                            <a:rPr lang="en-US" sz="2400" i="1">
                              <a:latin typeface="Cambria Math" charset="0"/>
                            </a:rPr>
                            <m:t>𝑣𝑜</m:t>
                          </m:r>
                          <m:sSub>
                            <m:sSubPr>
                              <m:ctrlPr>
                                <a:rPr lang="en-US" sz="2400" b="0" i="1" smtClean="0">
                                  <a:latin typeface="Cambria Math" charset="0"/>
                                </a:rPr>
                              </m:ctrlPr>
                            </m:sSubPr>
                            <m:e>
                              <m:r>
                                <a:rPr lang="en-US" sz="2400" i="1">
                                  <a:latin typeface="Cambria Math" charset="0"/>
                                </a:rPr>
                                <m:t>𝑙</m:t>
                              </m:r>
                            </m:e>
                            <m:sub>
                              <m:r>
                                <a:rPr lang="en-US" sz="2400" b="0" i="1" smtClean="0">
                                  <a:latin typeface="Cambria Math" charset="0"/>
                                </a:rPr>
                                <m:t>𝑀</m:t>
                              </m:r>
                            </m:sub>
                          </m:sSub>
                          <m:r>
                            <a:rPr lang="en-US" sz="2400" i="1">
                              <a:latin typeface="Cambria Math" charset="0"/>
                            </a:rPr>
                            <m:t>(</m:t>
                          </m:r>
                          <m:r>
                            <a:rPr lang="en-US" sz="2400" i="1">
                              <a:latin typeface="Cambria Math" charset="0"/>
                            </a:rPr>
                            <m:t>𝑆</m:t>
                          </m:r>
                          <m:r>
                            <a:rPr lang="en-US" sz="2400" i="1">
                              <a:latin typeface="Cambria Math" charset="0"/>
                            </a:rPr>
                            <m:t>)</m:t>
                          </m:r>
                        </m:den>
                      </m:f>
                    </m:oMath>
                  </m:oMathPara>
                </a14:m>
                <a:endParaRPr lang="en-US" sz="2400" i="1" dirty="0"/>
              </a:p>
            </p:txBody>
          </p:sp>
        </mc:Choice>
        <mc:Fallback xmlns="">
          <p:sp>
            <p:nvSpPr>
              <p:cNvPr id="32" name="TextBox 31"/>
              <p:cNvSpPr txBox="1">
                <a:spLocks noRot="1" noChangeAspect="1" noMove="1" noResize="1" noEditPoints="1" noAdjustHandles="1" noChangeArrowheads="1" noChangeShapeType="1" noTextEdit="1"/>
              </p:cNvSpPr>
              <p:nvPr/>
            </p:nvSpPr>
            <p:spPr>
              <a:xfrm>
                <a:off x="3641286" y="3943350"/>
                <a:ext cx="3216714" cy="861326"/>
              </a:xfrm>
              <a:prstGeom prst="rect">
                <a:avLst/>
              </a:prstGeom>
              <a:blipFill rotWithShape="0">
                <a:blip r:embed="rId11"/>
                <a:stretch>
                  <a:fillRect/>
                </a:stretch>
              </a:blipFill>
            </p:spPr>
            <p:txBody>
              <a:bodyPr/>
              <a:lstStyle/>
              <a:p>
                <a:r>
                  <a:rPr lang="en-US">
                    <a:noFill/>
                  </a:rPr>
                  <a:t> </a:t>
                </a:r>
              </a:p>
            </p:txBody>
          </p:sp>
        </mc:Fallback>
      </mc:AlternateContent>
      <p:sp>
        <p:nvSpPr>
          <p:cNvPr id="33" name="Rectangle 32"/>
          <p:cNvSpPr/>
          <p:nvPr/>
        </p:nvSpPr>
        <p:spPr>
          <a:xfrm>
            <a:off x="1445653" y="4854773"/>
            <a:ext cx="3440365" cy="307777"/>
          </a:xfrm>
          <a:prstGeom prst="rect">
            <a:avLst/>
          </a:prstGeom>
        </p:spPr>
        <p:txBody>
          <a:bodyPr wrap="none">
            <a:spAutoFit/>
          </a:bodyPr>
          <a:lstStyle/>
          <a:p>
            <a:r>
              <a:rPr lang="en-US" sz="1400" dirty="0">
                <a:solidFill>
                  <a:schemeClr val="bg1">
                    <a:lumMod val="50000"/>
                  </a:schemeClr>
                </a:solidFill>
                <a:latin typeface="Helvetica Neue Light" charset="0"/>
                <a:ea typeface="Helvetica Neue Light" charset="0"/>
                <a:cs typeface="Helvetica Neue Light" charset="0"/>
              </a:rPr>
              <a:t>[Benson, </a:t>
            </a:r>
            <a:r>
              <a:rPr lang="en-US" sz="1400" dirty="0" err="1">
                <a:solidFill>
                  <a:schemeClr val="bg1">
                    <a:lumMod val="50000"/>
                  </a:schemeClr>
                </a:solidFill>
                <a:latin typeface="Helvetica Neue Light" charset="0"/>
                <a:ea typeface="Helvetica Neue Light" charset="0"/>
                <a:cs typeface="Helvetica Neue Light" charset="0"/>
              </a:rPr>
              <a:t>Gleich</a:t>
            </a:r>
            <a:r>
              <a:rPr lang="en-US" sz="1400" dirty="0">
                <a:solidFill>
                  <a:schemeClr val="bg1">
                    <a:lumMod val="50000"/>
                  </a:schemeClr>
                </a:solidFill>
                <a:latin typeface="Helvetica Neue Light" charset="0"/>
                <a:ea typeface="Helvetica Neue Light" charset="0"/>
                <a:cs typeface="Helvetica Neue Light" charset="0"/>
              </a:rPr>
              <a:t>, </a:t>
            </a:r>
            <a:r>
              <a:rPr lang="en-US" sz="1400" dirty="0" err="1">
                <a:solidFill>
                  <a:schemeClr val="bg1">
                    <a:lumMod val="50000"/>
                  </a:schemeClr>
                </a:solidFill>
                <a:latin typeface="Helvetica Neue Light" charset="0"/>
                <a:ea typeface="Helvetica Neue Light" charset="0"/>
                <a:cs typeface="Helvetica Neue Light" charset="0"/>
              </a:rPr>
              <a:t>Leskovec</a:t>
            </a:r>
            <a:r>
              <a:rPr lang="en-US" sz="1400" dirty="0">
                <a:solidFill>
                  <a:schemeClr val="bg1">
                    <a:lumMod val="50000"/>
                  </a:schemeClr>
                </a:solidFill>
                <a:latin typeface="Helvetica Neue Light" charset="0"/>
                <a:ea typeface="Helvetica Neue Light" charset="0"/>
                <a:cs typeface="Helvetica Neue Light" charset="0"/>
              </a:rPr>
              <a:t>, Science 2016]</a:t>
            </a:r>
          </a:p>
        </p:txBody>
      </p:sp>
      <p:sp>
        <p:nvSpPr>
          <p:cNvPr id="11" name="Rectangle 10"/>
          <p:cNvSpPr/>
          <p:nvPr/>
        </p:nvSpPr>
        <p:spPr>
          <a:xfrm>
            <a:off x="3718503" y="3943350"/>
            <a:ext cx="3063297" cy="91142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669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animBg="1"/>
      <p:bldP spid="25" grpId="0" animBg="1"/>
      <p:bldP spid="26" grpId="0" animBg="1"/>
      <p:bldP spid="32"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2848617" y="1722101"/>
            <a:ext cx="3895224" cy="2368296"/>
          </a:xfrm>
          <a:prstGeom prst="rect">
            <a:avLst/>
          </a:prstGeom>
        </p:spPr>
      </p:pic>
      <p:sp>
        <p:nvSpPr>
          <p:cNvPr id="2" name="Title 1"/>
          <p:cNvSpPr>
            <a:spLocks noGrp="1"/>
          </p:cNvSpPr>
          <p:nvPr>
            <p:ph type="title"/>
          </p:nvPr>
        </p:nvSpPr>
        <p:spPr/>
        <p:txBody>
          <a:bodyPr/>
          <a:lstStyle/>
          <a:p>
            <a:r>
              <a:rPr lang="en-US" dirty="0" smtClean="0"/>
              <a:t>Motif Conductance: Example</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14</a:t>
            </a:fld>
            <a:endParaRPr lang="en-US"/>
          </a:p>
        </p:txBody>
      </p:sp>
      <p:sp>
        <p:nvSpPr>
          <p:cNvPr id="9" name="TextBox 8"/>
          <p:cNvSpPr txBox="1"/>
          <p:nvPr/>
        </p:nvSpPr>
        <p:spPr>
          <a:xfrm>
            <a:off x="260919" y="1200150"/>
            <a:ext cx="1256402" cy="523220"/>
          </a:xfrm>
          <a:prstGeom prst="rect">
            <a:avLst/>
          </a:prstGeom>
          <a:noFill/>
        </p:spPr>
        <p:txBody>
          <a:bodyPr wrap="square" rtlCol="0">
            <a:spAutoFit/>
          </a:bodyPr>
          <a:lstStyle/>
          <a:p>
            <a:r>
              <a:rPr lang="en-US" sz="2800" dirty="0" smtClean="0">
                <a:solidFill>
                  <a:srgbClr val="C00000"/>
                </a:solidFill>
                <a:latin typeface="Helvetica Neue Light" charset="0"/>
                <a:ea typeface="Helvetica Neue Light" charset="0"/>
                <a:cs typeface="Helvetica Neue Light" charset="0"/>
              </a:rPr>
              <a:t>Motif:</a:t>
            </a:r>
            <a:endParaRPr lang="en-US" sz="2800" dirty="0">
              <a:solidFill>
                <a:srgbClr val="C00000"/>
              </a:solidFill>
              <a:latin typeface="Helvetica Neue Light" charset="0"/>
              <a:ea typeface="Helvetica Neue Light" charset="0"/>
              <a:cs typeface="Helvetica Neue Light" charset="0"/>
            </a:endParaRPr>
          </a:p>
        </p:txBody>
      </p:sp>
      <p:pic>
        <p:nvPicPr>
          <p:cNvPr id="10" name="Picture 9"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19200" y="4538998"/>
            <a:ext cx="3810000" cy="547352"/>
          </a:xfrm>
          <a:prstGeom prst="rect">
            <a:avLst/>
          </a:prstGeom>
        </p:spPr>
      </p:pic>
      <p:pic>
        <p:nvPicPr>
          <p:cNvPr id="16" name="Picture 15"/>
          <p:cNvPicPr>
            <a:picLocks noChangeAspect="1"/>
          </p:cNvPicPr>
          <p:nvPr/>
        </p:nvPicPr>
        <p:blipFill>
          <a:blip r:embed="rId5"/>
          <a:stretch>
            <a:fillRect/>
          </a:stretch>
        </p:blipFill>
        <p:spPr>
          <a:xfrm>
            <a:off x="381000" y="1657351"/>
            <a:ext cx="1345323" cy="1219199"/>
          </a:xfrm>
          <a:prstGeom prst="rect">
            <a:avLst/>
          </a:prstGeom>
        </p:spPr>
      </p:pic>
      <p:pic>
        <p:nvPicPr>
          <p:cNvPr id="17" name="Picture 16"/>
          <p:cNvPicPr>
            <a:picLocks noChangeAspect="1"/>
          </p:cNvPicPr>
          <p:nvPr/>
        </p:nvPicPr>
        <p:blipFill>
          <a:blip r:embed="rId5"/>
          <a:stretch>
            <a:fillRect/>
          </a:stretch>
        </p:blipFill>
        <p:spPr>
          <a:xfrm>
            <a:off x="2553598" y="4195386"/>
            <a:ext cx="646802" cy="586163"/>
          </a:xfrm>
          <a:prstGeom prst="rect">
            <a:avLst/>
          </a:prstGeom>
        </p:spPr>
      </p:pic>
      <p:pic>
        <p:nvPicPr>
          <p:cNvPr id="20" name="Picture 19"/>
          <p:cNvPicPr>
            <a:picLocks noChangeAspect="1"/>
          </p:cNvPicPr>
          <p:nvPr/>
        </p:nvPicPr>
        <p:blipFill>
          <a:blip r:embed="rId6"/>
          <a:stretch>
            <a:fillRect/>
          </a:stretch>
        </p:blipFill>
        <p:spPr>
          <a:xfrm>
            <a:off x="2895600" y="1208238"/>
            <a:ext cx="3886200" cy="2887512"/>
          </a:xfrm>
          <a:prstGeom prst="rect">
            <a:avLst/>
          </a:prstGeom>
        </p:spPr>
      </p:pic>
      <p:sp>
        <p:nvSpPr>
          <p:cNvPr id="14" name="TextBox 13"/>
          <p:cNvSpPr txBox="1"/>
          <p:nvPr/>
        </p:nvSpPr>
        <p:spPr>
          <a:xfrm>
            <a:off x="2553598" y="1200150"/>
            <a:ext cx="1637402" cy="523220"/>
          </a:xfrm>
          <a:prstGeom prst="rect">
            <a:avLst/>
          </a:prstGeom>
          <a:noFill/>
        </p:spPr>
        <p:txBody>
          <a:bodyPr wrap="square" rtlCol="0">
            <a:spAutoFit/>
          </a:bodyPr>
          <a:lstStyle/>
          <a:p>
            <a:r>
              <a:rPr lang="en-US" sz="2800" smtClean="0">
                <a:solidFill>
                  <a:srgbClr val="C00000"/>
                </a:solidFill>
                <a:latin typeface="Helvetica Neue Light" charset="0"/>
                <a:ea typeface="Helvetica Neue Light" charset="0"/>
                <a:cs typeface="Helvetica Neue Light" charset="0"/>
              </a:rPr>
              <a:t>Network:</a:t>
            </a:r>
            <a:endParaRPr lang="en-US" sz="2800" dirty="0">
              <a:solidFill>
                <a:srgbClr val="C00000"/>
              </a:solidFill>
              <a:latin typeface="Helvetica Neue Light" charset="0"/>
              <a:ea typeface="Helvetica Neue Light" charset="0"/>
              <a:cs typeface="Helvetica Neue Light" charset="0"/>
            </a:endParaRPr>
          </a:p>
        </p:txBody>
      </p:sp>
      <p:pic>
        <p:nvPicPr>
          <p:cNvPr id="21" name="Picture 20"/>
          <p:cNvPicPr>
            <a:picLocks noChangeAspect="1"/>
          </p:cNvPicPr>
          <p:nvPr/>
        </p:nvPicPr>
        <p:blipFill rotWithShape="1">
          <a:blip r:embed="rId6" cstate="email">
            <a:extLst>
              <a:ext uri="{28A0092B-C50C-407E-A947-70E740481C1C}">
                <a14:useLocalDpi xmlns:a14="http://schemas.microsoft.com/office/drawing/2010/main"/>
              </a:ext>
            </a:extLst>
          </a:blip>
          <a:srcRect l="52625" t="-1" r="23845" b="77880"/>
          <a:stretch/>
        </p:blipFill>
        <p:spPr>
          <a:xfrm>
            <a:off x="4953000" y="1185080"/>
            <a:ext cx="914400" cy="638765"/>
          </a:xfrm>
          <a:prstGeom prst="rect">
            <a:avLst/>
          </a:prstGeom>
        </p:spPr>
      </p:pic>
      <p:sp>
        <p:nvSpPr>
          <p:cNvPr id="22" name="Arc 21"/>
          <p:cNvSpPr/>
          <p:nvPr/>
        </p:nvSpPr>
        <p:spPr>
          <a:xfrm rot="5400000">
            <a:off x="895911" y="-871179"/>
            <a:ext cx="4642847" cy="4419600"/>
          </a:xfrm>
          <a:prstGeom prst="arc">
            <a:avLst>
              <a:gd name="adj1" fmla="val 16200000"/>
              <a:gd name="adj2" fmla="val 324948"/>
            </a:avLst>
          </a:prstGeom>
          <a:ln w="28575">
            <a:solidFill>
              <a:srgbClr val="BF238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p:cNvSpPr/>
          <p:nvPr/>
        </p:nvSpPr>
        <p:spPr>
          <a:xfrm>
            <a:off x="4419600" y="4324350"/>
            <a:ext cx="762000" cy="77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486400" y="1338455"/>
            <a:ext cx="457200" cy="547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564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Higher-order Partitioning</a:t>
            </a:r>
            <a:endParaRPr lang="en-US" dirty="0"/>
          </a:p>
        </p:txBody>
      </p:sp>
      <p:sp>
        <p:nvSpPr>
          <p:cNvPr id="3" name="Content Placeholder 2"/>
          <p:cNvSpPr>
            <a:spLocks noGrp="1"/>
          </p:cNvSpPr>
          <p:nvPr>
            <p:ph idx="1"/>
          </p:nvPr>
        </p:nvSpPr>
        <p:spPr>
          <a:xfrm>
            <a:off x="342900" y="1200150"/>
            <a:ext cx="6286500" cy="3646243"/>
          </a:xfrm>
        </p:spPr>
        <p:txBody>
          <a:bodyPr/>
          <a:lstStyle/>
          <a:p>
            <a:pPr marL="0" indent="0">
              <a:buNone/>
            </a:pPr>
            <a:r>
              <a:rPr lang="en-US" sz="3200" dirty="0" smtClean="0">
                <a:solidFill>
                  <a:srgbClr val="C00000"/>
                </a:solidFill>
              </a:rPr>
              <a:t>How do we find clusters of motifs?</a:t>
            </a:r>
          </a:p>
          <a:p>
            <a:pPr lvl="1"/>
            <a:r>
              <a:rPr lang="en-US" dirty="0" smtClean="0"/>
              <a:t>Given a motif M and a graph G</a:t>
            </a:r>
          </a:p>
          <a:p>
            <a:pPr lvl="1"/>
            <a:r>
              <a:rPr lang="en-US" dirty="0" smtClean="0"/>
              <a:t>Find a set of nodes S that </a:t>
            </a:r>
            <a:br>
              <a:rPr lang="en-US" dirty="0" smtClean="0"/>
            </a:br>
            <a:r>
              <a:rPr lang="en-US" dirty="0" smtClean="0"/>
              <a:t>minimizes motif conductance</a:t>
            </a:r>
          </a:p>
          <a:p>
            <a:pPr lvl="4"/>
            <a:endParaRPr lang="en-US" dirty="0" smtClean="0"/>
          </a:p>
          <a:p>
            <a:pPr lvl="4"/>
            <a:endParaRPr lang="en-US" dirty="0"/>
          </a:p>
          <a:p>
            <a:pPr lvl="4"/>
            <a:endParaRPr lang="en-US" dirty="0" smtClean="0"/>
          </a:p>
          <a:p>
            <a:pPr marL="0" indent="0">
              <a:buNone/>
            </a:pPr>
            <a:r>
              <a:rPr lang="en-US" dirty="0" smtClean="0">
                <a:solidFill>
                  <a:srgbClr val="C00000"/>
                </a:solidFill>
              </a:rPr>
              <a:t>Bad news: </a:t>
            </a:r>
            <a:r>
              <a:rPr lang="en-US" dirty="0" smtClean="0"/>
              <a:t>Finding set </a:t>
            </a:r>
            <a:r>
              <a:rPr lang="en-US" dirty="0"/>
              <a:t>S </a:t>
            </a:r>
            <a:r>
              <a:rPr lang="en-US" dirty="0" smtClean="0"/>
              <a:t>with the minimal motif conductance is computationally intractable (NP-hard)!</a:t>
            </a:r>
          </a:p>
        </p:txBody>
      </p:sp>
      <p:sp>
        <p:nvSpPr>
          <p:cNvPr id="7" name="Slide Number Placeholder 6"/>
          <p:cNvSpPr>
            <a:spLocks noGrp="1"/>
          </p:cNvSpPr>
          <p:nvPr>
            <p:ph type="sldNum" sz="quarter" idx="12"/>
          </p:nvPr>
        </p:nvSpPr>
        <p:spPr/>
        <p:txBody>
          <a:bodyPr/>
          <a:lstStyle/>
          <a:p>
            <a:fld id="{4D267013-DFFC-4352-B274-32112D0CCE19}" type="slidenum">
              <a:rPr lang="en-US" smtClean="0"/>
              <a:pPr/>
              <a:t>15</a:t>
            </a:fld>
            <a:endParaRPr lang="en-US"/>
          </a:p>
        </p:txBody>
      </p:sp>
      <p:sp>
        <p:nvSpPr>
          <p:cNvPr id="8" name="Rectangle 7"/>
          <p:cNvSpPr/>
          <p:nvPr/>
        </p:nvSpPr>
        <p:spPr>
          <a:xfrm>
            <a:off x="1445653" y="4854773"/>
            <a:ext cx="3440365" cy="307777"/>
          </a:xfrm>
          <a:prstGeom prst="rect">
            <a:avLst/>
          </a:prstGeom>
        </p:spPr>
        <p:txBody>
          <a:bodyPr wrap="none">
            <a:spAutoFit/>
          </a:bodyPr>
          <a:lstStyle/>
          <a:p>
            <a:r>
              <a:rPr lang="en-US" sz="1400" dirty="0" smtClean="0">
                <a:solidFill>
                  <a:schemeClr val="bg1">
                    <a:lumMod val="50000"/>
                  </a:schemeClr>
                </a:solidFill>
                <a:latin typeface="Helvetica Neue Light" charset="0"/>
                <a:ea typeface="Helvetica Neue Light" charset="0"/>
                <a:cs typeface="Helvetica Neue Light" charset="0"/>
              </a:rPr>
              <a:t>[Benson, </a:t>
            </a:r>
            <a:r>
              <a:rPr lang="en-US" sz="1400" dirty="0" err="1" smtClean="0">
                <a:solidFill>
                  <a:schemeClr val="bg1">
                    <a:lumMod val="50000"/>
                  </a:schemeClr>
                </a:solidFill>
                <a:latin typeface="Helvetica Neue Light" charset="0"/>
                <a:ea typeface="Helvetica Neue Light" charset="0"/>
                <a:cs typeface="Helvetica Neue Light" charset="0"/>
              </a:rPr>
              <a:t>Gleich</a:t>
            </a:r>
            <a:r>
              <a:rPr lang="en-US" sz="1400" dirty="0" smtClean="0">
                <a:solidFill>
                  <a:schemeClr val="bg1">
                    <a:lumMod val="50000"/>
                  </a:schemeClr>
                </a:solidFill>
                <a:latin typeface="Helvetica Neue Light" charset="0"/>
                <a:ea typeface="Helvetica Neue Light" charset="0"/>
                <a:cs typeface="Helvetica Neue Light" charset="0"/>
              </a:rPr>
              <a:t>, </a:t>
            </a:r>
            <a:r>
              <a:rPr lang="en-US" sz="1400" dirty="0" err="1" smtClean="0">
                <a:solidFill>
                  <a:schemeClr val="bg1">
                    <a:lumMod val="50000"/>
                  </a:schemeClr>
                </a:solidFill>
                <a:latin typeface="Helvetica Neue Light" charset="0"/>
                <a:ea typeface="Helvetica Neue Light" charset="0"/>
                <a:cs typeface="Helvetica Neue Light" charset="0"/>
              </a:rPr>
              <a:t>Leskovec</a:t>
            </a:r>
            <a:r>
              <a:rPr lang="en-US" sz="1400" dirty="0" smtClean="0">
                <a:solidFill>
                  <a:schemeClr val="bg1">
                    <a:lumMod val="50000"/>
                  </a:schemeClr>
                </a:solidFill>
                <a:latin typeface="Helvetica Neue Light" charset="0"/>
                <a:ea typeface="Helvetica Neue Light" charset="0"/>
                <a:cs typeface="Helvetica Neue Light" charset="0"/>
              </a:rPr>
              <a:t>, Science 2016]</a:t>
            </a:r>
            <a:endParaRPr lang="en-US" sz="1400" dirty="0">
              <a:solidFill>
                <a:schemeClr val="bg1">
                  <a:lumMod val="50000"/>
                </a:schemeClr>
              </a:solidFill>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1810466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Motif Spectral Clustering</a:t>
            </a:r>
          </a:p>
        </p:txBody>
      </p:sp>
      <p:sp>
        <p:nvSpPr>
          <p:cNvPr id="3" name="Content Placeholder 2"/>
          <p:cNvSpPr>
            <a:spLocks noGrp="1"/>
          </p:cNvSpPr>
          <p:nvPr>
            <p:ph idx="1"/>
          </p:nvPr>
        </p:nvSpPr>
        <p:spPr>
          <a:xfrm>
            <a:off x="342900" y="1200150"/>
            <a:ext cx="6362700" cy="3810000"/>
          </a:xfrm>
        </p:spPr>
        <p:txBody>
          <a:bodyPr>
            <a:normAutofit/>
          </a:bodyPr>
          <a:lstStyle/>
          <a:p>
            <a:pPr marL="0" indent="0">
              <a:buNone/>
            </a:pPr>
            <a:r>
              <a:rPr lang="en-US" sz="3200" dirty="0" smtClean="0">
                <a:solidFill>
                  <a:srgbClr val="C00000"/>
                </a:solidFill>
              </a:rPr>
              <a:t>Solution:</a:t>
            </a:r>
            <a:r>
              <a:rPr lang="en-US" sz="3200" dirty="0" smtClean="0"/>
              <a:t> Motif </a:t>
            </a:r>
            <a:r>
              <a:rPr lang="en-US" sz="3200" dirty="0"/>
              <a:t>Spectral </a:t>
            </a:r>
            <a:r>
              <a:rPr lang="en-US" sz="3200" dirty="0" smtClean="0"/>
              <a:t>Clustering</a:t>
            </a:r>
          </a:p>
          <a:p>
            <a:pPr lvl="1"/>
            <a:r>
              <a:rPr lang="en-US" dirty="0" smtClean="0"/>
              <a:t>Input: Graph G and motif M</a:t>
            </a:r>
          </a:p>
          <a:p>
            <a:pPr lvl="1"/>
            <a:r>
              <a:rPr lang="en-US" dirty="0" smtClean="0"/>
              <a:t>Using G form a new weighted graph W</a:t>
            </a:r>
          </a:p>
          <a:p>
            <a:pPr lvl="1"/>
            <a:r>
              <a:rPr lang="en-US" dirty="0" smtClean="0"/>
              <a:t>Apply spectral clustering on W</a:t>
            </a:r>
          </a:p>
          <a:p>
            <a:pPr lvl="1"/>
            <a:r>
              <a:rPr lang="en-US" dirty="0" smtClean="0"/>
              <a:t>Output the clusters</a:t>
            </a:r>
          </a:p>
          <a:p>
            <a:pPr marL="0" indent="0">
              <a:buNone/>
            </a:pPr>
            <a:r>
              <a:rPr lang="en-US" dirty="0" smtClean="0">
                <a:solidFill>
                  <a:srgbClr val="C00000"/>
                </a:solidFill>
              </a:rPr>
              <a:t>Theorem:</a:t>
            </a:r>
            <a:r>
              <a:rPr lang="en-US" dirty="0" smtClean="0"/>
              <a:t> Resulting clusters will obtain near optimal motif conductance</a:t>
            </a:r>
            <a:endParaRPr lang="en-US" dirty="0"/>
          </a:p>
        </p:txBody>
      </p:sp>
      <p:sp>
        <p:nvSpPr>
          <p:cNvPr id="4" name="Slide Number Placeholder 3"/>
          <p:cNvSpPr>
            <a:spLocks noGrp="1"/>
          </p:cNvSpPr>
          <p:nvPr>
            <p:ph type="sldNum" sz="quarter" idx="12"/>
          </p:nvPr>
        </p:nvSpPr>
        <p:spPr/>
        <p:txBody>
          <a:bodyPr/>
          <a:lstStyle/>
          <a:p>
            <a:fld id="{4D267013-DFFC-4352-B274-32112D0CCE19}" type="slidenum">
              <a:rPr lang="en-US" smtClean="0"/>
              <a:t>16</a:t>
            </a:fld>
            <a:endParaRPr lang="en-US"/>
          </a:p>
        </p:txBody>
      </p:sp>
      <p:sp>
        <p:nvSpPr>
          <p:cNvPr id="5" name="Rectangle 4"/>
          <p:cNvSpPr/>
          <p:nvPr/>
        </p:nvSpPr>
        <p:spPr>
          <a:xfrm>
            <a:off x="1445653" y="4854773"/>
            <a:ext cx="3440365" cy="307777"/>
          </a:xfrm>
          <a:prstGeom prst="rect">
            <a:avLst/>
          </a:prstGeom>
        </p:spPr>
        <p:txBody>
          <a:bodyPr wrap="none">
            <a:spAutoFit/>
          </a:bodyPr>
          <a:lstStyle/>
          <a:p>
            <a:r>
              <a:rPr lang="en-US" sz="1400" dirty="0">
                <a:solidFill>
                  <a:schemeClr val="bg1">
                    <a:lumMod val="50000"/>
                  </a:schemeClr>
                </a:solidFill>
                <a:latin typeface="Helvetica Neue Light" charset="0"/>
                <a:ea typeface="Helvetica Neue Light" charset="0"/>
                <a:cs typeface="Helvetica Neue Light" charset="0"/>
              </a:rPr>
              <a:t>[Benson, </a:t>
            </a:r>
            <a:r>
              <a:rPr lang="en-US" sz="1400" dirty="0" err="1">
                <a:solidFill>
                  <a:schemeClr val="bg1">
                    <a:lumMod val="50000"/>
                  </a:schemeClr>
                </a:solidFill>
                <a:latin typeface="Helvetica Neue Light" charset="0"/>
                <a:ea typeface="Helvetica Neue Light" charset="0"/>
                <a:cs typeface="Helvetica Neue Light" charset="0"/>
              </a:rPr>
              <a:t>Gleich</a:t>
            </a:r>
            <a:r>
              <a:rPr lang="en-US" sz="1400" dirty="0">
                <a:solidFill>
                  <a:schemeClr val="bg1">
                    <a:lumMod val="50000"/>
                  </a:schemeClr>
                </a:solidFill>
                <a:latin typeface="Helvetica Neue Light" charset="0"/>
                <a:ea typeface="Helvetica Neue Light" charset="0"/>
                <a:cs typeface="Helvetica Neue Light" charset="0"/>
              </a:rPr>
              <a:t>, </a:t>
            </a:r>
            <a:r>
              <a:rPr lang="en-US" sz="1400" dirty="0" err="1">
                <a:solidFill>
                  <a:schemeClr val="bg1">
                    <a:lumMod val="50000"/>
                  </a:schemeClr>
                </a:solidFill>
                <a:latin typeface="Helvetica Neue Light" charset="0"/>
                <a:ea typeface="Helvetica Neue Light" charset="0"/>
                <a:cs typeface="Helvetica Neue Light" charset="0"/>
              </a:rPr>
              <a:t>Leskovec</a:t>
            </a:r>
            <a:r>
              <a:rPr lang="en-US" sz="1400" dirty="0">
                <a:solidFill>
                  <a:schemeClr val="bg1">
                    <a:lumMod val="50000"/>
                  </a:schemeClr>
                </a:solidFill>
                <a:latin typeface="Helvetica Neue Light" charset="0"/>
                <a:ea typeface="Helvetica Neue Light" charset="0"/>
                <a:cs typeface="Helvetica Neue Light" charset="0"/>
              </a:rPr>
              <a:t>, Science 2016]</a:t>
            </a:r>
          </a:p>
        </p:txBody>
      </p:sp>
    </p:spTree>
    <p:extLst>
      <p:ext uri="{BB962C8B-B14F-4D97-AF65-F5344CB8AC3E}">
        <p14:creationId xmlns:p14="http://schemas.microsoft.com/office/powerpoint/2010/main" val="8101059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79212" y="1969835"/>
            <a:ext cx="3078788" cy="1828800"/>
          </a:xfrm>
          <a:prstGeom prst="rect">
            <a:avLst/>
          </a:prstGeom>
        </p:spPr>
      </p:pic>
      <p:grpSp>
        <p:nvGrpSpPr>
          <p:cNvPr id="57" name="Group 56"/>
          <p:cNvGrpSpPr/>
          <p:nvPr/>
        </p:nvGrpSpPr>
        <p:grpSpPr>
          <a:xfrm>
            <a:off x="3931613" y="1885950"/>
            <a:ext cx="2708026" cy="1600200"/>
            <a:chOff x="3931613" y="1885950"/>
            <a:chExt cx="2708026" cy="1600200"/>
          </a:xfrm>
        </p:grpSpPr>
        <p:sp>
          <p:nvSpPr>
            <p:cNvPr id="29" name="TextBox 28"/>
            <p:cNvSpPr txBox="1"/>
            <p:nvPr/>
          </p:nvSpPr>
          <p:spPr>
            <a:xfrm>
              <a:off x="4382637" y="2343150"/>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3</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30" name="TextBox 29"/>
            <p:cNvSpPr txBox="1"/>
            <p:nvPr/>
          </p:nvSpPr>
          <p:spPr>
            <a:xfrm>
              <a:off x="4090363" y="2571750"/>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31" name="TextBox 30"/>
            <p:cNvSpPr txBox="1"/>
            <p:nvPr/>
          </p:nvSpPr>
          <p:spPr>
            <a:xfrm>
              <a:off x="3931613" y="2370951"/>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32" name="TextBox 31"/>
            <p:cNvSpPr txBox="1"/>
            <p:nvPr/>
          </p:nvSpPr>
          <p:spPr>
            <a:xfrm>
              <a:off x="4007813" y="2142351"/>
              <a:ext cx="269626" cy="276999"/>
            </a:xfrm>
            <a:prstGeom prst="rect">
              <a:avLst/>
            </a:prstGeom>
            <a:noFill/>
          </p:spPr>
          <p:txBody>
            <a:bodyPr wrap="none" rtlCol="0">
              <a:spAutoFit/>
            </a:bodyPr>
            <a:lstStyle/>
            <a:p>
              <a:r>
                <a:rPr lang="en-US" sz="1200" dirty="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33" name="TextBox 32"/>
            <p:cNvSpPr txBox="1"/>
            <p:nvPr/>
          </p:nvSpPr>
          <p:spPr>
            <a:xfrm>
              <a:off x="4166563" y="1885950"/>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34" name="TextBox 33"/>
            <p:cNvSpPr txBox="1"/>
            <p:nvPr/>
          </p:nvSpPr>
          <p:spPr>
            <a:xfrm>
              <a:off x="4928563" y="1962150"/>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35" name="TextBox 34"/>
            <p:cNvSpPr txBox="1"/>
            <p:nvPr/>
          </p:nvSpPr>
          <p:spPr>
            <a:xfrm>
              <a:off x="4804987" y="2294751"/>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36" name="TextBox 35"/>
            <p:cNvSpPr txBox="1"/>
            <p:nvPr/>
          </p:nvSpPr>
          <p:spPr>
            <a:xfrm>
              <a:off x="4652587" y="3105150"/>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37" name="TextBox 36"/>
            <p:cNvSpPr txBox="1"/>
            <p:nvPr/>
          </p:nvSpPr>
          <p:spPr>
            <a:xfrm>
              <a:off x="5101711" y="3209151"/>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38" name="TextBox 37"/>
            <p:cNvSpPr txBox="1"/>
            <p:nvPr/>
          </p:nvSpPr>
          <p:spPr>
            <a:xfrm>
              <a:off x="4949311" y="2828151"/>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41" name="TextBox 40"/>
            <p:cNvSpPr txBox="1"/>
            <p:nvPr/>
          </p:nvSpPr>
          <p:spPr>
            <a:xfrm>
              <a:off x="5643187" y="2724150"/>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42" name="TextBox 41"/>
            <p:cNvSpPr txBox="1"/>
            <p:nvPr/>
          </p:nvSpPr>
          <p:spPr>
            <a:xfrm>
              <a:off x="5795587" y="3132951"/>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43" name="TextBox 42"/>
            <p:cNvSpPr txBox="1"/>
            <p:nvPr/>
          </p:nvSpPr>
          <p:spPr>
            <a:xfrm>
              <a:off x="6328987" y="2571750"/>
              <a:ext cx="269626" cy="276999"/>
            </a:xfrm>
            <a:prstGeom prst="rect">
              <a:avLst/>
            </a:prstGeom>
            <a:noFill/>
          </p:spPr>
          <p:txBody>
            <a:bodyPr wrap="none" rtlCol="0">
              <a:spAutoFit/>
            </a:bodyPr>
            <a:lstStyle/>
            <a:p>
              <a:r>
                <a:rPr lang="en-US" sz="1200" dirty="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44" name="TextBox 43"/>
            <p:cNvSpPr txBox="1"/>
            <p:nvPr/>
          </p:nvSpPr>
          <p:spPr>
            <a:xfrm>
              <a:off x="6370013" y="2980551"/>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45" name="TextBox 44"/>
            <p:cNvSpPr txBox="1"/>
            <p:nvPr/>
          </p:nvSpPr>
          <p:spPr>
            <a:xfrm>
              <a:off x="5989013" y="2828151"/>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2</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grpSp>
      <p:sp>
        <p:nvSpPr>
          <p:cNvPr id="2" name="Title 1"/>
          <p:cNvSpPr>
            <a:spLocks noGrp="1"/>
          </p:cNvSpPr>
          <p:nvPr>
            <p:ph type="title"/>
          </p:nvPr>
        </p:nvSpPr>
        <p:spPr/>
        <p:txBody>
          <a:bodyPr/>
          <a:lstStyle/>
          <a:p>
            <a:r>
              <a:rPr lang="en-US" dirty="0" smtClean="0"/>
              <a:t>Motif Spectral Clustering</a:t>
            </a:r>
            <a:endParaRPr lang="en-US" dirty="0"/>
          </a:p>
        </p:txBody>
      </p:sp>
      <p:sp>
        <p:nvSpPr>
          <p:cNvPr id="7" name="Arc 6"/>
          <p:cNvSpPr/>
          <p:nvPr/>
        </p:nvSpPr>
        <p:spPr>
          <a:xfrm>
            <a:off x="2707173" y="1900892"/>
            <a:ext cx="1026627" cy="661333"/>
          </a:xfrm>
          <a:prstGeom prst="arc">
            <a:avLst>
              <a:gd name="adj1" fmla="val 11866878"/>
              <a:gd name="adj2" fmla="val 20421232"/>
            </a:avLst>
          </a:prstGeom>
          <a:ln w="57150">
            <a:solidFill>
              <a:srgbClr val="C00000"/>
            </a:solidFill>
            <a:tailEnd type="triangle"/>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baseline="-25000"/>
          </a:p>
        </p:txBody>
      </p:sp>
      <p:sp>
        <p:nvSpPr>
          <p:cNvPr id="12" name="Slide Number Placeholder 11"/>
          <p:cNvSpPr>
            <a:spLocks noGrp="1"/>
          </p:cNvSpPr>
          <p:nvPr>
            <p:ph type="sldNum" sz="quarter" idx="12"/>
          </p:nvPr>
        </p:nvSpPr>
        <p:spPr/>
        <p:txBody>
          <a:bodyPr/>
          <a:lstStyle/>
          <a:p>
            <a:fld id="{4D267013-DFFC-4352-B274-32112D0CCE19}" type="slidenum">
              <a:rPr lang="en-US" smtClean="0"/>
              <a:t>17</a:t>
            </a:fld>
            <a:endParaRPr lang="en-US"/>
          </a:p>
        </p:txBody>
      </p:sp>
      <p:cxnSp>
        <p:nvCxnSpPr>
          <p:cNvPr id="10" name="Straight Connector 9"/>
          <p:cNvCxnSpPr/>
          <p:nvPr/>
        </p:nvCxnSpPr>
        <p:spPr>
          <a:xfrm>
            <a:off x="6159500" y="2692400"/>
            <a:ext cx="101600" cy="6159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996937" y="3347650"/>
            <a:ext cx="421146" cy="25379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3"/>
          <a:stretch>
            <a:fillRect/>
          </a:stretch>
        </p:blipFill>
        <p:spPr>
          <a:xfrm>
            <a:off x="2751083" y="1123950"/>
            <a:ext cx="830317" cy="752475"/>
          </a:xfrm>
          <a:prstGeom prst="rect">
            <a:avLst/>
          </a:prstGeom>
        </p:spPr>
      </p:pic>
      <p:pic>
        <p:nvPicPr>
          <p:cNvPr id="27" name="Picture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13" y="1885950"/>
            <a:ext cx="3078788" cy="1828800"/>
          </a:xfrm>
          <a:prstGeom prst="rect">
            <a:avLst/>
          </a:prstGeom>
        </p:spPr>
      </p:pic>
      <p:pic>
        <p:nvPicPr>
          <p:cNvPr id="51" name="Picture 5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033" y="1885950"/>
            <a:ext cx="3078788" cy="1828800"/>
          </a:xfrm>
          <a:prstGeom prst="rect">
            <a:avLst/>
          </a:prstGeom>
        </p:spPr>
      </p:pic>
      <p:sp>
        <p:nvSpPr>
          <p:cNvPr id="53" name="TextBox 52"/>
          <p:cNvSpPr txBox="1"/>
          <p:nvPr/>
        </p:nvSpPr>
        <p:spPr>
          <a:xfrm>
            <a:off x="635730" y="3802618"/>
            <a:ext cx="1040670" cy="369332"/>
          </a:xfrm>
          <a:prstGeom prst="rect">
            <a:avLst/>
          </a:prstGeom>
          <a:noFill/>
        </p:spPr>
        <p:txBody>
          <a:bodyPr wrap="none" rtlCol="0">
            <a:spAutoFit/>
          </a:bodyPr>
          <a:lstStyle/>
          <a:p>
            <a:r>
              <a:rPr lang="en-US" dirty="0" smtClean="0">
                <a:latin typeface="Helvetica Neue Light" charset="0"/>
                <a:ea typeface="Helvetica Neue Light" charset="0"/>
                <a:cs typeface="Helvetica Neue Light" charset="0"/>
              </a:rPr>
              <a:t>Graph G</a:t>
            </a:r>
            <a:endParaRPr lang="en-US" dirty="0">
              <a:latin typeface="Helvetica Neue Light" charset="0"/>
              <a:ea typeface="Helvetica Neue Light" charset="0"/>
              <a:cs typeface="Helvetica Neue Light" charset="0"/>
            </a:endParaRPr>
          </a:p>
        </p:txBody>
      </p:sp>
      <p:sp>
        <p:nvSpPr>
          <p:cNvPr id="54" name="TextBox 53"/>
          <p:cNvSpPr txBox="1"/>
          <p:nvPr/>
        </p:nvSpPr>
        <p:spPr>
          <a:xfrm>
            <a:off x="4191000" y="3802618"/>
            <a:ext cx="2243563" cy="369332"/>
          </a:xfrm>
          <a:prstGeom prst="rect">
            <a:avLst/>
          </a:prstGeom>
          <a:noFill/>
        </p:spPr>
        <p:txBody>
          <a:bodyPr wrap="none" rtlCol="0">
            <a:spAutoFit/>
          </a:bodyPr>
          <a:lstStyle/>
          <a:p>
            <a:r>
              <a:rPr lang="en-US" dirty="0" smtClean="0">
                <a:latin typeface="Helvetica Neue Light" charset="0"/>
                <a:ea typeface="Helvetica Neue Light" charset="0"/>
                <a:cs typeface="Helvetica Neue Light" charset="0"/>
              </a:rPr>
              <a:t>Weighted graph W</a:t>
            </a:r>
            <a:r>
              <a:rPr lang="en-US" baseline="30000" dirty="0" smtClean="0">
                <a:latin typeface="Helvetica Neue Light" charset="0"/>
                <a:ea typeface="Helvetica Neue Light" charset="0"/>
                <a:cs typeface="Helvetica Neue Light" charset="0"/>
              </a:rPr>
              <a:t>(M)</a:t>
            </a:r>
            <a:endParaRPr lang="en-US" baseline="30000" dirty="0">
              <a:latin typeface="Helvetica Neue Light" charset="0"/>
              <a:ea typeface="Helvetica Neue Light" charset="0"/>
              <a:cs typeface="Helvetica Neue Light" charset="0"/>
            </a:endParaRPr>
          </a:p>
        </p:txBody>
      </p:sp>
      <p:sp>
        <p:nvSpPr>
          <p:cNvPr id="55" name="TextBox 54"/>
          <p:cNvSpPr txBox="1"/>
          <p:nvPr/>
        </p:nvSpPr>
        <p:spPr>
          <a:xfrm>
            <a:off x="901353" y="4412218"/>
            <a:ext cx="5055295" cy="369332"/>
          </a:xfrm>
          <a:prstGeom prst="rect">
            <a:avLst/>
          </a:prstGeom>
          <a:noFill/>
        </p:spPr>
        <p:txBody>
          <a:bodyPr wrap="none" rtlCol="0">
            <a:spAutoFit/>
          </a:bodyPr>
          <a:lstStyle/>
          <a:p>
            <a:r>
              <a:rPr lang="en-US" dirty="0" err="1" smtClean="0">
                <a:solidFill>
                  <a:srgbClr val="C00000"/>
                </a:solidFill>
                <a:latin typeface="Helvetica Neue Light" charset="0"/>
                <a:ea typeface="Helvetica Neue Light" charset="0"/>
                <a:cs typeface="Helvetica Neue Light" charset="0"/>
              </a:rPr>
              <a:t>W</a:t>
            </a:r>
            <a:r>
              <a:rPr lang="en-US" baseline="-25000" dirty="0" err="1" smtClean="0">
                <a:solidFill>
                  <a:srgbClr val="C00000"/>
                </a:solidFill>
                <a:latin typeface="Helvetica Neue Light" charset="0"/>
                <a:ea typeface="Helvetica Neue Light" charset="0"/>
                <a:cs typeface="Helvetica Neue Light" charset="0"/>
              </a:rPr>
              <a:t>ij</a:t>
            </a:r>
            <a:r>
              <a:rPr lang="en-US" baseline="30000" dirty="0" smtClean="0">
                <a:solidFill>
                  <a:srgbClr val="C00000"/>
                </a:solidFill>
                <a:latin typeface="Helvetica Neue Light" charset="0"/>
                <a:ea typeface="Helvetica Neue Light" charset="0"/>
                <a:cs typeface="Helvetica Neue Light" charset="0"/>
              </a:rPr>
              <a:t>(M)</a:t>
            </a:r>
            <a:r>
              <a:rPr lang="en-US" dirty="0" smtClean="0">
                <a:solidFill>
                  <a:srgbClr val="C00000"/>
                </a:solidFill>
                <a:latin typeface="Helvetica Neue Light" charset="0"/>
                <a:ea typeface="Helvetica Neue Light" charset="0"/>
                <a:cs typeface="Helvetica Neue Light" charset="0"/>
              </a:rPr>
              <a:t> = # of times edge (</a:t>
            </a:r>
            <a:r>
              <a:rPr lang="en-US" dirty="0" err="1" smtClean="0">
                <a:solidFill>
                  <a:srgbClr val="C00000"/>
                </a:solidFill>
                <a:latin typeface="Helvetica Neue Light" charset="0"/>
                <a:ea typeface="Helvetica Neue Light" charset="0"/>
                <a:cs typeface="Helvetica Neue Light" charset="0"/>
              </a:rPr>
              <a:t>i,j</a:t>
            </a:r>
            <a:r>
              <a:rPr lang="en-US" dirty="0" smtClean="0">
                <a:solidFill>
                  <a:srgbClr val="C00000"/>
                </a:solidFill>
                <a:latin typeface="Helvetica Neue Light" charset="0"/>
                <a:ea typeface="Helvetica Neue Light" charset="0"/>
                <a:cs typeface="Helvetica Neue Light" charset="0"/>
              </a:rPr>
              <a:t>) participates in motif M</a:t>
            </a:r>
            <a:endParaRPr lang="en-US" dirty="0">
              <a:solidFill>
                <a:srgbClr val="C00000"/>
              </a:solidFill>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1354711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1"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left)">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4" grpId="0"/>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Motif Spectral Clustering</a:t>
            </a:r>
            <a:endParaRPr lang="en-US" dirty="0"/>
          </a:p>
        </p:txBody>
      </p:sp>
      <p:sp>
        <p:nvSpPr>
          <p:cNvPr id="3" name="Content Placeholder 2"/>
          <p:cNvSpPr>
            <a:spLocks noGrp="1"/>
          </p:cNvSpPr>
          <p:nvPr>
            <p:ph idx="1"/>
          </p:nvPr>
        </p:nvSpPr>
        <p:spPr>
          <a:xfrm>
            <a:off x="342900" y="1352550"/>
            <a:ext cx="3053587" cy="3657600"/>
          </a:xfrm>
        </p:spPr>
        <p:txBody>
          <a:bodyPr>
            <a:normAutofit/>
          </a:bodyPr>
          <a:lstStyle/>
          <a:p>
            <a:pPr marL="0" indent="0">
              <a:buNone/>
            </a:pPr>
            <a:r>
              <a:rPr lang="en-US" dirty="0" smtClean="0">
                <a:solidFill>
                  <a:srgbClr val="C00000"/>
                </a:solidFill>
              </a:rPr>
              <a:t>Insight</a:t>
            </a:r>
            <a:r>
              <a:rPr lang="en-US" dirty="0">
                <a:solidFill>
                  <a:srgbClr val="C00000"/>
                </a:solidFill>
              </a:rPr>
              <a:t>:</a:t>
            </a:r>
            <a:r>
              <a:rPr lang="en-US" dirty="0">
                <a:solidFill>
                  <a:schemeClr val="tx2"/>
                </a:solidFill>
              </a:rPr>
              <a:t> </a:t>
            </a:r>
            <a:r>
              <a:rPr lang="en-US" dirty="0" smtClean="0">
                <a:solidFill>
                  <a:schemeClr val="tx2"/>
                </a:solidFill>
              </a:rPr>
              <a:t/>
            </a:r>
            <a:br>
              <a:rPr lang="en-US" dirty="0" smtClean="0">
                <a:solidFill>
                  <a:schemeClr val="tx2"/>
                </a:solidFill>
              </a:rPr>
            </a:br>
            <a:r>
              <a:rPr lang="en-US" sz="2400" dirty="0"/>
              <a:t>Spectral clustering on weighted graph W</a:t>
            </a:r>
            <a:r>
              <a:rPr lang="en-US" sz="2400" baseline="30000" dirty="0"/>
              <a:t>(M)</a:t>
            </a:r>
            <a:r>
              <a:rPr lang="en-US" sz="2400" dirty="0"/>
              <a:t> finds clusters of low motif </a:t>
            </a:r>
            <a:r>
              <a:rPr lang="en-US" sz="2400" dirty="0" smtClean="0"/>
              <a:t>conductance:</a:t>
            </a:r>
            <a:endParaRPr lang="en-US" sz="2400" dirty="0"/>
          </a:p>
          <a:p>
            <a:endParaRPr lang="en-US" sz="2400" dirty="0"/>
          </a:p>
        </p:txBody>
      </p:sp>
      <p:sp>
        <p:nvSpPr>
          <p:cNvPr id="16" name="Slide Number Placeholder 15"/>
          <p:cNvSpPr>
            <a:spLocks noGrp="1"/>
          </p:cNvSpPr>
          <p:nvPr>
            <p:ph type="sldNum" sz="quarter" idx="12"/>
          </p:nvPr>
        </p:nvSpPr>
        <p:spPr/>
        <p:txBody>
          <a:bodyPr/>
          <a:lstStyle/>
          <a:p>
            <a:fld id="{4D267013-DFFC-4352-B274-32112D0CCE19}" type="slidenum">
              <a:rPr lang="en-US" smtClean="0"/>
              <a:t>18</a:t>
            </a:fld>
            <a:endParaRPr lang="en-US"/>
          </a:p>
        </p:txBody>
      </p:sp>
      <p:pic>
        <p:nvPicPr>
          <p:cNvPr id="12" name="Picture 11" descr="latex-image-1.pdf"/>
          <p:cNvPicPr>
            <a:picLocks noChangeAspect="1"/>
          </p:cNvPicPr>
          <p:nvPr/>
        </p:nvPicPr>
        <p:blipFill rotWithShape="1">
          <a:blip r:embed="rId2" cstate="email">
            <a:extLst>
              <a:ext uri="{28A0092B-C50C-407E-A947-70E740481C1C}">
                <a14:useLocalDpi xmlns:a14="http://schemas.microsoft.com/office/drawing/2010/main"/>
              </a:ext>
            </a:extLst>
          </a:blip>
          <a:srcRect r="14742"/>
          <a:stretch/>
        </p:blipFill>
        <p:spPr>
          <a:xfrm>
            <a:off x="304800" y="3594175"/>
            <a:ext cx="2918353" cy="491749"/>
          </a:xfrm>
          <a:prstGeom prst="rect">
            <a:avLst/>
          </a:prstGeom>
        </p:spPr>
      </p:pic>
      <p:pic>
        <p:nvPicPr>
          <p:cNvPr id="11" name="Picture 10"/>
          <p:cNvPicPr>
            <a:picLocks noChangeAspect="1"/>
          </p:cNvPicPr>
          <p:nvPr/>
        </p:nvPicPr>
        <p:blipFill>
          <a:blip r:embed="rId3"/>
          <a:stretch>
            <a:fillRect/>
          </a:stretch>
        </p:blipFill>
        <p:spPr>
          <a:xfrm>
            <a:off x="1447800" y="3257550"/>
            <a:ext cx="601717" cy="545306"/>
          </a:xfrm>
          <a:prstGeom prst="rect">
            <a:avLst/>
          </a:prstGeom>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9212" y="1969835"/>
            <a:ext cx="3078788" cy="1828800"/>
          </a:xfrm>
          <a:prstGeom prst="rect">
            <a:avLst/>
          </a:prstGeom>
        </p:spPr>
      </p:pic>
      <p:grpSp>
        <p:nvGrpSpPr>
          <p:cNvPr id="18" name="Group 17"/>
          <p:cNvGrpSpPr/>
          <p:nvPr/>
        </p:nvGrpSpPr>
        <p:grpSpPr>
          <a:xfrm>
            <a:off x="3931613" y="1885950"/>
            <a:ext cx="2708026" cy="1600200"/>
            <a:chOff x="3931613" y="1885950"/>
            <a:chExt cx="2708026" cy="1600200"/>
          </a:xfrm>
        </p:grpSpPr>
        <p:sp>
          <p:nvSpPr>
            <p:cNvPr id="19" name="TextBox 18"/>
            <p:cNvSpPr txBox="1"/>
            <p:nvPr/>
          </p:nvSpPr>
          <p:spPr>
            <a:xfrm>
              <a:off x="4382637" y="2343150"/>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3</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0" name="TextBox 19"/>
            <p:cNvSpPr txBox="1"/>
            <p:nvPr/>
          </p:nvSpPr>
          <p:spPr>
            <a:xfrm>
              <a:off x="4090363" y="2571750"/>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1" name="TextBox 20"/>
            <p:cNvSpPr txBox="1"/>
            <p:nvPr/>
          </p:nvSpPr>
          <p:spPr>
            <a:xfrm>
              <a:off x="3931613" y="2370951"/>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2" name="TextBox 21"/>
            <p:cNvSpPr txBox="1"/>
            <p:nvPr/>
          </p:nvSpPr>
          <p:spPr>
            <a:xfrm>
              <a:off x="4007813" y="2142351"/>
              <a:ext cx="269626" cy="276999"/>
            </a:xfrm>
            <a:prstGeom prst="rect">
              <a:avLst/>
            </a:prstGeom>
            <a:noFill/>
          </p:spPr>
          <p:txBody>
            <a:bodyPr wrap="none" rtlCol="0">
              <a:spAutoFit/>
            </a:bodyPr>
            <a:lstStyle/>
            <a:p>
              <a:r>
                <a:rPr lang="en-US" sz="1200" dirty="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3" name="TextBox 22"/>
            <p:cNvSpPr txBox="1"/>
            <p:nvPr/>
          </p:nvSpPr>
          <p:spPr>
            <a:xfrm>
              <a:off x="4166563" y="1885950"/>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4" name="TextBox 23"/>
            <p:cNvSpPr txBox="1"/>
            <p:nvPr/>
          </p:nvSpPr>
          <p:spPr>
            <a:xfrm>
              <a:off x="4928563" y="1962150"/>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5" name="TextBox 24"/>
            <p:cNvSpPr txBox="1"/>
            <p:nvPr/>
          </p:nvSpPr>
          <p:spPr>
            <a:xfrm>
              <a:off x="4804987" y="2294751"/>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6" name="TextBox 25"/>
            <p:cNvSpPr txBox="1"/>
            <p:nvPr/>
          </p:nvSpPr>
          <p:spPr>
            <a:xfrm>
              <a:off x="4652587" y="3105150"/>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7" name="TextBox 26"/>
            <p:cNvSpPr txBox="1"/>
            <p:nvPr/>
          </p:nvSpPr>
          <p:spPr>
            <a:xfrm>
              <a:off x="5101711" y="3209151"/>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8" name="TextBox 27"/>
            <p:cNvSpPr txBox="1"/>
            <p:nvPr/>
          </p:nvSpPr>
          <p:spPr>
            <a:xfrm>
              <a:off x="4949311" y="2828151"/>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29" name="TextBox 28"/>
            <p:cNvSpPr txBox="1"/>
            <p:nvPr/>
          </p:nvSpPr>
          <p:spPr>
            <a:xfrm>
              <a:off x="5643187" y="2724150"/>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30" name="TextBox 29"/>
            <p:cNvSpPr txBox="1"/>
            <p:nvPr/>
          </p:nvSpPr>
          <p:spPr>
            <a:xfrm>
              <a:off x="5795587" y="3132951"/>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31" name="TextBox 30"/>
            <p:cNvSpPr txBox="1"/>
            <p:nvPr/>
          </p:nvSpPr>
          <p:spPr>
            <a:xfrm>
              <a:off x="6328987" y="2571750"/>
              <a:ext cx="269626" cy="276999"/>
            </a:xfrm>
            <a:prstGeom prst="rect">
              <a:avLst/>
            </a:prstGeom>
            <a:noFill/>
          </p:spPr>
          <p:txBody>
            <a:bodyPr wrap="none" rtlCol="0">
              <a:spAutoFit/>
            </a:bodyPr>
            <a:lstStyle/>
            <a:p>
              <a:r>
                <a:rPr lang="en-US" sz="1200" dirty="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32" name="TextBox 31"/>
            <p:cNvSpPr txBox="1"/>
            <p:nvPr/>
          </p:nvSpPr>
          <p:spPr>
            <a:xfrm>
              <a:off x="6370013" y="2980551"/>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1</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sp>
          <p:nvSpPr>
            <p:cNvPr id="33" name="TextBox 32"/>
            <p:cNvSpPr txBox="1"/>
            <p:nvPr/>
          </p:nvSpPr>
          <p:spPr>
            <a:xfrm>
              <a:off x="5989013" y="2828151"/>
              <a:ext cx="269626" cy="276999"/>
            </a:xfrm>
            <a:prstGeom prst="rect">
              <a:avLst/>
            </a:prstGeom>
            <a:noFill/>
          </p:spPr>
          <p:txBody>
            <a:bodyPr wrap="none" rtlCol="0">
              <a:spAutoFit/>
            </a:bodyPr>
            <a:lstStyle/>
            <a:p>
              <a:r>
                <a:rPr lang="en-US" sz="1200" smtClean="0">
                  <a:solidFill>
                    <a:schemeClr val="tx1">
                      <a:lumMod val="75000"/>
                      <a:lumOff val="25000"/>
                    </a:schemeClr>
                  </a:solidFill>
                  <a:latin typeface="Helvetica Neue Light" charset="0"/>
                  <a:ea typeface="Helvetica Neue Light" charset="0"/>
                  <a:cs typeface="Helvetica Neue Light" charset="0"/>
                </a:rPr>
                <a:t>2</a:t>
              </a:r>
              <a:endParaRPr lang="en-US" sz="1200" dirty="0">
                <a:solidFill>
                  <a:schemeClr val="tx1">
                    <a:lumMod val="75000"/>
                    <a:lumOff val="25000"/>
                  </a:schemeClr>
                </a:solidFill>
                <a:latin typeface="Helvetica Neue Light" charset="0"/>
                <a:ea typeface="Helvetica Neue Light" charset="0"/>
                <a:cs typeface="Helvetica Neue Light" charset="0"/>
              </a:endParaRPr>
            </a:p>
          </p:txBody>
        </p:sp>
      </p:grpSp>
      <p:sp>
        <p:nvSpPr>
          <p:cNvPr id="34" name="TextBox 33"/>
          <p:cNvSpPr txBox="1"/>
          <p:nvPr/>
        </p:nvSpPr>
        <p:spPr>
          <a:xfrm>
            <a:off x="4191000" y="3802618"/>
            <a:ext cx="2243563" cy="369332"/>
          </a:xfrm>
          <a:prstGeom prst="rect">
            <a:avLst/>
          </a:prstGeom>
          <a:noFill/>
        </p:spPr>
        <p:txBody>
          <a:bodyPr wrap="none" rtlCol="0">
            <a:spAutoFit/>
          </a:bodyPr>
          <a:lstStyle/>
          <a:p>
            <a:r>
              <a:rPr lang="en-US" dirty="0" smtClean="0">
                <a:latin typeface="Helvetica Neue Light" charset="0"/>
                <a:ea typeface="Helvetica Neue Light" charset="0"/>
                <a:cs typeface="Helvetica Neue Light" charset="0"/>
              </a:rPr>
              <a:t>Weighted graph W</a:t>
            </a:r>
            <a:r>
              <a:rPr lang="en-US" baseline="30000" dirty="0" smtClean="0">
                <a:latin typeface="Helvetica Neue Light" charset="0"/>
                <a:ea typeface="Helvetica Neue Light" charset="0"/>
                <a:cs typeface="Helvetica Neue Light" charset="0"/>
              </a:rPr>
              <a:t>(M)</a:t>
            </a:r>
            <a:endParaRPr lang="en-US" baseline="30000" dirty="0">
              <a:latin typeface="Helvetica Neue Light" charset="0"/>
              <a:ea typeface="Helvetica Neue Light" charset="0"/>
              <a:cs typeface="Helvetica Neue Light" charset="0"/>
            </a:endParaRPr>
          </a:p>
        </p:txBody>
      </p:sp>
      <p:sp>
        <p:nvSpPr>
          <p:cNvPr id="35" name="TextBox 34"/>
          <p:cNvSpPr txBox="1"/>
          <p:nvPr/>
        </p:nvSpPr>
        <p:spPr>
          <a:xfrm>
            <a:off x="901353" y="4412218"/>
            <a:ext cx="5055295" cy="369332"/>
          </a:xfrm>
          <a:prstGeom prst="rect">
            <a:avLst/>
          </a:prstGeom>
          <a:noFill/>
        </p:spPr>
        <p:txBody>
          <a:bodyPr wrap="none" rtlCol="0">
            <a:spAutoFit/>
          </a:bodyPr>
          <a:lstStyle/>
          <a:p>
            <a:r>
              <a:rPr lang="en-US" dirty="0" err="1" smtClean="0">
                <a:solidFill>
                  <a:srgbClr val="C00000"/>
                </a:solidFill>
                <a:latin typeface="Helvetica Neue Light" charset="0"/>
                <a:ea typeface="Helvetica Neue Light" charset="0"/>
                <a:cs typeface="Helvetica Neue Light" charset="0"/>
              </a:rPr>
              <a:t>W</a:t>
            </a:r>
            <a:r>
              <a:rPr lang="en-US" baseline="-25000" dirty="0" err="1" smtClean="0">
                <a:solidFill>
                  <a:srgbClr val="C00000"/>
                </a:solidFill>
                <a:latin typeface="Helvetica Neue Light" charset="0"/>
                <a:ea typeface="Helvetica Neue Light" charset="0"/>
                <a:cs typeface="Helvetica Neue Light" charset="0"/>
              </a:rPr>
              <a:t>ij</a:t>
            </a:r>
            <a:r>
              <a:rPr lang="en-US" baseline="30000" dirty="0" smtClean="0">
                <a:solidFill>
                  <a:srgbClr val="C00000"/>
                </a:solidFill>
                <a:latin typeface="Helvetica Neue Light" charset="0"/>
                <a:ea typeface="Helvetica Neue Light" charset="0"/>
                <a:cs typeface="Helvetica Neue Light" charset="0"/>
              </a:rPr>
              <a:t>(M)</a:t>
            </a:r>
            <a:r>
              <a:rPr lang="en-US" dirty="0" smtClean="0">
                <a:solidFill>
                  <a:srgbClr val="C00000"/>
                </a:solidFill>
                <a:latin typeface="Helvetica Neue Light" charset="0"/>
                <a:ea typeface="Helvetica Neue Light" charset="0"/>
                <a:cs typeface="Helvetica Neue Light" charset="0"/>
              </a:rPr>
              <a:t> = # of times edge (</a:t>
            </a:r>
            <a:r>
              <a:rPr lang="en-US" dirty="0" err="1" smtClean="0">
                <a:solidFill>
                  <a:srgbClr val="C00000"/>
                </a:solidFill>
                <a:latin typeface="Helvetica Neue Light" charset="0"/>
                <a:ea typeface="Helvetica Neue Light" charset="0"/>
                <a:cs typeface="Helvetica Neue Light" charset="0"/>
              </a:rPr>
              <a:t>i,j</a:t>
            </a:r>
            <a:r>
              <a:rPr lang="en-US" dirty="0" smtClean="0">
                <a:solidFill>
                  <a:srgbClr val="C00000"/>
                </a:solidFill>
                <a:latin typeface="Helvetica Neue Light" charset="0"/>
                <a:ea typeface="Helvetica Neue Light" charset="0"/>
                <a:cs typeface="Helvetica Neue Light" charset="0"/>
              </a:rPr>
              <a:t>) participates in motif M</a:t>
            </a:r>
            <a:endParaRPr lang="en-US" dirty="0">
              <a:solidFill>
                <a:srgbClr val="C00000"/>
              </a:solidFill>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273372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Motif Spectral </a:t>
            </a:r>
            <a:r>
              <a:rPr lang="en-US" dirty="0" smtClean="0"/>
              <a:t>Clustering: 1</a:t>
            </a:r>
            <a:endParaRPr lang="en-US" dirty="0"/>
          </a:p>
        </p:txBody>
      </p:sp>
      <p:sp>
        <p:nvSpPr>
          <p:cNvPr id="3" name="Content Placeholder 2"/>
          <p:cNvSpPr>
            <a:spLocks noGrp="1"/>
          </p:cNvSpPr>
          <p:nvPr>
            <p:ph idx="1"/>
          </p:nvPr>
        </p:nvSpPr>
        <p:spPr>
          <a:xfrm>
            <a:off x="342900" y="3943350"/>
            <a:ext cx="6515100" cy="1143000"/>
          </a:xfrm>
        </p:spPr>
        <p:txBody>
          <a:bodyPr>
            <a:normAutofit/>
          </a:bodyPr>
          <a:lstStyle/>
          <a:p>
            <a:pPr marL="0" indent="0" algn="ctr">
              <a:buNone/>
            </a:pPr>
            <a:r>
              <a:rPr lang="en-US" dirty="0" smtClean="0">
                <a:solidFill>
                  <a:srgbClr val="C00000"/>
                </a:solidFill>
              </a:rPr>
              <a:t>Step 1: </a:t>
            </a:r>
            <a:r>
              <a:rPr lang="en-US" dirty="0" smtClean="0"/>
              <a:t>Form weighted graph W</a:t>
            </a:r>
            <a:r>
              <a:rPr lang="en-US" baseline="30000" dirty="0" smtClean="0"/>
              <a:t>(M)</a:t>
            </a:r>
            <a:r>
              <a:rPr lang="en-US" dirty="0" smtClean="0"/>
              <a:t> </a:t>
            </a:r>
          </a:p>
          <a:p>
            <a:endParaRPr lang="en-US" dirty="0" smtClean="0"/>
          </a:p>
          <a:p>
            <a:endParaRPr lang="en-US" dirty="0" smtClean="0"/>
          </a:p>
          <a:p>
            <a:endParaRPr lang="en-US" dirty="0" smtClean="0"/>
          </a:p>
        </p:txBody>
      </p:sp>
      <p:sp>
        <p:nvSpPr>
          <p:cNvPr id="6" name="Slide Number Placeholder 5"/>
          <p:cNvSpPr>
            <a:spLocks noGrp="1"/>
          </p:cNvSpPr>
          <p:nvPr>
            <p:ph type="sldNum" sz="quarter" idx="12"/>
          </p:nvPr>
        </p:nvSpPr>
        <p:spPr/>
        <p:txBody>
          <a:bodyPr/>
          <a:lstStyle/>
          <a:p>
            <a:fld id="{21529EB8-5100-FE45-8632-3A3E7E71F8B6}" type="slidenum">
              <a:rPr lang="en-US" smtClean="0"/>
              <a:pPr/>
              <a:t>19</a:t>
            </a:fld>
            <a:endParaRPr lang="en-US"/>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r="42269"/>
          <a:stretch/>
        </p:blipFill>
        <p:spPr>
          <a:xfrm>
            <a:off x="436418" y="1276350"/>
            <a:ext cx="5735782" cy="2743200"/>
          </a:xfrm>
          <a:prstGeom prst="rect">
            <a:avLst/>
          </a:prstGeom>
        </p:spPr>
      </p:pic>
      <p:sp>
        <p:nvSpPr>
          <p:cNvPr id="11" name="Rectangle 10"/>
          <p:cNvSpPr/>
          <p:nvPr/>
        </p:nvSpPr>
        <p:spPr>
          <a:xfrm>
            <a:off x="741218" y="1352550"/>
            <a:ext cx="394481" cy="335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78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Higher-Order Structures</a:t>
            </a:r>
            <a:endParaRPr lang="en-US" dirty="0"/>
          </a:p>
        </p:txBody>
      </p:sp>
      <p:sp>
        <p:nvSpPr>
          <p:cNvPr id="14" name="Content Placeholder 13"/>
          <p:cNvSpPr>
            <a:spLocks noGrp="1"/>
          </p:cNvSpPr>
          <p:nvPr>
            <p:ph idx="1"/>
          </p:nvPr>
        </p:nvSpPr>
        <p:spPr/>
        <p:txBody>
          <a:bodyPr/>
          <a:lstStyle/>
          <a:p>
            <a:pPr marL="0" indent="0" algn="ctr">
              <a:buNone/>
            </a:pPr>
            <a:r>
              <a:rPr lang="en-US" dirty="0" smtClean="0">
                <a:solidFill>
                  <a:srgbClr val="C00000"/>
                </a:solidFill>
              </a:rPr>
              <a:t>Small </a:t>
            </a:r>
            <a:r>
              <a:rPr lang="en-US" dirty="0" err="1">
                <a:solidFill>
                  <a:srgbClr val="C00000"/>
                </a:solidFill>
              </a:rPr>
              <a:t>subgraphs</a:t>
            </a:r>
            <a:r>
              <a:rPr lang="en-US" dirty="0" smtClean="0"/>
              <a:t> (motifs, </a:t>
            </a:r>
            <a:r>
              <a:rPr lang="en-US" dirty="0" err="1" smtClean="0"/>
              <a:t>graphlets</a:t>
            </a:r>
            <a:r>
              <a:rPr lang="en-US" dirty="0" smtClean="0"/>
              <a:t>) </a:t>
            </a:r>
            <a:br>
              <a:rPr lang="en-US" dirty="0" smtClean="0"/>
            </a:br>
            <a:r>
              <a:rPr lang="en-US" dirty="0" smtClean="0"/>
              <a:t>are building blocks of networks</a:t>
            </a:r>
          </a:p>
          <a:p>
            <a:endParaRPr lang="en-US" dirty="0"/>
          </a:p>
          <a:p>
            <a:pPr lvl="4"/>
            <a:endParaRPr lang="en-US" dirty="0" smtClean="0"/>
          </a:p>
          <a:p>
            <a:pPr marL="0" indent="0" algn="ctr">
              <a:buNone/>
            </a:pPr>
            <a:endParaRPr lang="en-US" dirty="0" smtClean="0"/>
          </a:p>
        </p:txBody>
      </p:sp>
      <p:sp>
        <p:nvSpPr>
          <p:cNvPr id="4" name="Slide Number Placeholder 3"/>
          <p:cNvSpPr>
            <a:spLocks noGrp="1"/>
          </p:cNvSpPr>
          <p:nvPr>
            <p:ph type="sldNum" sz="quarter" idx="12"/>
          </p:nvPr>
        </p:nvSpPr>
        <p:spPr/>
        <p:txBody>
          <a:bodyPr/>
          <a:lstStyle/>
          <a:p>
            <a:fld id="{0CFEC368-1D7A-4F81-ABF6-AE0E36BAF64C}" type="slidenum">
              <a:rPr lang="en-US" smtClean="0"/>
              <a:pPr/>
              <a:t>2</a:t>
            </a:fld>
            <a:endParaRPr lang="en-US"/>
          </a:p>
        </p:txBody>
      </p:sp>
      <p:pic>
        <p:nvPicPr>
          <p:cNvPr id="3" name="Picture 2"/>
          <p:cNvPicPr>
            <a:picLocks noChangeAspect="1"/>
          </p:cNvPicPr>
          <p:nvPr/>
        </p:nvPicPr>
        <p:blipFill>
          <a:blip r:embed="rId3"/>
          <a:stretch>
            <a:fillRect/>
          </a:stretch>
        </p:blipFill>
        <p:spPr>
          <a:xfrm>
            <a:off x="1294822" y="2158298"/>
            <a:ext cx="4268357" cy="2928052"/>
          </a:xfrm>
          <a:prstGeom prst="rect">
            <a:avLst/>
          </a:prstGeom>
        </p:spPr>
      </p:pic>
      <p:sp>
        <p:nvSpPr>
          <p:cNvPr id="6" name="Rectangle 5"/>
          <p:cNvSpPr/>
          <p:nvPr/>
        </p:nvSpPr>
        <p:spPr>
          <a:xfrm>
            <a:off x="1600200" y="2114550"/>
            <a:ext cx="381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5284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Motif Spectral Clustering: </a:t>
            </a:r>
            <a:r>
              <a:rPr lang="en-US" dirty="0" smtClean="0"/>
              <a:t>2</a:t>
            </a:r>
            <a:endParaRPr lang="en-US" dirty="0"/>
          </a:p>
        </p:txBody>
      </p:sp>
      <p:sp>
        <p:nvSpPr>
          <p:cNvPr id="3" name="Content Placeholder 2"/>
          <p:cNvSpPr>
            <a:spLocks noGrp="1"/>
          </p:cNvSpPr>
          <p:nvPr>
            <p:ph idx="1"/>
          </p:nvPr>
        </p:nvSpPr>
        <p:spPr>
          <a:xfrm>
            <a:off x="0" y="4019550"/>
            <a:ext cx="6858000" cy="1143000"/>
          </a:xfrm>
        </p:spPr>
        <p:txBody>
          <a:bodyPr>
            <a:normAutofit/>
          </a:bodyPr>
          <a:lstStyle/>
          <a:p>
            <a:pPr marL="0" indent="0" algn="ctr">
              <a:buNone/>
            </a:pPr>
            <a:r>
              <a:rPr lang="en-US" dirty="0" smtClean="0">
                <a:solidFill>
                  <a:srgbClr val="C00000"/>
                </a:solidFill>
              </a:rPr>
              <a:t>Step 2:</a:t>
            </a:r>
            <a:r>
              <a:rPr lang="en-US" dirty="0" smtClean="0"/>
              <a:t> Compute </a:t>
            </a:r>
            <a:r>
              <a:rPr lang="en-US" dirty="0"/>
              <a:t>Fiedler vector </a:t>
            </a:r>
            <a:r>
              <a:rPr lang="en-US" dirty="0" smtClean="0">
                <a:solidFill>
                  <a:srgbClr val="C00000"/>
                </a:solidFill>
              </a:rPr>
              <a:t>f</a:t>
            </a:r>
            <a:r>
              <a:rPr lang="en-US" baseline="30000" dirty="0" smtClean="0">
                <a:solidFill>
                  <a:srgbClr val="C00000"/>
                </a:solidFill>
              </a:rPr>
              <a:t>(M)</a:t>
            </a:r>
            <a:r>
              <a:rPr lang="en-US" dirty="0" smtClean="0"/>
              <a:t> associated </a:t>
            </a:r>
            <a:r>
              <a:rPr lang="en-US" dirty="0"/>
              <a:t>with λ</a:t>
            </a:r>
            <a:r>
              <a:rPr lang="en-US" baseline="-25000" dirty="0"/>
              <a:t>2</a:t>
            </a:r>
            <a:r>
              <a:rPr lang="en-US" dirty="0"/>
              <a:t> of the </a:t>
            </a:r>
            <a:r>
              <a:rPr lang="en-US" dirty="0" err="1"/>
              <a:t>Laplacian</a:t>
            </a:r>
            <a:r>
              <a:rPr lang="en-US" dirty="0"/>
              <a:t> of W</a:t>
            </a:r>
            <a:r>
              <a:rPr lang="en-US" baseline="30000" dirty="0"/>
              <a:t>(M</a:t>
            </a:r>
            <a:r>
              <a:rPr lang="en-US" baseline="30000" dirty="0" smtClean="0"/>
              <a:t>)</a:t>
            </a:r>
            <a:endParaRPr lang="en-US" dirty="0" smtClean="0"/>
          </a:p>
        </p:txBody>
      </p:sp>
      <p:sp>
        <p:nvSpPr>
          <p:cNvPr id="4" name="Slide Number Placeholder 3"/>
          <p:cNvSpPr>
            <a:spLocks noGrp="1"/>
          </p:cNvSpPr>
          <p:nvPr>
            <p:ph type="sldNum" sz="quarter" idx="12"/>
          </p:nvPr>
        </p:nvSpPr>
        <p:spPr/>
        <p:txBody>
          <a:bodyPr/>
          <a:lstStyle/>
          <a:p>
            <a:fld id="{4D267013-DFFC-4352-B274-32112D0CCE19}" type="slidenum">
              <a:rPr lang="en-US" smtClean="0"/>
              <a:t>20</a:t>
            </a:fld>
            <a:endParaRPr lang="en-US"/>
          </a:p>
        </p:txBody>
      </p:sp>
      <p:pic>
        <p:nvPicPr>
          <p:cNvPr id="5" name="Picture 4" descr="latex-image-1.pdf"/>
          <p:cNvPicPr>
            <a:picLocks noChangeAspect="1"/>
          </p:cNvPicPr>
          <p:nvPr/>
        </p:nvPicPr>
        <p:blipFill rotWithShape="1">
          <a:blip r:embed="rId2" cstate="email">
            <a:extLst>
              <a:ext uri="{28A0092B-C50C-407E-A947-70E740481C1C}">
                <a14:useLocalDpi xmlns:a14="http://schemas.microsoft.com/office/drawing/2010/main"/>
              </a:ext>
            </a:extLst>
          </a:blip>
          <a:srcRect t="24658"/>
          <a:stretch/>
        </p:blipFill>
        <p:spPr>
          <a:xfrm>
            <a:off x="838548" y="1574801"/>
            <a:ext cx="5180904" cy="1758949"/>
          </a:xfrm>
          <a:prstGeom prst="rect">
            <a:avLst/>
          </a:prstGeom>
        </p:spPr>
      </p:pic>
      <p:pic>
        <p:nvPicPr>
          <p:cNvPr id="6" name="Picture 5" descr="latex-image-1.pdf"/>
          <p:cNvPicPr>
            <a:picLocks noChangeAspect="1"/>
          </p:cNvPicPr>
          <p:nvPr/>
        </p:nvPicPr>
        <p:blipFill rotWithShape="1">
          <a:blip r:embed="rId2" cstate="email">
            <a:extLst>
              <a:ext uri="{28A0092B-C50C-407E-A947-70E740481C1C}">
                <a14:useLocalDpi xmlns:a14="http://schemas.microsoft.com/office/drawing/2010/main"/>
              </a:ext>
            </a:extLst>
          </a:blip>
          <a:srcRect l="11111" r="33333" b="78082"/>
          <a:stretch/>
        </p:blipFill>
        <p:spPr>
          <a:xfrm>
            <a:off x="4970693" y="2948078"/>
            <a:ext cx="1866900" cy="331894"/>
          </a:xfrm>
          <a:prstGeom prst="rect">
            <a:avLst/>
          </a:prstGeom>
        </p:spPr>
      </p:pic>
      <p:sp>
        <p:nvSpPr>
          <p:cNvPr id="7" name="TextBox 6"/>
          <p:cNvSpPr txBox="1"/>
          <p:nvPr/>
        </p:nvSpPr>
        <p:spPr>
          <a:xfrm>
            <a:off x="4953000" y="3254573"/>
            <a:ext cx="1960793" cy="307777"/>
          </a:xfrm>
          <a:prstGeom prst="rect">
            <a:avLst/>
          </a:prstGeom>
          <a:noFill/>
        </p:spPr>
        <p:txBody>
          <a:bodyPr wrap="none" rtlCol="0">
            <a:spAutoFit/>
          </a:bodyPr>
          <a:lstStyle/>
          <a:p>
            <a:r>
              <a:rPr lang="en-US" sz="1400" dirty="0" smtClean="0">
                <a:latin typeface="Helvetica Neue Light" charset="0"/>
                <a:ea typeface="Helvetica Neue Light" charset="0"/>
                <a:cs typeface="Helvetica Neue Light" charset="0"/>
              </a:rPr>
              <a:t>Diagonal degree matrix</a:t>
            </a:r>
            <a:endParaRPr lang="en-US" sz="1400"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17977618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Motif Spectral Clustering: 3</a:t>
            </a:r>
          </a:p>
        </p:txBody>
      </p:sp>
      <p:sp>
        <p:nvSpPr>
          <p:cNvPr id="4" name="Slide Number Placeholder 3"/>
          <p:cNvSpPr>
            <a:spLocks noGrp="1"/>
          </p:cNvSpPr>
          <p:nvPr>
            <p:ph type="sldNum" sz="quarter" idx="12"/>
          </p:nvPr>
        </p:nvSpPr>
        <p:spPr/>
        <p:txBody>
          <a:bodyPr/>
          <a:lstStyle/>
          <a:p>
            <a:fld id="{4D267013-DFFC-4352-B274-32112D0CCE19}" type="slidenum">
              <a:rPr lang="en-US" smtClean="0"/>
              <a:t>21</a:t>
            </a:fld>
            <a:endParaRPr lang="en-US"/>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b="12227"/>
          <a:stretch/>
        </p:blipFill>
        <p:spPr>
          <a:xfrm>
            <a:off x="1295400" y="1131972"/>
            <a:ext cx="4267200" cy="2735178"/>
          </a:xfrm>
          <a:prstGeom prst="rect">
            <a:avLst/>
          </a:prstGeom>
        </p:spPr>
      </p:pic>
      <p:sp>
        <p:nvSpPr>
          <p:cNvPr id="3" name="Content Placeholder 2"/>
          <p:cNvSpPr>
            <a:spLocks noGrp="1"/>
          </p:cNvSpPr>
          <p:nvPr>
            <p:ph idx="1"/>
          </p:nvPr>
        </p:nvSpPr>
        <p:spPr>
          <a:xfrm>
            <a:off x="0" y="3790950"/>
            <a:ext cx="6934200" cy="1352550"/>
          </a:xfrm>
        </p:spPr>
        <p:txBody>
          <a:bodyPr>
            <a:normAutofit fontScale="92500"/>
          </a:bodyPr>
          <a:lstStyle/>
          <a:p>
            <a:pPr marL="0" indent="0" algn="ctr">
              <a:buNone/>
            </a:pPr>
            <a:r>
              <a:rPr lang="en-US" dirty="0" smtClean="0">
                <a:solidFill>
                  <a:srgbClr val="C00000"/>
                </a:solidFill>
              </a:rPr>
              <a:t>Step 3:</a:t>
            </a:r>
            <a:r>
              <a:rPr lang="en-US" dirty="0" smtClean="0"/>
              <a:t> Sort nodes by values in </a:t>
            </a:r>
            <a:r>
              <a:rPr lang="en-US" dirty="0">
                <a:solidFill>
                  <a:srgbClr val="C00000"/>
                </a:solidFill>
              </a:rPr>
              <a:t>f</a:t>
            </a:r>
            <a:r>
              <a:rPr lang="en-US" baseline="30000" dirty="0">
                <a:solidFill>
                  <a:srgbClr val="C00000"/>
                </a:solidFill>
              </a:rPr>
              <a:t>(M)</a:t>
            </a:r>
            <a:r>
              <a:rPr lang="en-US" dirty="0" smtClean="0"/>
              <a:t>: </a:t>
            </a:r>
            <a:r>
              <a:rPr lang="en-US" i="1" dirty="0" smtClean="0"/>
              <a:t>f</a:t>
            </a:r>
            <a:r>
              <a:rPr lang="en-US" i="1" baseline="-25000" dirty="0" smtClean="0"/>
              <a:t>1</a:t>
            </a:r>
            <a:r>
              <a:rPr lang="en-US" i="1" dirty="0" smtClean="0"/>
              <a:t>, f</a:t>
            </a:r>
            <a:r>
              <a:rPr lang="en-US" i="1" baseline="-25000" dirty="0" smtClean="0"/>
              <a:t>2</a:t>
            </a:r>
            <a:r>
              <a:rPr lang="en-US" i="1" dirty="0" smtClean="0"/>
              <a:t>, </a:t>
            </a:r>
            <a:r>
              <a:rPr lang="is-IS" i="1" dirty="0" smtClean="0"/>
              <a:t>…</a:t>
            </a:r>
            <a:r>
              <a:rPr lang="en-US" i="1" dirty="0" err="1" smtClean="0"/>
              <a:t>f</a:t>
            </a:r>
            <a:r>
              <a:rPr lang="en-US" i="1" baseline="-25000" dirty="0" err="1" smtClean="0"/>
              <a:t>n</a:t>
            </a:r>
            <a:r>
              <a:rPr lang="en-US" i="1" dirty="0" smtClean="0"/>
              <a:t/>
            </a:r>
            <a:br>
              <a:rPr lang="en-US" i="1" dirty="0" smtClean="0"/>
            </a:br>
            <a:r>
              <a:rPr lang="en-US" dirty="0" smtClean="0"/>
              <a:t>Let </a:t>
            </a:r>
            <a:r>
              <a:rPr lang="en-US" i="1" dirty="0" err="1" smtClean="0"/>
              <a:t>S</a:t>
            </a:r>
            <a:r>
              <a:rPr lang="en-US" i="1" baseline="-25000" dirty="0" err="1" smtClean="0"/>
              <a:t>r</a:t>
            </a:r>
            <a:r>
              <a:rPr lang="en-US" i="1" baseline="-25000" dirty="0" smtClean="0"/>
              <a:t> </a:t>
            </a:r>
            <a:r>
              <a:rPr lang="en-US" dirty="0"/>
              <a:t>= </a:t>
            </a:r>
            <a:r>
              <a:rPr lang="en-US" dirty="0" smtClean="0"/>
              <a:t>{</a:t>
            </a:r>
            <a:r>
              <a:rPr lang="en-US" i="1" dirty="0" smtClean="0"/>
              <a:t>f</a:t>
            </a:r>
            <a:r>
              <a:rPr lang="en-US" i="1" baseline="-25000" dirty="0" smtClean="0"/>
              <a:t>1</a:t>
            </a:r>
            <a:r>
              <a:rPr lang="en-US" i="1" dirty="0"/>
              <a:t>, </a:t>
            </a:r>
            <a:r>
              <a:rPr lang="is-IS" i="1" dirty="0"/>
              <a:t>…, </a:t>
            </a:r>
            <a:r>
              <a:rPr lang="en-US" i="1" dirty="0" err="1" smtClean="0"/>
              <a:t>f</a:t>
            </a:r>
            <a:r>
              <a:rPr lang="en-US" i="1" baseline="-25000" dirty="0" err="1" smtClean="0"/>
              <a:t>r</a:t>
            </a:r>
            <a:r>
              <a:rPr lang="en-US" dirty="0" smtClean="0"/>
              <a:t>} </a:t>
            </a:r>
            <a:r>
              <a:rPr lang="en-US" dirty="0"/>
              <a:t>and compute the </a:t>
            </a:r>
            <a:r>
              <a:rPr lang="en-US" dirty="0" smtClean="0"/>
              <a:t>motif conductance </a:t>
            </a:r>
            <a:r>
              <a:rPr lang="en-US" dirty="0"/>
              <a:t>of each </a:t>
            </a:r>
            <a:r>
              <a:rPr lang="en-US" i="1" dirty="0" err="1" smtClean="0"/>
              <a:t>S</a:t>
            </a:r>
            <a:r>
              <a:rPr lang="en-US" i="1" baseline="-25000" dirty="0" err="1" smtClean="0"/>
              <a:t>r</a:t>
            </a:r>
            <a:endParaRPr lang="en-US" dirty="0"/>
          </a:p>
        </p:txBody>
      </p:sp>
    </p:spTree>
    <p:extLst>
      <p:ext uri="{BB962C8B-B14F-4D97-AF65-F5344CB8AC3E}">
        <p14:creationId xmlns:p14="http://schemas.microsoft.com/office/powerpoint/2010/main" val="1834329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Motif </a:t>
            </a:r>
            <a:r>
              <a:rPr lang="en-US" dirty="0" err="1" smtClean="0"/>
              <a:t>Cheeger</a:t>
            </a:r>
            <a:r>
              <a:rPr lang="en-US" dirty="0" smtClean="0"/>
              <a:t> Inequality</a:t>
            </a:r>
            <a:endParaRPr lang="en-US" dirty="0"/>
          </a:p>
        </p:txBody>
      </p:sp>
      <p:sp>
        <p:nvSpPr>
          <p:cNvPr id="3" name="Content Placeholder 2"/>
          <p:cNvSpPr>
            <a:spLocks noGrp="1"/>
          </p:cNvSpPr>
          <p:nvPr>
            <p:ph idx="1"/>
          </p:nvPr>
        </p:nvSpPr>
        <p:spPr>
          <a:xfrm>
            <a:off x="342900" y="1200150"/>
            <a:ext cx="6057900" cy="3943350"/>
          </a:xfrm>
        </p:spPr>
        <p:txBody>
          <a:bodyPr>
            <a:normAutofit/>
          </a:bodyPr>
          <a:lstStyle/>
          <a:p>
            <a:pPr marL="0" indent="0">
              <a:buNone/>
            </a:pPr>
            <a:r>
              <a:rPr lang="en-US" dirty="0" smtClean="0">
                <a:solidFill>
                  <a:srgbClr val="C00000"/>
                </a:solidFill>
              </a:rPr>
              <a:t>Theorem:</a:t>
            </a:r>
            <a:r>
              <a:rPr lang="en-US" dirty="0" smtClean="0"/>
              <a:t> The algorithm</a:t>
            </a:r>
            <a:r>
              <a:rPr lang="en-US" baseline="30000" dirty="0" smtClean="0"/>
              <a:t> </a:t>
            </a:r>
            <a:r>
              <a:rPr lang="en-US" dirty="0" smtClean="0"/>
              <a:t>finds a set of nodes S for which</a:t>
            </a:r>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r>
              <a:rPr lang="en-US" dirty="0" smtClean="0">
                <a:solidFill>
                  <a:srgbClr val="C00000"/>
                </a:solidFill>
              </a:rPr>
              <a:t>In other words:</a:t>
            </a:r>
            <a:r>
              <a:rPr lang="en-US" dirty="0" smtClean="0"/>
              <a:t> Clusters S found by our method are provably </a:t>
            </a:r>
            <a:r>
              <a:rPr lang="en-US" dirty="0" smtClean="0">
                <a:solidFill>
                  <a:srgbClr val="C00000"/>
                </a:solidFill>
              </a:rPr>
              <a:t>near optimal</a:t>
            </a:r>
          </a:p>
          <a:p>
            <a:pPr lvl="3"/>
            <a:endParaRPr lang="en-US" dirty="0" smtClean="0"/>
          </a:p>
          <a:p>
            <a:pPr marL="0" indent="0">
              <a:buNone/>
            </a:pPr>
            <a:endParaRPr lang="en-US" dirty="0" smtClean="0"/>
          </a:p>
          <a:p>
            <a:endParaRPr lang="en-US" dirty="0"/>
          </a:p>
        </p:txBody>
      </p:sp>
      <p:sp>
        <p:nvSpPr>
          <p:cNvPr id="6" name="Slide Number Placeholder 5"/>
          <p:cNvSpPr>
            <a:spLocks noGrp="1"/>
          </p:cNvSpPr>
          <p:nvPr>
            <p:ph type="sldNum" sz="quarter" idx="12"/>
          </p:nvPr>
        </p:nvSpPr>
        <p:spPr/>
        <p:txBody>
          <a:bodyPr/>
          <a:lstStyle/>
          <a:p>
            <a:fld id="{21529EB8-5100-FE45-8632-3A3E7E71F8B6}" type="slidenum">
              <a:rPr lang="en-US" smtClean="0"/>
              <a:pPr/>
              <a:t>22</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2636" y="2357438"/>
            <a:ext cx="3392729" cy="900112"/>
          </a:xfrm>
          <a:prstGeom prst="rect">
            <a:avLst/>
          </a:prstGeom>
        </p:spPr>
      </p:pic>
      <p:pic>
        <p:nvPicPr>
          <p:cNvPr id="8" name="Picture 7" descr="latex-image-1.pdf"/>
          <p:cNvPicPr>
            <a:picLocks noChangeAspect="1"/>
          </p:cNvPicPr>
          <p:nvPr/>
        </p:nvPicPr>
        <p:blipFill rotWithShape="1">
          <a:blip r:embed="rId3" cstate="email">
            <a:extLst>
              <a:ext uri="{28A0092B-C50C-407E-A947-70E740481C1C}">
                <a14:useLocalDpi xmlns:a14="http://schemas.microsoft.com/office/drawing/2010/main"/>
              </a:ext>
            </a:extLst>
          </a:blip>
          <a:srcRect l="79167" t="23810"/>
          <a:stretch/>
        </p:blipFill>
        <p:spPr>
          <a:xfrm>
            <a:off x="1219200" y="3736164"/>
            <a:ext cx="337502" cy="327474"/>
          </a:xfrm>
          <a:prstGeom prst="rect">
            <a:avLst/>
          </a:prstGeom>
        </p:spPr>
      </p:pic>
      <p:pic>
        <p:nvPicPr>
          <p:cNvPr id="9" name="Picture 8" descr="latex-image-1.pdf"/>
          <p:cNvPicPr>
            <a:picLocks noChangeAspect="1"/>
          </p:cNvPicPr>
          <p:nvPr/>
        </p:nvPicPr>
        <p:blipFill rotWithShape="1">
          <a:blip r:embed="rId3" cstate="email">
            <a:extLst>
              <a:ext uri="{28A0092B-C50C-407E-A947-70E740481C1C}">
                <a14:useLocalDpi xmlns:a14="http://schemas.microsoft.com/office/drawing/2010/main"/>
              </a:ext>
            </a:extLst>
          </a:blip>
          <a:srcRect r="59593"/>
          <a:stretch/>
        </p:blipFill>
        <p:spPr>
          <a:xfrm>
            <a:off x="1251902" y="3409950"/>
            <a:ext cx="562505" cy="369332"/>
          </a:xfrm>
          <a:prstGeom prst="rect">
            <a:avLst/>
          </a:prstGeom>
        </p:spPr>
      </p:pic>
      <p:sp>
        <p:nvSpPr>
          <p:cNvPr id="4" name="TextBox 3"/>
          <p:cNvSpPr txBox="1"/>
          <p:nvPr/>
        </p:nvSpPr>
        <p:spPr>
          <a:xfrm>
            <a:off x="1707014" y="3409950"/>
            <a:ext cx="5107488" cy="369332"/>
          </a:xfrm>
          <a:prstGeom prst="rect">
            <a:avLst/>
          </a:prstGeom>
          <a:noFill/>
        </p:spPr>
        <p:txBody>
          <a:bodyPr wrap="none" rtlCol="0">
            <a:spAutoFit/>
          </a:bodyPr>
          <a:lstStyle/>
          <a:p>
            <a:r>
              <a:rPr lang="is-IS" dirty="0" smtClean="0">
                <a:latin typeface="Helvetica Neue Light" charset="0"/>
                <a:ea typeface="Helvetica Neue Light" charset="0"/>
                <a:cs typeface="Helvetica Neue Light" charset="0"/>
              </a:rPr>
              <a:t>… motif conductance of S found by our algorithm</a:t>
            </a:r>
            <a:endParaRPr lang="en-US" dirty="0">
              <a:latin typeface="Helvetica Neue Light" charset="0"/>
              <a:ea typeface="Helvetica Neue Light" charset="0"/>
              <a:cs typeface="Helvetica Neue Light" charset="0"/>
            </a:endParaRPr>
          </a:p>
        </p:txBody>
      </p:sp>
      <p:sp>
        <p:nvSpPr>
          <p:cNvPr id="10" name="TextBox 9"/>
          <p:cNvSpPr txBox="1"/>
          <p:nvPr/>
        </p:nvSpPr>
        <p:spPr>
          <a:xfrm>
            <a:off x="1709102" y="3734247"/>
            <a:ext cx="4071949" cy="369332"/>
          </a:xfrm>
          <a:prstGeom prst="rect">
            <a:avLst/>
          </a:prstGeom>
          <a:noFill/>
        </p:spPr>
        <p:txBody>
          <a:bodyPr wrap="none" rtlCol="0">
            <a:spAutoFit/>
          </a:bodyPr>
          <a:lstStyle/>
          <a:p>
            <a:r>
              <a:rPr lang="is-IS" dirty="0" smtClean="0">
                <a:latin typeface="Helvetica Neue Light" charset="0"/>
                <a:ea typeface="Helvetica Neue Light" charset="0"/>
                <a:cs typeface="Helvetica Neue Light" charset="0"/>
              </a:rPr>
              <a:t>… motif conductance of optimal set S</a:t>
            </a:r>
            <a:r>
              <a:rPr lang="is-IS" baseline="30000" dirty="0"/>
              <a:t>*</a:t>
            </a:r>
            <a:endParaRPr lang="en-US" baseline="30000"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137039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a:t>
            </a:r>
            <a:endParaRPr lang="en-US" dirty="0"/>
          </a:p>
        </p:txBody>
      </p:sp>
      <p:sp>
        <p:nvSpPr>
          <p:cNvPr id="3" name="Content Placeholder 2"/>
          <p:cNvSpPr>
            <a:spLocks noGrp="1"/>
          </p:cNvSpPr>
          <p:nvPr>
            <p:ph idx="1"/>
          </p:nvPr>
        </p:nvSpPr>
        <p:spPr/>
        <p:txBody>
          <a:bodyPr>
            <a:normAutofit/>
          </a:bodyPr>
          <a:lstStyle/>
          <a:p>
            <a:r>
              <a:rPr lang="en-US" dirty="0" smtClean="0">
                <a:solidFill>
                  <a:srgbClr val="C00000"/>
                </a:solidFill>
              </a:rPr>
              <a:t>Easy </a:t>
            </a:r>
            <a:r>
              <a:rPr lang="en-US" dirty="0">
                <a:solidFill>
                  <a:srgbClr val="C00000"/>
                </a:solidFill>
              </a:rPr>
              <a:t>to </a:t>
            </a:r>
            <a:r>
              <a:rPr lang="en-US" dirty="0" smtClean="0">
                <a:solidFill>
                  <a:srgbClr val="C00000"/>
                </a:solidFill>
              </a:rPr>
              <a:t>implement: </a:t>
            </a:r>
            <a:r>
              <a:rPr lang="en-US" dirty="0" smtClean="0"/>
              <a:t>~10 </a:t>
            </a:r>
            <a:r>
              <a:rPr lang="en-US" dirty="0"/>
              <a:t>lines of </a:t>
            </a:r>
            <a:r>
              <a:rPr lang="en-US" dirty="0" err="1" smtClean="0"/>
              <a:t>Matlab</a:t>
            </a:r>
            <a:endParaRPr lang="en-US" dirty="0"/>
          </a:p>
          <a:p>
            <a:r>
              <a:rPr lang="en-US" dirty="0" smtClean="0">
                <a:solidFill>
                  <a:srgbClr val="C00000"/>
                </a:solidFill>
              </a:rPr>
              <a:t>Scalable</a:t>
            </a:r>
            <a:r>
              <a:rPr lang="en-US" dirty="0" smtClean="0"/>
              <a:t> to large networks</a:t>
            </a:r>
            <a:br>
              <a:rPr lang="en-US" dirty="0" smtClean="0"/>
            </a:br>
            <a:r>
              <a:rPr lang="en-US" dirty="0" smtClean="0"/>
              <a:t>(1.4B </a:t>
            </a:r>
            <a:r>
              <a:rPr lang="en-US" dirty="0"/>
              <a:t>edge graphs)</a:t>
            </a:r>
          </a:p>
          <a:p>
            <a:r>
              <a:rPr lang="en-US" dirty="0" smtClean="0">
                <a:solidFill>
                  <a:srgbClr val="C00000"/>
                </a:solidFill>
              </a:rPr>
              <a:t>General:</a:t>
            </a:r>
            <a:r>
              <a:rPr lang="en-US" dirty="0" smtClean="0"/>
              <a:t> Can </a:t>
            </a:r>
            <a:r>
              <a:rPr lang="en-US" dirty="0"/>
              <a:t>be applied to directed, </a:t>
            </a:r>
            <a:r>
              <a:rPr lang="en-US" dirty="0" smtClean="0"/>
              <a:t>signed</a:t>
            </a:r>
            <a:r>
              <a:rPr lang="en-US" dirty="0"/>
              <a:t>, and weighted </a:t>
            </a:r>
            <a:r>
              <a:rPr lang="en-US" dirty="0" smtClean="0"/>
              <a:t>networks</a:t>
            </a:r>
          </a:p>
          <a:p>
            <a:r>
              <a:rPr lang="en-US" dirty="0" smtClean="0">
                <a:solidFill>
                  <a:srgbClr val="C00000"/>
                </a:solidFill>
              </a:rPr>
              <a:t>Code available: </a:t>
            </a:r>
            <a:r>
              <a:rPr lang="en-US" sz="2400" dirty="0">
                <a:hlinkClick r:id="rId2"/>
              </a:rPr>
              <a:t>http://snap.stanford.edu/higher-order/</a:t>
            </a:r>
            <a:endParaRPr lang="en-US" sz="2400" dirty="0"/>
          </a:p>
          <a:p>
            <a:pPr lvl="4"/>
            <a:endParaRPr lang="en-US" dirty="0"/>
          </a:p>
        </p:txBody>
      </p:sp>
      <p:sp>
        <p:nvSpPr>
          <p:cNvPr id="4" name="Slide Number Placeholder 3"/>
          <p:cNvSpPr>
            <a:spLocks noGrp="1"/>
          </p:cNvSpPr>
          <p:nvPr>
            <p:ph type="sldNum" sz="quarter" idx="12"/>
          </p:nvPr>
        </p:nvSpPr>
        <p:spPr/>
        <p:txBody>
          <a:bodyPr/>
          <a:lstStyle/>
          <a:p>
            <a:fld id="{4D267013-DFFC-4352-B274-32112D0CCE19}" type="slidenum">
              <a:rPr lang="en-US" smtClean="0"/>
              <a:t>23</a:t>
            </a:fld>
            <a:endParaRPr lang="en-US"/>
          </a:p>
        </p:txBody>
      </p:sp>
    </p:spTree>
    <p:extLst>
      <p:ext uri="{BB962C8B-B14F-4D97-AF65-F5344CB8AC3E}">
        <p14:creationId xmlns:p14="http://schemas.microsoft.com/office/powerpoint/2010/main" val="17281441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342900" y="1200150"/>
            <a:ext cx="6362700" cy="3810000"/>
          </a:xfrm>
        </p:spPr>
        <p:txBody>
          <a:bodyPr>
            <a:normAutofit/>
          </a:bodyPr>
          <a:lstStyle/>
          <a:p>
            <a:r>
              <a:rPr lang="en-US" dirty="0" smtClean="0"/>
              <a:t>Generalization of community detection to higher-order structures</a:t>
            </a:r>
          </a:p>
          <a:p>
            <a:r>
              <a:rPr lang="en-US" dirty="0" smtClean="0"/>
              <a:t>Motif-conductance objective admits a motif </a:t>
            </a:r>
            <a:r>
              <a:rPr lang="en-US" dirty="0" err="1" smtClean="0"/>
              <a:t>Cheeger</a:t>
            </a:r>
            <a:r>
              <a:rPr lang="en-US" dirty="0" smtClean="0"/>
              <a:t> inequality</a:t>
            </a:r>
          </a:p>
          <a:p>
            <a:r>
              <a:rPr lang="en-US" dirty="0" smtClean="0"/>
              <a:t>Simple, fast, and scalable:</a:t>
            </a:r>
          </a:p>
        </p:txBody>
      </p:sp>
      <p:sp>
        <p:nvSpPr>
          <p:cNvPr id="6" name="Slide Number Placeholder 5"/>
          <p:cNvSpPr>
            <a:spLocks noGrp="1"/>
          </p:cNvSpPr>
          <p:nvPr>
            <p:ph type="sldNum" sz="quarter" idx="12"/>
          </p:nvPr>
        </p:nvSpPr>
        <p:spPr/>
        <p:txBody>
          <a:bodyPr/>
          <a:lstStyle/>
          <a:p>
            <a:fld id="{21529EB8-5100-FE45-8632-3A3E7E71F8B6}" type="slidenum">
              <a:rPr lang="en-US" smtClean="0"/>
              <a:pPr/>
              <a:t>24</a:t>
            </a:fld>
            <a:endParaRPr lang="en-US"/>
          </a:p>
        </p:txBody>
      </p:sp>
      <p:pic>
        <p:nvPicPr>
          <p:cNvPr id="17" name="Picture 16"/>
          <p:cNvPicPr>
            <a:picLocks noChangeAspect="1"/>
          </p:cNvPicPr>
          <p:nvPr/>
        </p:nvPicPr>
        <p:blipFill>
          <a:blip r:embed="rId2"/>
          <a:stretch>
            <a:fillRect/>
          </a:stretch>
        </p:blipFill>
        <p:spPr>
          <a:xfrm>
            <a:off x="762000" y="3558698"/>
            <a:ext cx="5473700" cy="1511300"/>
          </a:xfrm>
          <a:prstGeom prst="rect">
            <a:avLst/>
          </a:prstGeom>
        </p:spPr>
      </p:pic>
      <p:sp>
        <p:nvSpPr>
          <p:cNvPr id="18" name="Rectangle 17"/>
          <p:cNvSpPr/>
          <p:nvPr/>
        </p:nvSpPr>
        <p:spPr>
          <a:xfrm>
            <a:off x="838200" y="3578576"/>
            <a:ext cx="304800" cy="232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640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a:xfrm>
            <a:off x="342900" y="1200150"/>
            <a:ext cx="6362700" cy="3810000"/>
          </a:xfrm>
        </p:spPr>
        <p:txBody>
          <a:bodyPr>
            <a:normAutofit/>
          </a:bodyPr>
          <a:lstStyle/>
          <a:p>
            <a:pPr marL="0" indent="0">
              <a:buNone/>
            </a:pPr>
            <a:r>
              <a:rPr lang="en-US" dirty="0">
                <a:solidFill>
                  <a:srgbClr val="C00000"/>
                </a:solidFill>
              </a:rPr>
              <a:t>1) We don’t know a motif of interest</a:t>
            </a:r>
          </a:p>
          <a:p>
            <a:pPr lvl="1"/>
            <a:r>
              <a:rPr lang="en-US" dirty="0"/>
              <a:t>Food webs and new applications</a:t>
            </a:r>
          </a:p>
          <a:p>
            <a:pPr marL="0" indent="0">
              <a:buNone/>
            </a:pPr>
            <a:r>
              <a:rPr lang="en-US" dirty="0" smtClean="0">
                <a:solidFill>
                  <a:srgbClr val="C00000"/>
                </a:solidFill>
              </a:rPr>
              <a:t>2) We know the motif of interest </a:t>
            </a:r>
          </a:p>
          <a:p>
            <a:pPr lvl="1"/>
            <a:r>
              <a:rPr lang="en-US" dirty="0" smtClean="0"/>
              <a:t>Regulatory transcription networks, </a:t>
            </a:r>
            <a:r>
              <a:rPr lang="en-US" dirty="0" err="1" smtClean="0"/>
              <a:t>connectome</a:t>
            </a:r>
            <a:r>
              <a:rPr lang="en-US" dirty="0" smtClean="0"/>
              <a:t>, social networks</a:t>
            </a:r>
          </a:p>
          <a:p>
            <a:pPr marL="0" indent="0">
              <a:buNone/>
            </a:pPr>
            <a:r>
              <a:rPr lang="en-US" dirty="0" smtClean="0">
                <a:solidFill>
                  <a:srgbClr val="C00000"/>
                </a:solidFill>
              </a:rPr>
              <a:t>3) We seek richer information from data</a:t>
            </a:r>
          </a:p>
          <a:p>
            <a:pPr lvl="1"/>
            <a:r>
              <a:rPr lang="en-US" dirty="0" smtClean="0"/>
              <a:t>Transportation networks</a:t>
            </a:r>
          </a:p>
          <a:p>
            <a:pPr marL="0" indent="0">
              <a:buNone/>
            </a:pPr>
            <a:endParaRPr lang="en-US" dirty="0"/>
          </a:p>
        </p:txBody>
      </p:sp>
      <p:sp>
        <p:nvSpPr>
          <p:cNvPr id="6" name="Slide Number Placeholder 5"/>
          <p:cNvSpPr>
            <a:spLocks noGrp="1"/>
          </p:cNvSpPr>
          <p:nvPr>
            <p:ph type="sldNum" sz="quarter" idx="12"/>
          </p:nvPr>
        </p:nvSpPr>
        <p:spPr/>
        <p:txBody>
          <a:bodyPr/>
          <a:lstStyle/>
          <a:p>
            <a:fld id="{4D267013-DFFC-4352-B274-32112D0CCE19}" type="slidenum">
              <a:rPr lang="en-US" smtClean="0"/>
              <a:t>25</a:t>
            </a:fld>
            <a:endParaRPr lang="en-US"/>
          </a:p>
        </p:txBody>
      </p:sp>
    </p:spTree>
    <p:extLst>
      <p:ext uri="{BB962C8B-B14F-4D97-AF65-F5344CB8AC3E}">
        <p14:creationId xmlns:p14="http://schemas.microsoft.com/office/powerpoint/2010/main" val="738561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D267013-DFFC-4352-B274-32112D0CCE19}" type="slidenum">
              <a:rPr lang="en-US" smtClean="0"/>
              <a:t>26</a:t>
            </a:fld>
            <a:endParaRPr lang="en-US"/>
          </a:p>
        </p:txBody>
      </p:sp>
      <p:sp>
        <p:nvSpPr>
          <p:cNvPr id="5" name="Rectangle 4"/>
          <p:cNvSpPr/>
          <p:nvPr/>
        </p:nvSpPr>
        <p:spPr>
          <a:xfrm>
            <a:off x="685800" y="1295400"/>
            <a:ext cx="5486400" cy="25511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u="sng" dirty="0" smtClean="0">
                <a:latin typeface="Helvetica Neue Light" charset="0"/>
                <a:ea typeface="Helvetica Neue Light" charset="0"/>
                <a:cs typeface="Helvetica Neue Light" charset="0"/>
              </a:rPr>
              <a:t>Application 1:</a:t>
            </a:r>
            <a:r>
              <a:rPr lang="en-US" sz="3600" dirty="0" smtClean="0">
                <a:latin typeface="Helvetica Neue Light" charset="0"/>
                <a:ea typeface="Helvetica Neue Light" charset="0"/>
                <a:cs typeface="Helvetica Neue Light" charset="0"/>
              </a:rPr>
              <a:t/>
            </a:r>
            <a:br>
              <a:rPr lang="en-US" sz="3600" dirty="0" smtClean="0">
                <a:latin typeface="Helvetica Neue Light" charset="0"/>
                <a:ea typeface="Helvetica Neue Light" charset="0"/>
                <a:cs typeface="Helvetica Neue Light" charset="0"/>
              </a:rPr>
            </a:br>
            <a:r>
              <a:rPr lang="en-US" sz="3600" dirty="0" smtClean="0">
                <a:latin typeface="Helvetica Neue Light" charset="0"/>
                <a:ea typeface="Helvetica Neue Light" charset="0"/>
                <a:cs typeface="Helvetica Neue Light" charset="0"/>
              </a:rPr>
              <a:t>We do not know </a:t>
            </a:r>
            <a:br>
              <a:rPr lang="en-US" sz="3600" dirty="0" smtClean="0">
                <a:latin typeface="Helvetica Neue Light" charset="0"/>
                <a:ea typeface="Helvetica Neue Light" charset="0"/>
                <a:cs typeface="Helvetica Neue Light" charset="0"/>
              </a:rPr>
            </a:br>
            <a:r>
              <a:rPr lang="en-US" sz="3600" dirty="0" smtClean="0">
                <a:latin typeface="Helvetica Neue Light" charset="0"/>
                <a:ea typeface="Helvetica Neue Light" charset="0"/>
                <a:cs typeface="Helvetica Neue Light" charset="0"/>
              </a:rPr>
              <a:t>the motif of interest</a:t>
            </a:r>
            <a:endParaRPr lang="en-US" sz="3600"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14824769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96819" y="1123950"/>
            <a:ext cx="2361181" cy="3841139"/>
          </a:xfrm>
          <a:prstGeom prst="rect">
            <a:avLst/>
          </a:prstGeom>
        </p:spPr>
      </p:pic>
      <p:sp>
        <p:nvSpPr>
          <p:cNvPr id="2" name="Title 1"/>
          <p:cNvSpPr>
            <a:spLocks noGrp="1"/>
          </p:cNvSpPr>
          <p:nvPr>
            <p:ph type="title"/>
          </p:nvPr>
        </p:nvSpPr>
        <p:spPr/>
        <p:txBody>
          <a:bodyPr/>
          <a:lstStyle/>
          <a:p>
            <a:r>
              <a:rPr lang="en-US" dirty="0" smtClean="0"/>
              <a:t>Application 1: Food webs</a:t>
            </a:r>
            <a:endParaRPr lang="en-US" dirty="0"/>
          </a:p>
        </p:txBody>
      </p:sp>
      <p:pic>
        <p:nvPicPr>
          <p:cNvPr id="8" name="Picture 7"/>
          <p:cNvPicPr>
            <a:picLocks noChangeAspect="1"/>
          </p:cNvPicPr>
          <p:nvPr/>
        </p:nvPicPr>
        <p:blipFill>
          <a:blip r:embed="rId3"/>
          <a:stretch>
            <a:fillRect/>
          </a:stretch>
        </p:blipFill>
        <p:spPr>
          <a:xfrm>
            <a:off x="952500" y="4239837"/>
            <a:ext cx="1870364" cy="922713"/>
          </a:xfrm>
          <a:prstGeom prst="rect">
            <a:avLst/>
          </a:prstGeom>
        </p:spPr>
      </p:pic>
      <p:pic>
        <p:nvPicPr>
          <p:cNvPr id="9" name="Picture 8"/>
          <p:cNvPicPr>
            <a:picLocks noChangeAspect="1"/>
          </p:cNvPicPr>
          <p:nvPr/>
        </p:nvPicPr>
        <p:blipFill>
          <a:blip r:embed="rId4"/>
          <a:stretch>
            <a:fillRect/>
          </a:stretch>
        </p:blipFill>
        <p:spPr>
          <a:xfrm>
            <a:off x="3063240" y="4239837"/>
            <a:ext cx="822960" cy="922713"/>
          </a:xfrm>
          <a:prstGeom prst="rect">
            <a:avLst/>
          </a:prstGeom>
        </p:spPr>
      </p:pic>
      <p:sp>
        <p:nvSpPr>
          <p:cNvPr id="10" name="Slide Number Placeholder 9"/>
          <p:cNvSpPr>
            <a:spLocks noGrp="1"/>
          </p:cNvSpPr>
          <p:nvPr>
            <p:ph type="sldNum" sz="quarter" idx="12"/>
          </p:nvPr>
        </p:nvSpPr>
        <p:spPr/>
        <p:txBody>
          <a:bodyPr/>
          <a:lstStyle/>
          <a:p>
            <a:fld id="{4D267013-DFFC-4352-B274-32112D0CCE19}" type="slidenum">
              <a:rPr lang="en-US" smtClean="0"/>
              <a:t>27</a:t>
            </a:fld>
            <a:endParaRPr lang="en-US"/>
          </a:p>
        </p:txBody>
      </p:sp>
      <p:sp>
        <p:nvSpPr>
          <p:cNvPr id="11" name="Rectangle 10"/>
          <p:cNvSpPr/>
          <p:nvPr/>
        </p:nvSpPr>
        <p:spPr>
          <a:xfrm flipV="1">
            <a:off x="4459897" y="2800350"/>
            <a:ext cx="304800" cy="702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2900" y="1200150"/>
            <a:ext cx="4572000" cy="3200400"/>
          </a:xfrm>
        </p:spPr>
        <p:txBody>
          <a:bodyPr>
            <a:normAutofit fontScale="92500"/>
          </a:bodyPr>
          <a:lstStyle/>
          <a:p>
            <a:pPr marL="0" indent="0">
              <a:buNone/>
            </a:pPr>
            <a:r>
              <a:rPr lang="en-US" dirty="0" smtClean="0">
                <a:solidFill>
                  <a:srgbClr val="C00000"/>
                </a:solidFill>
              </a:rPr>
              <a:t>Florida Bay food web:</a:t>
            </a:r>
          </a:p>
          <a:p>
            <a:r>
              <a:rPr lang="en-US" dirty="0" smtClean="0"/>
              <a:t>Nodes: species </a:t>
            </a:r>
            <a:r>
              <a:rPr lang="en-US" dirty="0"/>
              <a:t>in </a:t>
            </a:r>
            <a:r>
              <a:rPr lang="en-US" dirty="0" smtClean="0"/>
              <a:t/>
            </a:r>
            <a:br>
              <a:rPr lang="en-US" dirty="0" smtClean="0"/>
            </a:br>
            <a:r>
              <a:rPr lang="en-US" dirty="0" smtClean="0"/>
              <a:t>the ecosystem</a:t>
            </a:r>
            <a:endParaRPr lang="en-US" dirty="0"/>
          </a:p>
          <a:p>
            <a:r>
              <a:rPr lang="en-US" dirty="0" smtClean="0"/>
              <a:t>Edges: carbon </a:t>
            </a:r>
            <a:r>
              <a:rPr lang="en-US" dirty="0"/>
              <a:t>exchange </a:t>
            </a:r>
            <a:r>
              <a:rPr lang="en-US" dirty="0" smtClean="0"/>
              <a:t/>
            </a:r>
            <a:br>
              <a:rPr lang="en-US" dirty="0" smtClean="0"/>
            </a:br>
            <a:r>
              <a:rPr lang="en-US" dirty="0" smtClean="0"/>
              <a:t>(who </a:t>
            </a:r>
            <a:r>
              <a:rPr lang="en-US" dirty="0"/>
              <a:t>eats whom</a:t>
            </a:r>
            <a:r>
              <a:rPr lang="en-US" dirty="0" smtClean="0"/>
              <a:t>)</a:t>
            </a:r>
          </a:p>
          <a:p>
            <a:pPr marL="0" indent="0">
              <a:buNone/>
            </a:pPr>
            <a:r>
              <a:rPr lang="en-US" dirty="0" smtClean="0">
                <a:solidFill>
                  <a:srgbClr val="C00000"/>
                </a:solidFill>
              </a:rPr>
              <a:t>Different motifs capture different energy flow patterns:</a:t>
            </a:r>
            <a:endParaRPr lang="en-US" dirty="0">
              <a:solidFill>
                <a:srgbClr val="C00000"/>
              </a:solidFill>
            </a:endParaRPr>
          </a:p>
          <a:p>
            <a:endParaRPr lang="en-US" dirty="0"/>
          </a:p>
        </p:txBody>
      </p:sp>
    </p:spTree>
    <p:extLst>
      <p:ext uri="{BB962C8B-B14F-4D97-AF65-F5344CB8AC3E}">
        <p14:creationId xmlns:p14="http://schemas.microsoft.com/office/powerpoint/2010/main" val="1820672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Florida Bay Food Web</a:t>
            </a:r>
          </a:p>
        </p:txBody>
      </p:sp>
      <p:sp>
        <p:nvSpPr>
          <p:cNvPr id="3" name="Content Placeholder 2"/>
          <p:cNvSpPr>
            <a:spLocks noGrp="1"/>
          </p:cNvSpPr>
          <p:nvPr>
            <p:ph idx="1"/>
          </p:nvPr>
        </p:nvSpPr>
        <p:spPr/>
        <p:txBody>
          <a:bodyPr>
            <a:normAutofit/>
          </a:bodyPr>
          <a:lstStyle/>
          <a:p>
            <a:pPr marL="0" indent="0">
              <a:buNone/>
            </a:pPr>
            <a:r>
              <a:rPr lang="en-US" sz="2900" dirty="0">
                <a:solidFill>
                  <a:srgbClr val="C00000"/>
                </a:solidFill>
              </a:rPr>
              <a:t>Which motif organizes </a:t>
            </a:r>
            <a:r>
              <a:rPr lang="en-US" sz="2900" dirty="0" smtClean="0">
                <a:solidFill>
                  <a:srgbClr val="C00000"/>
                </a:solidFill>
              </a:rPr>
              <a:t>the </a:t>
            </a:r>
            <a:r>
              <a:rPr lang="en-US" sz="2900" dirty="0">
                <a:solidFill>
                  <a:srgbClr val="C00000"/>
                </a:solidFill>
              </a:rPr>
              <a:t>food web?</a:t>
            </a:r>
          </a:p>
          <a:p>
            <a:pPr marL="0" indent="0">
              <a:buNone/>
            </a:pPr>
            <a:r>
              <a:rPr lang="en-US" dirty="0" smtClean="0"/>
              <a:t>Approach:</a:t>
            </a:r>
          </a:p>
          <a:p>
            <a:r>
              <a:rPr lang="en-US" dirty="0" smtClean="0"/>
              <a:t>Run motif spectral clustering separately for each of the 13 motifs</a:t>
            </a:r>
          </a:p>
          <a:p>
            <a:r>
              <a:rPr lang="en-US" dirty="0" smtClean="0"/>
              <a:t>Examine the Sweep profile to see which motif gives best clusters</a:t>
            </a:r>
          </a:p>
        </p:txBody>
      </p:sp>
      <p:sp>
        <p:nvSpPr>
          <p:cNvPr id="4" name="Slide Number Placeholder 3"/>
          <p:cNvSpPr>
            <a:spLocks noGrp="1"/>
          </p:cNvSpPr>
          <p:nvPr>
            <p:ph type="sldNum" sz="quarter" idx="12"/>
          </p:nvPr>
        </p:nvSpPr>
        <p:spPr/>
        <p:txBody>
          <a:bodyPr/>
          <a:lstStyle/>
          <a:p>
            <a:fld id="{4D267013-DFFC-4352-B274-32112D0CCE19}" type="slidenum">
              <a:rPr lang="en-US" smtClean="0"/>
              <a:t>28</a:t>
            </a:fld>
            <a:endParaRPr lang="en-US"/>
          </a:p>
        </p:txBody>
      </p:sp>
    </p:spTree>
    <p:extLst>
      <p:ext uri="{BB962C8B-B14F-4D97-AF65-F5344CB8AC3E}">
        <p14:creationId xmlns:p14="http://schemas.microsoft.com/office/powerpoint/2010/main" val="6672149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Florida Bay Food Web</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29</a:t>
            </a:fld>
            <a:endParaRPr lang="en-US"/>
          </a:p>
        </p:txBody>
      </p:sp>
      <p:pic>
        <p:nvPicPr>
          <p:cNvPr id="10" name="Picture 9"/>
          <p:cNvPicPr>
            <a:picLocks noChangeAspect="1"/>
          </p:cNvPicPr>
          <p:nvPr/>
        </p:nvPicPr>
        <p:blipFill>
          <a:blip r:embed="rId3"/>
          <a:stretch>
            <a:fillRect/>
          </a:stretch>
        </p:blipFill>
        <p:spPr>
          <a:xfrm>
            <a:off x="508579" y="1172810"/>
            <a:ext cx="5663621" cy="3970690"/>
          </a:xfrm>
          <a:prstGeom prst="rect">
            <a:avLst/>
          </a:prstGeom>
        </p:spPr>
      </p:pic>
      <p:sp>
        <p:nvSpPr>
          <p:cNvPr id="11" name="Rectangle 10"/>
          <p:cNvSpPr/>
          <p:nvPr/>
        </p:nvSpPr>
        <p:spPr>
          <a:xfrm>
            <a:off x="609600" y="1276350"/>
            <a:ext cx="381000" cy="460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112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Higher-Order Structures</a:t>
            </a:r>
            <a:endParaRPr lang="en-US" dirty="0"/>
          </a:p>
        </p:txBody>
      </p:sp>
      <p:sp>
        <p:nvSpPr>
          <p:cNvPr id="3" name="Content Placeholder 2"/>
          <p:cNvSpPr>
            <a:spLocks noGrp="1"/>
          </p:cNvSpPr>
          <p:nvPr>
            <p:ph idx="1"/>
          </p:nvPr>
        </p:nvSpPr>
        <p:spPr>
          <a:xfrm>
            <a:off x="342900" y="1200150"/>
            <a:ext cx="6591300" cy="3954020"/>
          </a:xfrm>
        </p:spPr>
        <p:txBody>
          <a:bodyPr>
            <a:normAutofit fontScale="92500"/>
          </a:bodyPr>
          <a:lstStyle/>
          <a:p>
            <a:pPr marL="0" indent="0">
              <a:buNone/>
            </a:pPr>
            <a:r>
              <a:rPr lang="en-US" sz="2900" dirty="0">
                <a:solidFill>
                  <a:srgbClr val="C00000"/>
                </a:solidFill>
              </a:rPr>
              <a:t>Higher-order structures are </a:t>
            </a:r>
            <a:r>
              <a:rPr lang="en-US" sz="2900" dirty="0" smtClean="0">
                <a:solidFill>
                  <a:srgbClr val="C00000"/>
                </a:solidFill>
              </a:rPr>
              <a:t>fundamental for control and </a:t>
            </a:r>
            <a:r>
              <a:rPr lang="en-US" sz="2900" dirty="0">
                <a:solidFill>
                  <a:srgbClr val="C00000"/>
                </a:solidFill>
              </a:rPr>
              <a:t>function of complex systems</a:t>
            </a:r>
            <a:r>
              <a:rPr lang="en-US" sz="2900" dirty="0" smtClean="0">
                <a:solidFill>
                  <a:srgbClr val="C00000"/>
                </a:solidFill>
              </a:rPr>
              <a:t>:</a:t>
            </a:r>
          </a:p>
          <a:p>
            <a:r>
              <a:rPr lang="en-US" sz="2600" dirty="0"/>
              <a:t>Social networks</a:t>
            </a:r>
            <a:r>
              <a:rPr lang="en-US" dirty="0"/>
              <a:t> </a:t>
            </a:r>
            <a:r>
              <a:rPr lang="en-US" sz="2200" dirty="0">
                <a:solidFill>
                  <a:schemeClr val="bg1">
                    <a:lumMod val="50000"/>
                  </a:schemeClr>
                </a:solidFill>
              </a:rPr>
              <a:t>[</a:t>
            </a:r>
            <a:r>
              <a:rPr lang="en-US" sz="2200" dirty="0" smtClean="0">
                <a:solidFill>
                  <a:schemeClr val="bg1">
                    <a:lumMod val="50000"/>
                  </a:schemeClr>
                </a:solidFill>
              </a:rPr>
              <a:t>Watts, </a:t>
            </a:r>
            <a:r>
              <a:rPr lang="en-US" sz="2200" dirty="0" err="1" smtClean="0">
                <a:solidFill>
                  <a:schemeClr val="bg1">
                    <a:lumMod val="50000"/>
                  </a:schemeClr>
                </a:solidFill>
              </a:rPr>
              <a:t>Strogatz</a:t>
            </a:r>
            <a:r>
              <a:rPr lang="en-US" sz="2200" dirty="0" smtClean="0">
                <a:solidFill>
                  <a:schemeClr val="bg1">
                    <a:lumMod val="50000"/>
                  </a:schemeClr>
                </a:solidFill>
              </a:rPr>
              <a:t> </a:t>
            </a:r>
            <a:r>
              <a:rPr lang="en-US" sz="2200" dirty="0">
                <a:solidFill>
                  <a:schemeClr val="bg1">
                    <a:lumMod val="50000"/>
                  </a:schemeClr>
                </a:solidFill>
              </a:rPr>
              <a:t>‘98]</a:t>
            </a:r>
          </a:p>
          <a:p>
            <a:r>
              <a:rPr lang="en-US" sz="2600" dirty="0" smtClean="0"/>
              <a:t>Metabolic </a:t>
            </a:r>
            <a:r>
              <a:rPr lang="en-US" sz="2600" dirty="0"/>
              <a:t>networks </a:t>
            </a:r>
            <a:r>
              <a:rPr lang="en-US" sz="2200" dirty="0">
                <a:solidFill>
                  <a:schemeClr val="bg1">
                    <a:lumMod val="50000"/>
                  </a:schemeClr>
                </a:solidFill>
              </a:rPr>
              <a:t>[Milo et al</a:t>
            </a:r>
            <a:r>
              <a:rPr lang="en-US" sz="2200" dirty="0" smtClean="0">
                <a:solidFill>
                  <a:schemeClr val="bg1">
                    <a:lumMod val="50000"/>
                  </a:schemeClr>
                </a:solidFill>
              </a:rPr>
              <a:t>. ‘02]</a:t>
            </a:r>
          </a:p>
          <a:p>
            <a:r>
              <a:rPr lang="en-US" sz="2600" dirty="0" smtClean="0"/>
              <a:t>Protein networks</a:t>
            </a:r>
            <a:r>
              <a:rPr lang="en-US" sz="2200" dirty="0" smtClean="0">
                <a:solidFill>
                  <a:schemeClr val="bg1">
                    <a:lumMod val="50000"/>
                  </a:schemeClr>
                </a:solidFill>
              </a:rPr>
              <a:t> </a:t>
            </a:r>
            <a:r>
              <a:rPr lang="en-US" sz="2200" dirty="0">
                <a:solidFill>
                  <a:schemeClr val="bg1">
                    <a:lumMod val="50000"/>
                  </a:schemeClr>
                </a:solidFill>
              </a:rPr>
              <a:t>[</a:t>
            </a:r>
            <a:r>
              <a:rPr lang="en-US" sz="2200" dirty="0" err="1">
                <a:solidFill>
                  <a:schemeClr val="bg1">
                    <a:lumMod val="50000"/>
                  </a:schemeClr>
                </a:solidFill>
              </a:rPr>
              <a:t>Alon</a:t>
            </a:r>
            <a:r>
              <a:rPr lang="en-US" sz="2200" dirty="0">
                <a:solidFill>
                  <a:schemeClr val="bg1">
                    <a:lumMod val="50000"/>
                  </a:schemeClr>
                </a:solidFill>
              </a:rPr>
              <a:t> ‘07] </a:t>
            </a:r>
            <a:r>
              <a:rPr lang="en-US" sz="2200" dirty="0" smtClean="0">
                <a:solidFill>
                  <a:schemeClr val="bg1">
                    <a:lumMod val="50000"/>
                  </a:schemeClr>
                </a:solidFill>
              </a:rPr>
              <a:t>[</a:t>
            </a:r>
            <a:r>
              <a:rPr lang="en-US" sz="2200" dirty="0" err="1" smtClean="0">
                <a:solidFill>
                  <a:schemeClr val="bg1">
                    <a:lumMod val="50000"/>
                  </a:schemeClr>
                </a:solidFill>
              </a:rPr>
              <a:t>Vinayagama</a:t>
            </a:r>
            <a:r>
              <a:rPr lang="en-US" sz="2200" dirty="0" smtClean="0">
                <a:solidFill>
                  <a:schemeClr val="bg1">
                    <a:lumMod val="50000"/>
                  </a:schemeClr>
                </a:solidFill>
              </a:rPr>
              <a:t> </a:t>
            </a:r>
            <a:r>
              <a:rPr lang="en-US" sz="1700" dirty="0" smtClean="0">
                <a:solidFill>
                  <a:schemeClr val="bg1">
                    <a:lumMod val="50000"/>
                  </a:schemeClr>
                </a:solidFill>
              </a:rPr>
              <a:t>et al.</a:t>
            </a:r>
            <a:r>
              <a:rPr lang="uk-UA" sz="2200" dirty="0" smtClean="0">
                <a:solidFill>
                  <a:schemeClr val="bg1">
                    <a:lumMod val="50000"/>
                  </a:schemeClr>
                </a:solidFill>
              </a:rPr>
              <a:t>’</a:t>
            </a:r>
            <a:r>
              <a:rPr lang="en-US" sz="2200" dirty="0" smtClean="0">
                <a:solidFill>
                  <a:schemeClr val="bg1">
                    <a:lumMod val="50000"/>
                  </a:schemeClr>
                </a:solidFill>
              </a:rPr>
              <a:t>16]</a:t>
            </a:r>
            <a:endParaRPr lang="en-US" dirty="0" smtClean="0">
              <a:solidFill>
                <a:schemeClr val="bg1">
                  <a:lumMod val="50000"/>
                </a:schemeClr>
              </a:solidFill>
            </a:endParaRPr>
          </a:p>
          <a:p>
            <a:r>
              <a:rPr lang="en-US" sz="2600" dirty="0" smtClean="0"/>
              <a:t>Transportation networks </a:t>
            </a:r>
            <a:r>
              <a:rPr lang="en-US" sz="2200" dirty="0" smtClean="0">
                <a:solidFill>
                  <a:schemeClr val="bg1">
                    <a:lumMod val="50000"/>
                  </a:schemeClr>
                </a:solidFill>
              </a:rPr>
              <a:t>[</a:t>
            </a:r>
            <a:r>
              <a:rPr lang="en-US" sz="2200" dirty="0" err="1" smtClean="0">
                <a:solidFill>
                  <a:schemeClr val="bg1">
                    <a:lumMod val="50000"/>
                  </a:schemeClr>
                </a:solidFill>
              </a:rPr>
              <a:t>Rosvall</a:t>
            </a:r>
            <a:r>
              <a:rPr lang="en-US" sz="2200" dirty="0" smtClean="0">
                <a:solidFill>
                  <a:schemeClr val="bg1">
                    <a:lumMod val="50000"/>
                  </a:schemeClr>
                </a:solidFill>
              </a:rPr>
              <a:t> ‘14]</a:t>
            </a:r>
          </a:p>
          <a:p>
            <a:r>
              <a:rPr lang="en-US" sz="2600" dirty="0" smtClean="0"/>
              <a:t>Neural networks </a:t>
            </a:r>
            <a:r>
              <a:rPr lang="en-US" sz="2200" dirty="0" smtClean="0">
                <a:solidFill>
                  <a:schemeClr val="bg1">
                    <a:lumMod val="50000"/>
                  </a:schemeClr>
                </a:solidFill>
              </a:rPr>
              <a:t>[Park, </a:t>
            </a:r>
            <a:r>
              <a:rPr lang="en-US" sz="2200" dirty="0" err="1" smtClean="0">
                <a:solidFill>
                  <a:schemeClr val="bg1">
                    <a:lumMod val="50000"/>
                  </a:schemeClr>
                </a:solidFill>
              </a:rPr>
              <a:t>Friston</a:t>
            </a:r>
            <a:r>
              <a:rPr lang="en-US" sz="2200" dirty="0" smtClean="0">
                <a:solidFill>
                  <a:schemeClr val="bg1">
                    <a:lumMod val="50000"/>
                  </a:schemeClr>
                </a:solidFill>
              </a:rPr>
              <a:t> ‘13]</a:t>
            </a:r>
          </a:p>
          <a:p>
            <a:r>
              <a:rPr lang="en-US" sz="2600" dirty="0" smtClean="0"/>
              <a:t>Food webs </a:t>
            </a:r>
            <a:r>
              <a:rPr lang="en-US" sz="2200" dirty="0" smtClean="0">
                <a:solidFill>
                  <a:schemeClr val="bg1">
                    <a:lumMod val="50000"/>
                  </a:schemeClr>
                </a:solidFill>
              </a:rPr>
              <a:t>[Stouffer et al. ‘12] </a:t>
            </a:r>
            <a:endParaRPr lang="en-US" sz="2600"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4D267013-DFFC-4352-B274-32112D0CCE19}" type="slidenum">
              <a:rPr lang="en-US" smtClean="0"/>
              <a:t>3</a:t>
            </a:fld>
            <a:endParaRPr lang="en-US"/>
          </a:p>
        </p:txBody>
      </p:sp>
    </p:spTree>
    <p:extLst>
      <p:ext uri="{BB962C8B-B14F-4D97-AF65-F5344CB8AC3E}">
        <p14:creationId xmlns:p14="http://schemas.microsoft.com/office/powerpoint/2010/main" val="1064993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Web: Observations</a:t>
            </a:r>
            <a:endParaRPr lang="en-US" dirty="0"/>
          </a:p>
        </p:txBody>
      </p:sp>
      <p:sp>
        <p:nvSpPr>
          <p:cNvPr id="3" name="Content Placeholder 2"/>
          <p:cNvSpPr>
            <a:spLocks noGrp="1"/>
          </p:cNvSpPr>
          <p:nvPr>
            <p:ph idx="1"/>
          </p:nvPr>
        </p:nvSpPr>
        <p:spPr>
          <a:xfrm>
            <a:off x="342899" y="1200150"/>
            <a:ext cx="3337561" cy="3810000"/>
          </a:xfrm>
        </p:spPr>
        <p:txBody>
          <a:bodyPr/>
          <a:lstStyle/>
          <a:p>
            <a:pPr marL="0" indent="0">
              <a:buNone/>
            </a:pPr>
            <a:r>
              <a:rPr lang="en-US" dirty="0" smtClean="0"/>
              <a:t>Observation:</a:t>
            </a:r>
            <a:r>
              <a:rPr lang="en-US" dirty="0"/>
              <a:t/>
            </a:r>
            <a:br>
              <a:rPr lang="en-US" dirty="0"/>
            </a:br>
            <a:r>
              <a:rPr lang="en-US" dirty="0" smtClean="0">
                <a:solidFill>
                  <a:srgbClr val="C00000"/>
                </a:solidFill>
              </a:rPr>
              <a:t>Network organizes</a:t>
            </a:r>
            <a:br>
              <a:rPr lang="en-US" dirty="0" smtClean="0">
                <a:solidFill>
                  <a:srgbClr val="C00000"/>
                </a:solidFill>
              </a:rPr>
            </a:br>
            <a:r>
              <a:rPr lang="en-US" dirty="0" smtClean="0">
                <a:solidFill>
                  <a:srgbClr val="C00000"/>
                </a:solidFill>
              </a:rPr>
              <a:t>based on motif M</a:t>
            </a:r>
            <a:r>
              <a:rPr lang="en-US" baseline="-25000" dirty="0" smtClean="0">
                <a:solidFill>
                  <a:srgbClr val="C00000"/>
                </a:solidFill>
              </a:rPr>
              <a:t>6</a:t>
            </a:r>
            <a:r>
              <a:rPr lang="en-US" dirty="0" smtClean="0"/>
              <a:t> (but not M</a:t>
            </a:r>
            <a:r>
              <a:rPr lang="en-US" baseline="-25000" dirty="0" smtClean="0"/>
              <a:t>5</a:t>
            </a:r>
            <a:r>
              <a:rPr lang="en-US" dirty="0" smtClean="0"/>
              <a:t> or M</a:t>
            </a:r>
            <a:r>
              <a:rPr lang="en-US" baseline="-25000" dirty="0" smtClean="0"/>
              <a:t>8</a:t>
            </a:r>
            <a:r>
              <a:rPr lang="en-US" dirty="0" smtClean="0"/>
              <a:t>)</a:t>
            </a:r>
          </a:p>
          <a:p>
            <a:r>
              <a:rPr lang="en-US" sz="2400" dirty="0" smtClean="0"/>
              <a:t>There exist good cuts for M</a:t>
            </a:r>
            <a:r>
              <a:rPr lang="en-US" sz="2400" baseline="-25000" dirty="0" smtClean="0"/>
              <a:t>6</a:t>
            </a:r>
            <a:r>
              <a:rPr lang="en-US" sz="2400" dirty="0" smtClean="0"/>
              <a:t> but not for M</a:t>
            </a:r>
            <a:r>
              <a:rPr lang="en-US" sz="2400" baseline="-25000" dirty="0" smtClean="0"/>
              <a:t>5</a:t>
            </a:r>
            <a:r>
              <a:rPr lang="en-US" sz="2400" dirty="0" smtClean="0"/>
              <a:t> or M</a:t>
            </a:r>
            <a:r>
              <a:rPr lang="en-US" sz="2400" baseline="-25000" dirty="0" smtClean="0"/>
              <a:t>8</a:t>
            </a:r>
            <a:endParaRPr lang="en-US" sz="2400" dirty="0"/>
          </a:p>
        </p:txBody>
      </p:sp>
      <p:pic>
        <p:nvPicPr>
          <p:cNvPr id="4" name="Picture 3"/>
          <p:cNvPicPr>
            <a:picLocks noChangeAspect="1"/>
          </p:cNvPicPr>
          <p:nvPr/>
        </p:nvPicPr>
        <p:blipFill>
          <a:blip r:embed="rId3"/>
          <a:stretch>
            <a:fillRect/>
          </a:stretch>
        </p:blipFill>
        <p:spPr>
          <a:xfrm>
            <a:off x="3848100" y="1312464"/>
            <a:ext cx="3009900" cy="2110201"/>
          </a:xfrm>
          <a:prstGeom prst="rect">
            <a:avLst/>
          </a:prstGeom>
        </p:spPr>
      </p:pic>
      <p:sp>
        <p:nvSpPr>
          <p:cNvPr id="5" name="Rectangle 4"/>
          <p:cNvSpPr/>
          <p:nvPr/>
        </p:nvSpPr>
        <p:spPr>
          <a:xfrm>
            <a:off x="3810000" y="1302508"/>
            <a:ext cx="226118" cy="278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3848100" y="3858837"/>
            <a:ext cx="1870364" cy="922713"/>
          </a:xfrm>
          <a:prstGeom prst="rect">
            <a:avLst/>
          </a:prstGeom>
        </p:spPr>
      </p:pic>
      <p:pic>
        <p:nvPicPr>
          <p:cNvPr id="9" name="Picture 8"/>
          <p:cNvPicPr>
            <a:picLocks noChangeAspect="1"/>
          </p:cNvPicPr>
          <p:nvPr/>
        </p:nvPicPr>
        <p:blipFill>
          <a:blip r:embed="rId5"/>
          <a:stretch>
            <a:fillRect/>
          </a:stretch>
        </p:blipFill>
        <p:spPr>
          <a:xfrm>
            <a:off x="5958840" y="3858837"/>
            <a:ext cx="822960" cy="922713"/>
          </a:xfrm>
          <a:prstGeom prst="rect">
            <a:avLst/>
          </a:prstGeom>
        </p:spPr>
      </p:pic>
      <p:sp>
        <p:nvSpPr>
          <p:cNvPr id="10" name="Slide Number Placeholder 9"/>
          <p:cNvSpPr>
            <a:spLocks noGrp="1"/>
          </p:cNvSpPr>
          <p:nvPr>
            <p:ph type="sldNum" sz="quarter" idx="12"/>
          </p:nvPr>
        </p:nvSpPr>
        <p:spPr/>
        <p:txBody>
          <a:bodyPr/>
          <a:lstStyle/>
          <a:p>
            <a:fld id="{4D267013-DFFC-4352-B274-32112D0CCE19}" type="slidenum">
              <a:rPr lang="en-US" smtClean="0"/>
              <a:t>30</a:t>
            </a:fld>
            <a:endParaRPr lang="en-US"/>
          </a:p>
        </p:txBody>
      </p:sp>
      <p:sp>
        <p:nvSpPr>
          <p:cNvPr id="6" name="Rectangle 5"/>
          <p:cNvSpPr/>
          <p:nvPr/>
        </p:nvSpPr>
        <p:spPr>
          <a:xfrm>
            <a:off x="4800600" y="3786932"/>
            <a:ext cx="990600" cy="99260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898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Web: Clusters</a:t>
            </a:r>
            <a:endParaRPr lang="en-US" dirty="0"/>
          </a:p>
        </p:txBody>
      </p:sp>
      <p:sp>
        <p:nvSpPr>
          <p:cNvPr id="3" name="Content Placeholder 2"/>
          <p:cNvSpPr>
            <a:spLocks noGrp="1"/>
          </p:cNvSpPr>
          <p:nvPr>
            <p:ph idx="1"/>
          </p:nvPr>
        </p:nvSpPr>
        <p:spPr>
          <a:xfrm>
            <a:off x="876300" y="4400550"/>
            <a:ext cx="5105401" cy="609600"/>
          </a:xfrm>
        </p:spPr>
        <p:txBody>
          <a:bodyPr>
            <a:noAutofit/>
          </a:bodyPr>
          <a:lstStyle/>
          <a:p>
            <a:pPr marL="0" indent="0" algn="ctr">
              <a:buNone/>
            </a:pPr>
            <a:r>
              <a:rPr lang="en-US" sz="2200" dirty="0" smtClean="0">
                <a:solidFill>
                  <a:srgbClr val="C00000"/>
                </a:solidFill>
              </a:rPr>
              <a:t>M</a:t>
            </a:r>
            <a:r>
              <a:rPr lang="en-US" sz="2200" baseline="-25000" dirty="0" smtClean="0">
                <a:solidFill>
                  <a:srgbClr val="C00000"/>
                </a:solidFill>
              </a:rPr>
              <a:t>6</a:t>
            </a:r>
            <a:r>
              <a:rPr lang="en-US" sz="2200" dirty="0" smtClean="0">
                <a:solidFill>
                  <a:srgbClr val="C00000"/>
                </a:solidFill>
              </a:rPr>
              <a:t> reveals known aquatic layers with higher accuracy (84% vs. 65%)</a:t>
            </a:r>
            <a:endParaRPr lang="en-US" sz="2200" dirty="0">
              <a:solidFill>
                <a:srgbClr val="C00000"/>
              </a:solidFill>
            </a:endParaRPr>
          </a:p>
        </p:txBody>
      </p:sp>
      <p:pic>
        <p:nvPicPr>
          <p:cNvPr id="5" name="Picture 4"/>
          <p:cNvPicPr>
            <a:picLocks noChangeAspect="1"/>
          </p:cNvPicPr>
          <p:nvPr/>
        </p:nvPicPr>
        <p:blipFill>
          <a:blip r:embed="rId3"/>
          <a:stretch>
            <a:fillRect/>
          </a:stretch>
        </p:blipFill>
        <p:spPr>
          <a:xfrm>
            <a:off x="805429" y="1200150"/>
            <a:ext cx="5247143" cy="3276600"/>
          </a:xfrm>
          <a:prstGeom prst="rect">
            <a:avLst/>
          </a:prstGeom>
        </p:spPr>
      </p:pic>
      <p:sp>
        <p:nvSpPr>
          <p:cNvPr id="6" name="Slide Number Placeholder 5"/>
          <p:cNvSpPr>
            <a:spLocks noGrp="1"/>
          </p:cNvSpPr>
          <p:nvPr>
            <p:ph type="sldNum" sz="quarter" idx="12"/>
          </p:nvPr>
        </p:nvSpPr>
        <p:spPr/>
        <p:txBody>
          <a:bodyPr/>
          <a:lstStyle/>
          <a:p>
            <a:fld id="{4D267013-DFFC-4352-B274-32112D0CCE19}" type="slidenum">
              <a:rPr lang="en-US" smtClean="0"/>
              <a:t>31</a:t>
            </a:fld>
            <a:endParaRPr lang="en-US"/>
          </a:p>
        </p:txBody>
      </p:sp>
      <p:sp>
        <p:nvSpPr>
          <p:cNvPr id="7" name="TextBox 6"/>
          <p:cNvSpPr txBox="1"/>
          <p:nvPr/>
        </p:nvSpPr>
        <p:spPr>
          <a:xfrm>
            <a:off x="5181600" y="2647950"/>
            <a:ext cx="1646605" cy="646331"/>
          </a:xfrm>
          <a:prstGeom prst="rect">
            <a:avLst/>
          </a:prstGeom>
          <a:noFill/>
        </p:spPr>
        <p:txBody>
          <a:bodyPr wrap="none" rtlCol="0">
            <a:spAutoFit/>
          </a:bodyPr>
          <a:lstStyle/>
          <a:p>
            <a:r>
              <a:rPr lang="en-US" dirty="0" smtClean="0">
                <a:solidFill>
                  <a:srgbClr val="008000"/>
                </a:solidFill>
                <a:latin typeface="Helvetica Neue Medium"/>
                <a:cs typeface="Helvetica Neue Medium"/>
              </a:rPr>
              <a:t>Micronutrient </a:t>
            </a:r>
          </a:p>
          <a:p>
            <a:r>
              <a:rPr lang="en-US" dirty="0" smtClean="0">
                <a:solidFill>
                  <a:srgbClr val="008000"/>
                </a:solidFill>
                <a:latin typeface="Helvetica Neue Medium"/>
                <a:cs typeface="Helvetica Neue Medium"/>
              </a:rPr>
              <a:t>sources</a:t>
            </a:r>
            <a:endParaRPr lang="en-US" dirty="0">
              <a:solidFill>
                <a:srgbClr val="008000"/>
              </a:solidFill>
              <a:latin typeface="Helvetica Neue Medium"/>
              <a:cs typeface="Helvetica Neue Medium"/>
            </a:endParaRPr>
          </a:p>
        </p:txBody>
      </p:sp>
      <p:sp>
        <p:nvSpPr>
          <p:cNvPr id="8" name="TextBox 7"/>
          <p:cNvSpPr txBox="1"/>
          <p:nvPr/>
        </p:nvSpPr>
        <p:spPr>
          <a:xfrm>
            <a:off x="2438400" y="1123014"/>
            <a:ext cx="1758465" cy="369332"/>
          </a:xfrm>
          <a:prstGeom prst="rect">
            <a:avLst/>
          </a:prstGeom>
          <a:noFill/>
        </p:spPr>
        <p:txBody>
          <a:bodyPr wrap="none" rtlCol="0">
            <a:spAutoFit/>
          </a:bodyPr>
          <a:lstStyle/>
          <a:p>
            <a:r>
              <a:rPr lang="en-US" dirty="0" smtClean="0">
                <a:solidFill>
                  <a:srgbClr val="D834D6"/>
                </a:solidFill>
                <a:latin typeface="Helvetica Neue Medium"/>
                <a:cs typeface="Helvetica Neue Medium"/>
              </a:rPr>
              <a:t>Benthic Fishes</a:t>
            </a:r>
            <a:endParaRPr lang="en-US" dirty="0">
              <a:solidFill>
                <a:srgbClr val="D834D6"/>
              </a:solidFill>
              <a:latin typeface="Helvetica Neue Medium"/>
              <a:cs typeface="Helvetica Neue Medium"/>
            </a:endParaRPr>
          </a:p>
        </p:txBody>
      </p:sp>
      <p:sp>
        <p:nvSpPr>
          <p:cNvPr id="9" name="TextBox 8"/>
          <p:cNvSpPr txBox="1"/>
          <p:nvPr/>
        </p:nvSpPr>
        <p:spPr>
          <a:xfrm>
            <a:off x="4745139" y="3754219"/>
            <a:ext cx="2189061" cy="646331"/>
          </a:xfrm>
          <a:prstGeom prst="rect">
            <a:avLst/>
          </a:prstGeom>
          <a:noFill/>
        </p:spPr>
        <p:txBody>
          <a:bodyPr wrap="none" rtlCol="0">
            <a:spAutoFit/>
          </a:bodyPr>
          <a:lstStyle/>
          <a:p>
            <a:r>
              <a:rPr lang="en-US" smtClean="0">
                <a:solidFill>
                  <a:schemeClr val="accent1"/>
                </a:solidFill>
                <a:latin typeface="Helvetica Neue Medium"/>
                <a:cs typeface="Helvetica Neue Medium"/>
              </a:rPr>
              <a:t>Benthic </a:t>
            </a:r>
            <a:br>
              <a:rPr lang="en-US" smtClean="0">
                <a:solidFill>
                  <a:schemeClr val="accent1"/>
                </a:solidFill>
                <a:latin typeface="Helvetica Neue Medium"/>
                <a:cs typeface="Helvetica Neue Medium"/>
              </a:rPr>
            </a:br>
            <a:r>
              <a:rPr lang="en-US" dirty="0" err="1" smtClean="0">
                <a:solidFill>
                  <a:schemeClr val="accent1"/>
                </a:solidFill>
                <a:latin typeface="Helvetica Neue Medium"/>
                <a:cs typeface="Helvetica Neue Medium"/>
              </a:rPr>
              <a:t>Macroinvertibrates</a:t>
            </a:r>
            <a:endParaRPr lang="en-US" dirty="0">
              <a:solidFill>
                <a:schemeClr val="accent1"/>
              </a:solidFill>
              <a:latin typeface="Helvetica Neue Medium"/>
              <a:cs typeface="Helvetica Neue Medium"/>
            </a:endParaRPr>
          </a:p>
        </p:txBody>
      </p:sp>
      <p:sp>
        <p:nvSpPr>
          <p:cNvPr id="10" name="TextBox 9"/>
          <p:cNvSpPr txBox="1"/>
          <p:nvPr/>
        </p:nvSpPr>
        <p:spPr>
          <a:xfrm>
            <a:off x="118684" y="1087219"/>
            <a:ext cx="1979068" cy="646331"/>
          </a:xfrm>
          <a:prstGeom prst="rect">
            <a:avLst/>
          </a:prstGeom>
          <a:noFill/>
        </p:spPr>
        <p:txBody>
          <a:bodyPr wrap="none" rtlCol="0">
            <a:spAutoFit/>
          </a:bodyPr>
          <a:lstStyle/>
          <a:p>
            <a:r>
              <a:rPr lang="en-US" dirty="0" smtClean="0">
                <a:solidFill>
                  <a:schemeClr val="accent2"/>
                </a:solidFill>
                <a:latin typeface="Helvetica Neue Medium"/>
                <a:cs typeface="Helvetica Neue Medium"/>
              </a:rPr>
              <a:t>Pelagic fishes </a:t>
            </a:r>
          </a:p>
          <a:p>
            <a:r>
              <a:rPr lang="en-US" dirty="0">
                <a:solidFill>
                  <a:schemeClr val="accent2"/>
                </a:solidFill>
                <a:latin typeface="Helvetica Neue Medium"/>
                <a:cs typeface="Helvetica Neue Medium"/>
              </a:rPr>
              <a:t>a</a:t>
            </a:r>
            <a:r>
              <a:rPr lang="en-US" dirty="0" smtClean="0">
                <a:solidFill>
                  <a:schemeClr val="accent2"/>
                </a:solidFill>
                <a:latin typeface="Helvetica Neue Medium"/>
                <a:cs typeface="Helvetica Neue Medium"/>
              </a:rPr>
              <a:t>nd benthic prey</a:t>
            </a:r>
            <a:endParaRPr lang="en-US" dirty="0">
              <a:solidFill>
                <a:schemeClr val="accent2"/>
              </a:solidFill>
              <a:latin typeface="Helvetica Neue Medium"/>
              <a:cs typeface="Helvetica Neue Medium"/>
            </a:endParaRPr>
          </a:p>
        </p:txBody>
      </p:sp>
    </p:spTree>
    <p:extLst>
      <p:ext uri="{BB962C8B-B14F-4D97-AF65-F5344CB8AC3E}">
        <p14:creationId xmlns:p14="http://schemas.microsoft.com/office/powerpoint/2010/main" val="2040554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of Aquatic Layers</a:t>
            </a:r>
            <a:endParaRPr lang="en-US" dirty="0"/>
          </a:p>
        </p:txBody>
      </p:sp>
      <p:sp>
        <p:nvSpPr>
          <p:cNvPr id="3" name="Content Placeholder 2"/>
          <p:cNvSpPr>
            <a:spLocks noGrp="1"/>
          </p:cNvSpPr>
          <p:nvPr>
            <p:ph idx="1"/>
          </p:nvPr>
        </p:nvSpPr>
        <p:spPr>
          <a:xfrm>
            <a:off x="342900" y="3700896"/>
            <a:ext cx="6172200" cy="1246909"/>
          </a:xfrm>
        </p:spPr>
        <p:txBody>
          <a:bodyPr>
            <a:normAutofit fontScale="92500" lnSpcReduction="20000"/>
          </a:bodyPr>
          <a:lstStyle/>
          <a:p>
            <a:pPr marL="0" indent="0">
              <a:buNone/>
            </a:pPr>
            <a:r>
              <a:rPr lang="en-US" dirty="0" smtClean="0">
                <a:solidFill>
                  <a:srgbClr val="C00000"/>
                </a:solidFill>
              </a:rPr>
              <a:t>Aquatic layers organize based on M</a:t>
            </a:r>
            <a:r>
              <a:rPr lang="en-US" baseline="-25000" dirty="0" smtClean="0">
                <a:solidFill>
                  <a:srgbClr val="C00000"/>
                </a:solidFill>
              </a:rPr>
              <a:t>6</a:t>
            </a:r>
          </a:p>
          <a:p>
            <a:r>
              <a:rPr lang="en-US" dirty="0" smtClean="0"/>
              <a:t>Many instances of M</a:t>
            </a:r>
            <a:r>
              <a:rPr lang="en-US" baseline="-25000" dirty="0" smtClean="0"/>
              <a:t>6</a:t>
            </a:r>
            <a:r>
              <a:rPr lang="en-US" dirty="0" smtClean="0"/>
              <a:t> inside</a:t>
            </a:r>
          </a:p>
          <a:p>
            <a:r>
              <a:rPr lang="en-US" dirty="0" smtClean="0"/>
              <a:t>Few instances of M</a:t>
            </a:r>
            <a:r>
              <a:rPr lang="en-US" baseline="-25000" dirty="0" smtClean="0"/>
              <a:t>6</a:t>
            </a:r>
            <a:r>
              <a:rPr lang="en-US" dirty="0" smtClean="0"/>
              <a:t> cross</a:t>
            </a:r>
            <a:endParaRPr lang="en-US" dirty="0"/>
          </a:p>
        </p:txBody>
      </p:sp>
      <p:pic>
        <p:nvPicPr>
          <p:cNvPr id="5" name="Picture 4"/>
          <p:cNvPicPr>
            <a:picLocks noChangeAspect="1"/>
          </p:cNvPicPr>
          <p:nvPr/>
        </p:nvPicPr>
        <p:blipFill>
          <a:blip r:embed="rId3"/>
          <a:stretch>
            <a:fillRect/>
          </a:stretch>
        </p:blipFill>
        <p:spPr>
          <a:xfrm>
            <a:off x="457200" y="1352550"/>
            <a:ext cx="3086431" cy="2155963"/>
          </a:xfrm>
          <a:prstGeom prst="rect">
            <a:avLst/>
          </a:prstGeom>
        </p:spPr>
      </p:pic>
      <p:pic>
        <p:nvPicPr>
          <p:cNvPr id="6" name="Picture 5"/>
          <p:cNvPicPr>
            <a:picLocks noChangeAspect="1"/>
          </p:cNvPicPr>
          <p:nvPr/>
        </p:nvPicPr>
        <p:blipFill>
          <a:blip r:embed="rId4"/>
          <a:stretch>
            <a:fillRect/>
          </a:stretch>
        </p:blipFill>
        <p:spPr>
          <a:xfrm>
            <a:off x="3838948" y="1246418"/>
            <a:ext cx="2638052" cy="2392132"/>
          </a:xfrm>
          <a:prstGeom prst="rect">
            <a:avLst/>
          </a:prstGeom>
        </p:spPr>
      </p:pic>
      <p:pic>
        <p:nvPicPr>
          <p:cNvPr id="7" name="Picture 6"/>
          <p:cNvPicPr>
            <a:picLocks noChangeAspect="1"/>
          </p:cNvPicPr>
          <p:nvPr/>
        </p:nvPicPr>
        <p:blipFill>
          <a:blip r:embed="rId5"/>
          <a:stretch>
            <a:fillRect/>
          </a:stretch>
        </p:blipFill>
        <p:spPr>
          <a:xfrm>
            <a:off x="5790203" y="3790950"/>
            <a:ext cx="1067797" cy="1274467"/>
          </a:xfrm>
          <a:prstGeom prst="rect">
            <a:avLst/>
          </a:prstGeom>
        </p:spPr>
      </p:pic>
      <p:sp>
        <p:nvSpPr>
          <p:cNvPr id="8" name="Slide Number Placeholder 7"/>
          <p:cNvSpPr>
            <a:spLocks noGrp="1"/>
          </p:cNvSpPr>
          <p:nvPr>
            <p:ph type="sldNum" sz="quarter" idx="12"/>
          </p:nvPr>
        </p:nvSpPr>
        <p:spPr/>
        <p:txBody>
          <a:bodyPr/>
          <a:lstStyle/>
          <a:p>
            <a:fld id="{4D267013-DFFC-4352-B274-32112D0CCE19}" type="slidenum">
              <a:rPr lang="en-US" smtClean="0"/>
              <a:t>32</a:t>
            </a:fld>
            <a:endParaRPr lang="en-US"/>
          </a:p>
        </p:txBody>
      </p:sp>
    </p:spTree>
    <p:extLst>
      <p:ext uri="{BB962C8B-B14F-4D97-AF65-F5344CB8AC3E}">
        <p14:creationId xmlns:p14="http://schemas.microsoft.com/office/powerpoint/2010/main" val="7357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D267013-DFFC-4352-B274-32112D0CCE19}" type="slidenum">
              <a:rPr lang="en-US" smtClean="0"/>
              <a:t>33</a:t>
            </a:fld>
            <a:endParaRPr lang="en-US"/>
          </a:p>
        </p:txBody>
      </p:sp>
      <p:sp>
        <p:nvSpPr>
          <p:cNvPr id="5" name="Rectangle 4"/>
          <p:cNvSpPr/>
          <p:nvPr/>
        </p:nvSpPr>
        <p:spPr>
          <a:xfrm>
            <a:off x="685800" y="1295400"/>
            <a:ext cx="5486400" cy="25511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u="sng" dirty="0" smtClean="0">
                <a:latin typeface="Helvetica Neue Light" charset="0"/>
                <a:ea typeface="Helvetica Neue Light" charset="0"/>
                <a:cs typeface="Helvetica Neue Light" charset="0"/>
              </a:rPr>
              <a:t>Application 2:</a:t>
            </a:r>
            <a:r>
              <a:rPr lang="en-US" sz="3600" dirty="0" smtClean="0">
                <a:latin typeface="Helvetica Neue Light" charset="0"/>
                <a:ea typeface="Helvetica Neue Light" charset="0"/>
                <a:cs typeface="Helvetica Neue Light" charset="0"/>
              </a:rPr>
              <a:t/>
            </a:r>
            <a:br>
              <a:rPr lang="en-US" sz="3600" dirty="0" smtClean="0">
                <a:latin typeface="Helvetica Neue Light" charset="0"/>
                <a:ea typeface="Helvetica Neue Light" charset="0"/>
                <a:cs typeface="Helvetica Neue Light" charset="0"/>
              </a:rPr>
            </a:br>
            <a:r>
              <a:rPr lang="en-US" sz="3600" dirty="0" smtClean="0">
                <a:latin typeface="Helvetica Neue Light" charset="0"/>
                <a:ea typeface="Helvetica Neue Light" charset="0"/>
                <a:cs typeface="Helvetica Neue Light" charset="0"/>
              </a:rPr>
              <a:t>Signed networks</a:t>
            </a:r>
            <a:endParaRPr lang="en-US" sz="3600"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4254350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(2) Gene Regulatory Networks</a:t>
            </a:r>
            <a:endParaRPr lang="en-US" dirty="0"/>
          </a:p>
        </p:txBody>
      </p:sp>
      <p:sp>
        <p:nvSpPr>
          <p:cNvPr id="14" name="Content Placeholder 13"/>
          <p:cNvSpPr>
            <a:spLocks noGrp="1"/>
          </p:cNvSpPr>
          <p:nvPr>
            <p:ph idx="1"/>
          </p:nvPr>
        </p:nvSpPr>
        <p:spPr>
          <a:xfrm>
            <a:off x="304800" y="1200150"/>
            <a:ext cx="6362700" cy="3810000"/>
          </a:xfrm>
        </p:spPr>
        <p:txBody>
          <a:bodyPr>
            <a:normAutofit fontScale="92500"/>
          </a:bodyPr>
          <a:lstStyle/>
          <a:p>
            <a:r>
              <a:rPr lang="en-US" dirty="0"/>
              <a:t>Nodes are groups of genes in </a:t>
            </a:r>
            <a:r>
              <a:rPr lang="en-US" dirty="0" smtClean="0"/>
              <a:t>mRNA</a:t>
            </a:r>
            <a:endParaRPr lang="en-US" dirty="0"/>
          </a:p>
          <a:p>
            <a:r>
              <a:rPr lang="en-US" dirty="0"/>
              <a:t>Edges are directed transcriptional regulation </a:t>
            </a:r>
            <a:r>
              <a:rPr lang="en-US" dirty="0" smtClean="0"/>
              <a:t>relationships</a:t>
            </a:r>
          </a:p>
          <a:p>
            <a:endParaRPr lang="en-US" dirty="0" smtClean="0"/>
          </a:p>
          <a:p>
            <a:endParaRPr lang="en-US" dirty="0"/>
          </a:p>
          <a:p>
            <a:pPr lvl="2"/>
            <a:endParaRPr lang="en-US" dirty="0"/>
          </a:p>
          <a:p>
            <a:r>
              <a:rPr lang="en-US" dirty="0">
                <a:cs typeface="Optima"/>
              </a:rPr>
              <a:t>The “</a:t>
            </a:r>
            <a:r>
              <a:rPr lang="en-US" dirty="0" err="1">
                <a:cs typeface="Optima"/>
              </a:rPr>
              <a:t>feedforward</a:t>
            </a:r>
            <a:r>
              <a:rPr lang="en-US" dirty="0">
                <a:cs typeface="Optima"/>
              </a:rPr>
              <a:t> loop” motif represents biological </a:t>
            </a:r>
            <a:r>
              <a:rPr lang="en-US" dirty="0" smtClean="0">
                <a:cs typeface="Optima"/>
              </a:rPr>
              <a:t>function </a:t>
            </a:r>
            <a:r>
              <a:rPr lang="en-US" dirty="0" smtClean="0">
                <a:solidFill>
                  <a:schemeClr val="tx1">
                    <a:lumMod val="50000"/>
                    <a:lumOff val="50000"/>
                  </a:schemeClr>
                </a:solidFill>
                <a:cs typeface="Optima"/>
              </a:rPr>
              <a:t>[</a:t>
            </a:r>
            <a:r>
              <a:rPr lang="en-US" dirty="0" err="1" smtClean="0">
                <a:solidFill>
                  <a:schemeClr val="tx1">
                    <a:lumMod val="50000"/>
                    <a:lumOff val="50000"/>
                  </a:schemeClr>
                </a:solidFill>
                <a:cs typeface="Optima"/>
              </a:rPr>
              <a:t>Alon</a:t>
            </a:r>
            <a:r>
              <a:rPr lang="en-US" dirty="0" smtClean="0">
                <a:solidFill>
                  <a:schemeClr val="tx1">
                    <a:lumMod val="50000"/>
                    <a:lumOff val="50000"/>
                  </a:schemeClr>
                </a:solidFill>
                <a:cs typeface="Optima"/>
              </a:rPr>
              <a:t> ‘07</a:t>
            </a:r>
            <a:r>
              <a:rPr lang="en-US" dirty="0">
                <a:solidFill>
                  <a:schemeClr val="tx1">
                    <a:lumMod val="50000"/>
                    <a:lumOff val="50000"/>
                  </a:schemeClr>
                </a:solidFill>
                <a:cs typeface="Optima"/>
              </a:rPr>
              <a:t>]</a:t>
            </a:r>
          </a:p>
          <a:p>
            <a:endParaRPr lang="en-US" dirty="0"/>
          </a:p>
          <a:p>
            <a:endParaRPr lang="en-US" dirty="0"/>
          </a:p>
        </p:txBody>
      </p:sp>
      <p:sp>
        <p:nvSpPr>
          <p:cNvPr id="6" name="Slide Number Placeholder 5"/>
          <p:cNvSpPr>
            <a:spLocks noGrp="1"/>
          </p:cNvSpPr>
          <p:nvPr>
            <p:ph type="sldNum" sz="quarter" idx="12"/>
          </p:nvPr>
        </p:nvSpPr>
        <p:spPr/>
        <p:txBody>
          <a:bodyPr/>
          <a:lstStyle/>
          <a:p>
            <a:fld id="{21529EB8-5100-FE45-8632-3A3E7E71F8B6}" type="slidenum">
              <a:rPr lang="en-US" smtClean="0"/>
              <a:pPr/>
              <a:t>34</a:t>
            </a:fld>
            <a:endParaRPr lang="en-US"/>
          </a:p>
        </p:txBody>
      </p:sp>
      <p:pic>
        <p:nvPicPr>
          <p:cNvPr id="15" name="Picture 14" descr="m5-coherent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2807779"/>
            <a:ext cx="1112632" cy="969066"/>
          </a:xfrm>
          <a:prstGeom prst="rect">
            <a:avLst/>
          </a:prstGeom>
        </p:spPr>
      </p:pic>
      <p:pic>
        <p:nvPicPr>
          <p:cNvPr id="16" name="Picture 15" descr="m5-coherent2.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59569" y="2807779"/>
            <a:ext cx="1112632" cy="969066"/>
          </a:xfrm>
          <a:prstGeom prst="rect">
            <a:avLst/>
          </a:prstGeom>
        </p:spPr>
      </p:pic>
      <p:pic>
        <p:nvPicPr>
          <p:cNvPr id="17" name="Picture 16" descr="m5-coherent3.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09538" y="2800350"/>
            <a:ext cx="1112632" cy="933175"/>
          </a:xfrm>
          <a:prstGeom prst="rect">
            <a:avLst/>
          </a:prstGeom>
        </p:spPr>
      </p:pic>
      <p:pic>
        <p:nvPicPr>
          <p:cNvPr id="18" name="Picture 17" descr="m5-coherent4.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59508" y="2800350"/>
            <a:ext cx="1112632" cy="933175"/>
          </a:xfrm>
          <a:prstGeom prst="rect">
            <a:avLst/>
          </a:prstGeom>
        </p:spPr>
      </p:pic>
    </p:spTree>
    <p:extLst>
      <p:ext uri="{BB962C8B-B14F-4D97-AF65-F5344CB8AC3E}">
        <p14:creationId xmlns:p14="http://schemas.microsoft.com/office/powerpoint/2010/main" val="1489759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east.pd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14600" y="1123950"/>
            <a:ext cx="4087795" cy="3793768"/>
          </a:xfrm>
          <a:prstGeom prst="rect">
            <a:avLst/>
          </a:prstGeom>
        </p:spPr>
      </p:pic>
      <p:sp>
        <p:nvSpPr>
          <p:cNvPr id="19" name="Title 1"/>
          <p:cNvSpPr>
            <a:spLocks noGrp="1"/>
          </p:cNvSpPr>
          <p:nvPr>
            <p:ph type="title"/>
          </p:nvPr>
        </p:nvSpPr>
        <p:spPr/>
        <p:txBody>
          <a:bodyPr/>
          <a:lstStyle/>
          <a:p>
            <a:r>
              <a:rPr lang="en-US" dirty="0" smtClean="0"/>
              <a:t>Yeast Regulatory Network</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35</a:t>
            </a:fld>
            <a:endParaRPr lang="en-US"/>
          </a:p>
        </p:txBody>
      </p:sp>
      <p:pic>
        <p:nvPicPr>
          <p:cNvPr id="6" name="Picture 5"/>
          <p:cNvPicPr>
            <a:picLocks noChangeAspect="1"/>
          </p:cNvPicPr>
          <p:nvPr/>
        </p:nvPicPr>
        <p:blipFill>
          <a:blip r:embed="rId4"/>
          <a:stretch>
            <a:fillRect/>
          </a:stretch>
        </p:blipFill>
        <p:spPr>
          <a:xfrm>
            <a:off x="518950" y="2190750"/>
            <a:ext cx="776450" cy="864683"/>
          </a:xfrm>
          <a:prstGeom prst="rect">
            <a:avLst/>
          </a:prstGeom>
        </p:spPr>
      </p:pic>
      <p:pic>
        <p:nvPicPr>
          <p:cNvPr id="7" name="Picture 6"/>
          <p:cNvPicPr>
            <a:picLocks noChangeAspect="1"/>
          </p:cNvPicPr>
          <p:nvPr/>
        </p:nvPicPr>
        <p:blipFill>
          <a:blip r:embed="rId5"/>
          <a:stretch>
            <a:fillRect/>
          </a:stretch>
        </p:blipFill>
        <p:spPr>
          <a:xfrm>
            <a:off x="525299" y="3093988"/>
            <a:ext cx="758803" cy="864683"/>
          </a:xfrm>
          <a:prstGeom prst="rect">
            <a:avLst/>
          </a:prstGeom>
        </p:spPr>
      </p:pic>
      <p:pic>
        <p:nvPicPr>
          <p:cNvPr id="8" name="Picture 7"/>
          <p:cNvPicPr>
            <a:picLocks noChangeAspect="1"/>
          </p:cNvPicPr>
          <p:nvPr/>
        </p:nvPicPr>
        <p:blipFill>
          <a:blip r:embed="rId6"/>
          <a:stretch>
            <a:fillRect/>
          </a:stretch>
        </p:blipFill>
        <p:spPr>
          <a:xfrm>
            <a:off x="518950" y="3986064"/>
            <a:ext cx="776450" cy="864683"/>
          </a:xfrm>
          <a:prstGeom prst="rect">
            <a:avLst/>
          </a:prstGeom>
        </p:spPr>
      </p:pic>
      <p:pic>
        <p:nvPicPr>
          <p:cNvPr id="9" name="Picture 8"/>
          <p:cNvPicPr>
            <a:picLocks noChangeAspect="1"/>
          </p:cNvPicPr>
          <p:nvPr/>
        </p:nvPicPr>
        <p:blipFill>
          <a:blip r:embed="rId7"/>
          <a:stretch>
            <a:fillRect/>
          </a:stretch>
        </p:blipFill>
        <p:spPr>
          <a:xfrm>
            <a:off x="518950" y="1276350"/>
            <a:ext cx="776450" cy="864683"/>
          </a:xfrm>
          <a:prstGeom prst="rect">
            <a:avLst/>
          </a:prstGeom>
        </p:spPr>
      </p:pic>
      <p:sp>
        <p:nvSpPr>
          <p:cNvPr id="12" name="Right Arrow 11"/>
          <p:cNvSpPr/>
          <p:nvPr/>
        </p:nvSpPr>
        <p:spPr>
          <a:xfrm>
            <a:off x="1524000" y="2952750"/>
            <a:ext cx="609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43000" y="4700885"/>
            <a:ext cx="5178021" cy="461665"/>
          </a:xfrm>
          <a:prstGeom prst="rect">
            <a:avLst/>
          </a:prstGeom>
          <a:noFill/>
        </p:spPr>
        <p:txBody>
          <a:bodyPr wrap="none" rtlCol="0">
            <a:spAutoFit/>
          </a:bodyPr>
          <a:lstStyle/>
          <a:p>
            <a:r>
              <a:rPr lang="en-US" sz="2400" dirty="0" smtClean="0">
                <a:solidFill>
                  <a:srgbClr val="C00000"/>
                </a:solidFill>
                <a:latin typeface="Helvetica Neue Light" charset="0"/>
                <a:ea typeface="Helvetica Neue Light" charset="0"/>
                <a:cs typeface="Helvetica Neue Light" charset="0"/>
              </a:rPr>
              <a:t>97% </a:t>
            </a:r>
            <a:r>
              <a:rPr lang="en-US" sz="2400" dirty="0">
                <a:solidFill>
                  <a:srgbClr val="C00000"/>
                </a:solidFill>
                <a:latin typeface="Helvetica Neue Light" charset="0"/>
                <a:ea typeface="Helvetica Neue Light" charset="0"/>
                <a:cs typeface="Helvetica Neue Light" charset="0"/>
              </a:rPr>
              <a:t>detection accuracy (vs. 68-82%)</a:t>
            </a:r>
          </a:p>
        </p:txBody>
      </p:sp>
    </p:spTree>
    <p:extLst>
      <p:ext uri="{BB962C8B-B14F-4D97-AF65-F5344CB8AC3E}">
        <p14:creationId xmlns:p14="http://schemas.microsoft.com/office/powerpoint/2010/main" val="2002434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of Modules</a:t>
            </a:r>
            <a:endParaRPr lang="en-US" dirty="0"/>
          </a:p>
        </p:txBody>
      </p:sp>
      <p:sp>
        <p:nvSpPr>
          <p:cNvPr id="3" name="Content Placeholder 2"/>
          <p:cNvSpPr>
            <a:spLocks noGrp="1"/>
          </p:cNvSpPr>
          <p:nvPr>
            <p:ph idx="1"/>
          </p:nvPr>
        </p:nvSpPr>
        <p:spPr/>
        <p:txBody>
          <a:bodyPr/>
          <a:lstStyle/>
          <a:p>
            <a:r>
              <a:rPr lang="en-US" dirty="0" smtClean="0">
                <a:solidFill>
                  <a:srgbClr val="C00000"/>
                </a:solidFill>
              </a:rPr>
              <a:t>Feed forward loops:</a:t>
            </a:r>
            <a:endParaRPr lang="en-US" dirty="0">
              <a:solidFill>
                <a:srgbClr val="C00000"/>
              </a:solidFill>
            </a:endParaRPr>
          </a:p>
        </p:txBody>
      </p:sp>
      <p:sp>
        <p:nvSpPr>
          <p:cNvPr id="4" name="Slide Number Placeholder 3"/>
          <p:cNvSpPr>
            <a:spLocks noGrp="1"/>
          </p:cNvSpPr>
          <p:nvPr>
            <p:ph type="sldNum" sz="quarter" idx="12"/>
          </p:nvPr>
        </p:nvSpPr>
        <p:spPr/>
        <p:txBody>
          <a:bodyPr/>
          <a:lstStyle/>
          <a:p>
            <a:fld id="{4D267013-DFFC-4352-B274-32112D0CCE19}" type="slidenum">
              <a:rPr lang="en-US" smtClean="0"/>
              <a:t>36</a:t>
            </a:fld>
            <a:endParaRPr lang="en-US"/>
          </a:p>
        </p:txBody>
      </p:sp>
      <p:pic>
        <p:nvPicPr>
          <p:cNvPr id="6" name="Picture 5"/>
          <p:cNvPicPr>
            <a:picLocks noChangeAspect="1"/>
          </p:cNvPicPr>
          <p:nvPr/>
        </p:nvPicPr>
        <p:blipFill>
          <a:blip r:embed="rId3"/>
          <a:stretch>
            <a:fillRect/>
          </a:stretch>
        </p:blipFill>
        <p:spPr>
          <a:xfrm>
            <a:off x="3629369" y="2038350"/>
            <a:ext cx="3208460" cy="2209800"/>
          </a:xfrm>
          <a:prstGeom prst="rect">
            <a:avLst/>
          </a:prstGeom>
        </p:spPr>
      </p:pic>
      <p:pic>
        <p:nvPicPr>
          <p:cNvPr id="7" name="Picture 6"/>
          <p:cNvPicPr>
            <a:picLocks noChangeAspect="1"/>
          </p:cNvPicPr>
          <p:nvPr/>
        </p:nvPicPr>
        <p:blipFill>
          <a:blip r:embed="rId4"/>
          <a:stretch>
            <a:fillRect/>
          </a:stretch>
        </p:blipFill>
        <p:spPr>
          <a:xfrm>
            <a:off x="304800" y="1885950"/>
            <a:ext cx="2937304" cy="2667000"/>
          </a:xfrm>
          <a:prstGeom prst="rect">
            <a:avLst/>
          </a:prstGeom>
        </p:spPr>
      </p:pic>
      <p:sp>
        <p:nvSpPr>
          <p:cNvPr id="8" name="Rectangle 7"/>
          <p:cNvSpPr/>
          <p:nvPr/>
        </p:nvSpPr>
        <p:spPr>
          <a:xfrm>
            <a:off x="156017" y="1809750"/>
            <a:ext cx="342498" cy="457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84215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D267013-DFFC-4352-B274-32112D0CCE19}" type="slidenum">
              <a:rPr lang="en-US" smtClean="0"/>
              <a:t>37</a:t>
            </a:fld>
            <a:endParaRPr lang="en-US"/>
          </a:p>
        </p:txBody>
      </p:sp>
      <p:sp>
        <p:nvSpPr>
          <p:cNvPr id="5" name="Rectangle 4"/>
          <p:cNvSpPr/>
          <p:nvPr/>
        </p:nvSpPr>
        <p:spPr>
          <a:xfrm>
            <a:off x="685800" y="1295400"/>
            <a:ext cx="5486400" cy="25511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u="sng" dirty="0" smtClean="0">
                <a:latin typeface="Helvetica Neue Light" charset="0"/>
                <a:ea typeface="Helvetica Neue Light" charset="0"/>
                <a:cs typeface="Helvetica Neue Light" charset="0"/>
              </a:rPr>
              <a:t>Application 3:</a:t>
            </a:r>
            <a:r>
              <a:rPr lang="en-US" sz="3600" dirty="0" smtClean="0">
                <a:latin typeface="Helvetica Neue Light" charset="0"/>
                <a:ea typeface="Helvetica Neue Light" charset="0"/>
                <a:cs typeface="Helvetica Neue Light" charset="0"/>
              </a:rPr>
              <a:t/>
            </a:r>
            <a:br>
              <a:rPr lang="en-US" sz="3600" dirty="0" smtClean="0">
                <a:latin typeface="Helvetica Neue Light" charset="0"/>
                <a:ea typeface="Helvetica Neue Light" charset="0"/>
                <a:cs typeface="Helvetica Neue Light" charset="0"/>
              </a:rPr>
            </a:br>
            <a:r>
              <a:rPr lang="en-US" sz="3600" dirty="0" smtClean="0">
                <a:latin typeface="Helvetica Neue Light" charset="0"/>
                <a:ea typeface="Helvetica Neue Light" charset="0"/>
                <a:cs typeface="Helvetica Neue Light" charset="0"/>
              </a:rPr>
              <a:t>Exploring richer </a:t>
            </a:r>
            <a:br>
              <a:rPr lang="en-US" sz="3600" dirty="0" smtClean="0">
                <a:latin typeface="Helvetica Neue Light" charset="0"/>
                <a:ea typeface="Helvetica Neue Light" charset="0"/>
                <a:cs typeface="Helvetica Neue Light" charset="0"/>
              </a:rPr>
            </a:br>
            <a:r>
              <a:rPr lang="en-US" sz="3600" dirty="0" smtClean="0">
                <a:latin typeface="Helvetica Neue Light" charset="0"/>
                <a:ea typeface="Helvetica Neue Light" charset="0"/>
                <a:cs typeface="Helvetica Neue Light" charset="0"/>
              </a:rPr>
              <a:t>information from data</a:t>
            </a:r>
            <a:endParaRPr lang="en-US" sz="3600"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16381347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Transportation Networks</a:t>
            </a:r>
            <a:endParaRPr lang="en-US" dirty="0"/>
          </a:p>
        </p:txBody>
      </p:sp>
      <p:sp>
        <p:nvSpPr>
          <p:cNvPr id="3" name="Content Placeholder 2"/>
          <p:cNvSpPr>
            <a:spLocks noGrp="1"/>
          </p:cNvSpPr>
          <p:nvPr>
            <p:ph idx="1"/>
          </p:nvPr>
        </p:nvSpPr>
        <p:spPr>
          <a:xfrm>
            <a:off x="342900" y="1200150"/>
            <a:ext cx="6515100" cy="1905000"/>
          </a:xfrm>
        </p:spPr>
        <p:txBody>
          <a:bodyPr>
            <a:normAutofit fontScale="85000" lnSpcReduction="10000"/>
          </a:bodyPr>
          <a:lstStyle/>
          <a:p>
            <a:pPr marL="0" indent="0">
              <a:buNone/>
            </a:pPr>
            <a:r>
              <a:rPr lang="en-US" sz="3300" dirty="0" smtClean="0">
                <a:solidFill>
                  <a:srgbClr val="C00000"/>
                </a:solidFill>
              </a:rPr>
              <a:t>North American air transport network:</a:t>
            </a:r>
          </a:p>
          <a:p>
            <a:r>
              <a:rPr lang="en-US" sz="2600" dirty="0" smtClean="0"/>
              <a:t>Nodes are airports</a:t>
            </a:r>
          </a:p>
          <a:p>
            <a:r>
              <a:rPr lang="en-US" sz="2600" dirty="0" err="1" smtClean="0"/>
              <a:t>Unweighted</a:t>
            </a:r>
            <a:r>
              <a:rPr lang="en-US" sz="2600" dirty="0" smtClean="0"/>
              <a:t> directed edges reflect reachability</a:t>
            </a:r>
          </a:p>
          <a:p>
            <a:r>
              <a:rPr lang="en-US" sz="2600" dirty="0" smtClean="0"/>
              <a:t>(Based on </a:t>
            </a:r>
            <a:r>
              <a:rPr lang="en-US" sz="2600" dirty="0" err="1" smtClean="0"/>
              <a:t>Freyet</a:t>
            </a:r>
            <a:r>
              <a:rPr lang="en-US" sz="2600" dirty="0" smtClean="0"/>
              <a:t> al.’s 2007)</a:t>
            </a:r>
            <a:endParaRPr lang="en-US" sz="2600" dirty="0"/>
          </a:p>
        </p:txBody>
      </p:sp>
      <p:pic>
        <p:nvPicPr>
          <p:cNvPr id="5" name="Picture 4"/>
          <p:cNvPicPr>
            <a:picLocks noChangeAspect="1"/>
          </p:cNvPicPr>
          <p:nvPr/>
        </p:nvPicPr>
        <p:blipFill>
          <a:blip r:embed="rId2"/>
          <a:stretch>
            <a:fillRect/>
          </a:stretch>
        </p:blipFill>
        <p:spPr>
          <a:xfrm>
            <a:off x="1752600" y="2832277"/>
            <a:ext cx="3505200" cy="2330273"/>
          </a:xfrm>
          <a:prstGeom prst="rect">
            <a:avLst/>
          </a:prstGeom>
        </p:spPr>
      </p:pic>
      <p:sp>
        <p:nvSpPr>
          <p:cNvPr id="8" name="Slide Number Placeholder 7"/>
          <p:cNvSpPr>
            <a:spLocks noGrp="1"/>
          </p:cNvSpPr>
          <p:nvPr>
            <p:ph type="sldNum" sz="quarter" idx="12"/>
          </p:nvPr>
        </p:nvSpPr>
        <p:spPr/>
        <p:txBody>
          <a:bodyPr/>
          <a:lstStyle/>
          <a:p>
            <a:fld id="{4D267013-DFFC-4352-B274-32112D0CCE19}" type="slidenum">
              <a:rPr lang="en-US" smtClean="0"/>
              <a:t>38</a:t>
            </a:fld>
            <a:endParaRPr lang="en-US"/>
          </a:p>
        </p:txBody>
      </p:sp>
    </p:spTree>
    <p:extLst>
      <p:ext uri="{BB962C8B-B14F-4D97-AF65-F5344CB8AC3E}">
        <p14:creationId xmlns:p14="http://schemas.microsoft.com/office/powerpoint/2010/main" val="1743775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 Networks</a:t>
            </a:r>
            <a:endParaRPr lang="en-US" dirty="0"/>
          </a:p>
        </p:txBody>
      </p:sp>
      <p:sp>
        <p:nvSpPr>
          <p:cNvPr id="3" name="Content Placeholder 2"/>
          <p:cNvSpPr>
            <a:spLocks noGrp="1"/>
          </p:cNvSpPr>
          <p:nvPr>
            <p:ph idx="1"/>
          </p:nvPr>
        </p:nvSpPr>
        <p:spPr/>
        <p:txBody>
          <a:bodyPr/>
          <a:lstStyle/>
          <a:p>
            <a:r>
              <a:rPr lang="en-US" dirty="0" smtClean="0"/>
              <a:t>Want to understand </a:t>
            </a:r>
            <a:r>
              <a:rPr lang="en-US" dirty="0" smtClean="0">
                <a:solidFill>
                  <a:srgbClr val="C00000"/>
                </a:solidFill>
              </a:rPr>
              <a:t>hub-and-spoke </a:t>
            </a:r>
            <a:r>
              <a:rPr lang="en-US" dirty="0" smtClean="0"/>
              <a:t>structure of the network</a:t>
            </a:r>
          </a:p>
          <a:p>
            <a:r>
              <a:rPr lang="en-US" dirty="0" smtClean="0">
                <a:solidFill>
                  <a:srgbClr val="C00000"/>
                </a:solidFill>
              </a:rPr>
              <a:t>Use “anchored” motifs:</a:t>
            </a:r>
            <a:endParaRPr lang="en-US" dirty="0">
              <a:solidFill>
                <a:srgbClr val="C00000"/>
              </a:solidFill>
            </a:endParaRPr>
          </a:p>
        </p:txBody>
      </p:sp>
      <p:pic>
        <p:nvPicPr>
          <p:cNvPr id="4" name="Picture 3"/>
          <p:cNvPicPr>
            <a:picLocks noChangeAspect="1"/>
          </p:cNvPicPr>
          <p:nvPr/>
        </p:nvPicPr>
        <p:blipFill>
          <a:blip r:embed="rId2"/>
          <a:stretch>
            <a:fillRect/>
          </a:stretch>
        </p:blipFill>
        <p:spPr>
          <a:xfrm>
            <a:off x="1330712" y="2800350"/>
            <a:ext cx="4460488" cy="1905000"/>
          </a:xfrm>
          <a:prstGeom prst="rect">
            <a:avLst/>
          </a:prstGeom>
        </p:spPr>
      </p:pic>
      <p:sp>
        <p:nvSpPr>
          <p:cNvPr id="7" name="Slide Number Placeholder 6"/>
          <p:cNvSpPr>
            <a:spLocks noGrp="1"/>
          </p:cNvSpPr>
          <p:nvPr>
            <p:ph type="sldNum" sz="quarter" idx="12"/>
          </p:nvPr>
        </p:nvSpPr>
        <p:spPr/>
        <p:txBody>
          <a:bodyPr/>
          <a:lstStyle/>
          <a:p>
            <a:fld id="{4D267013-DFFC-4352-B274-32112D0CCE19}" type="slidenum">
              <a:rPr lang="en-US" smtClean="0"/>
              <a:t>39</a:t>
            </a:fld>
            <a:endParaRPr lang="en-US"/>
          </a:p>
        </p:txBody>
      </p:sp>
    </p:spTree>
    <p:extLst>
      <p:ext uri="{BB962C8B-B14F-4D97-AF65-F5344CB8AC3E}">
        <p14:creationId xmlns:p14="http://schemas.microsoft.com/office/powerpoint/2010/main" val="933430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Higher-Order Organization</a:t>
            </a:r>
            <a:endParaRPr lang="en-US" dirty="0"/>
          </a:p>
        </p:txBody>
      </p:sp>
      <p:sp>
        <p:nvSpPr>
          <p:cNvPr id="3" name="Content Placeholder 2"/>
          <p:cNvSpPr>
            <a:spLocks noGrp="1"/>
          </p:cNvSpPr>
          <p:nvPr>
            <p:ph idx="1"/>
          </p:nvPr>
        </p:nvSpPr>
        <p:spPr>
          <a:xfrm>
            <a:off x="342900" y="1581150"/>
            <a:ext cx="6172200" cy="3429000"/>
          </a:xfrm>
        </p:spPr>
        <p:txBody>
          <a:bodyPr>
            <a:normAutofit/>
          </a:bodyPr>
          <a:lstStyle/>
          <a:p>
            <a:pPr marL="0" indent="0" algn="ctr">
              <a:buNone/>
            </a:pPr>
            <a:r>
              <a:rPr lang="en-US" dirty="0" smtClean="0"/>
              <a:t>Prior work is based on simply counting frequencies of individual </a:t>
            </a:r>
            <a:r>
              <a:rPr lang="en-US" dirty="0" err="1" smtClean="0"/>
              <a:t>subgraphs</a:t>
            </a:r>
            <a:endParaRPr lang="en-US" dirty="0" smtClean="0"/>
          </a:p>
          <a:p>
            <a:pPr lvl="2" algn="ctr"/>
            <a:endParaRPr lang="en-US" dirty="0" smtClean="0"/>
          </a:p>
          <a:p>
            <a:pPr marL="0" indent="0" algn="ctr">
              <a:buNone/>
            </a:pPr>
            <a:r>
              <a:rPr lang="en-US" sz="3200" dirty="0" smtClean="0">
                <a:solidFill>
                  <a:srgbClr val="C00000"/>
                </a:solidFill>
              </a:rPr>
              <a:t>We still lack understanding of higher-order organization of complex systems</a:t>
            </a:r>
            <a:endParaRPr lang="en-US" dirty="0">
              <a:solidFill>
                <a:srgbClr val="C00000"/>
              </a:solidFill>
            </a:endParaRPr>
          </a:p>
        </p:txBody>
      </p:sp>
      <p:sp>
        <p:nvSpPr>
          <p:cNvPr id="4" name="Slide Number Placeholder 3"/>
          <p:cNvSpPr>
            <a:spLocks noGrp="1"/>
          </p:cNvSpPr>
          <p:nvPr>
            <p:ph type="sldNum" sz="quarter" idx="12"/>
          </p:nvPr>
        </p:nvSpPr>
        <p:spPr/>
        <p:txBody>
          <a:bodyPr/>
          <a:lstStyle/>
          <a:p>
            <a:fld id="{4D267013-DFFC-4352-B274-32112D0CCE19}" type="slidenum">
              <a:rPr lang="en-US" smtClean="0"/>
              <a:t>4</a:t>
            </a:fld>
            <a:endParaRPr lang="en-US"/>
          </a:p>
        </p:txBody>
      </p:sp>
    </p:spTree>
    <p:extLst>
      <p:ext uri="{BB962C8B-B14F-4D97-AF65-F5344CB8AC3E}">
        <p14:creationId xmlns:p14="http://schemas.microsoft.com/office/powerpoint/2010/main" val="2338726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embed-edge-merge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3332" y="2397276"/>
            <a:ext cx="3097482" cy="2250230"/>
          </a:xfrm>
          <a:prstGeom prst="rect">
            <a:avLst/>
          </a:prstGeom>
        </p:spPr>
      </p:pic>
      <p:pic>
        <p:nvPicPr>
          <p:cNvPr id="18" name="Picture 17" descr="embed-motif-merge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84" y="2180626"/>
            <a:ext cx="3214724" cy="2282809"/>
          </a:xfrm>
          <a:prstGeom prst="rect">
            <a:avLst/>
          </a:prstGeom>
        </p:spPr>
      </p:pic>
      <p:sp>
        <p:nvSpPr>
          <p:cNvPr id="2" name="Title 1"/>
          <p:cNvSpPr>
            <a:spLocks noGrp="1"/>
          </p:cNvSpPr>
          <p:nvPr>
            <p:ph type="title"/>
          </p:nvPr>
        </p:nvSpPr>
        <p:spPr/>
        <p:txBody>
          <a:bodyPr/>
          <a:lstStyle/>
          <a:p>
            <a:r>
              <a:rPr lang="en-US" dirty="0" smtClean="0"/>
              <a:t>Transportation Networks</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latin typeface="Helvetica Neue Light" charset="0"/>
                <a:ea typeface="Helvetica Neue Light" charset="0"/>
                <a:cs typeface="Helvetica Neue Light" charset="0"/>
              </a:rPr>
              <a:pPr/>
              <a:t>40</a:t>
            </a:fld>
            <a:endParaRPr lang="en-US">
              <a:latin typeface="Helvetica Neue Light" charset="0"/>
              <a:ea typeface="Helvetica Neue Light" charset="0"/>
              <a:cs typeface="Helvetica Neue Light" charset="0"/>
            </a:endParaRPr>
          </a:p>
        </p:txBody>
      </p:sp>
      <p:sp>
        <p:nvSpPr>
          <p:cNvPr id="8" name="TextBox 7"/>
          <p:cNvSpPr txBox="1"/>
          <p:nvPr/>
        </p:nvSpPr>
        <p:spPr>
          <a:xfrm>
            <a:off x="55009" y="1123950"/>
            <a:ext cx="3498592" cy="707886"/>
          </a:xfrm>
          <a:prstGeom prst="rect">
            <a:avLst/>
          </a:prstGeom>
          <a:noFill/>
        </p:spPr>
        <p:txBody>
          <a:bodyPr wrap="square" rtlCol="0">
            <a:spAutoFit/>
          </a:bodyPr>
          <a:lstStyle/>
          <a:p>
            <a:pPr algn="ctr"/>
            <a:r>
              <a:rPr lang="en-US" sz="2000" dirty="0">
                <a:solidFill>
                  <a:srgbClr val="C00000"/>
                </a:solidFill>
                <a:latin typeface="Helvetica Neue Light" charset="0"/>
                <a:ea typeface="Helvetica Neue Light" charset="0"/>
                <a:cs typeface="Helvetica Neue Light" charset="0"/>
              </a:rPr>
              <a:t>Motif-based spectral embedding</a:t>
            </a:r>
          </a:p>
        </p:txBody>
      </p:sp>
      <p:sp>
        <p:nvSpPr>
          <p:cNvPr id="9" name="TextBox 8"/>
          <p:cNvSpPr txBox="1"/>
          <p:nvPr/>
        </p:nvSpPr>
        <p:spPr>
          <a:xfrm>
            <a:off x="3589996" y="1126484"/>
            <a:ext cx="3344204" cy="707886"/>
          </a:xfrm>
          <a:prstGeom prst="rect">
            <a:avLst/>
          </a:prstGeom>
          <a:noFill/>
        </p:spPr>
        <p:txBody>
          <a:bodyPr wrap="square" rtlCol="0">
            <a:spAutoFit/>
          </a:bodyPr>
          <a:lstStyle/>
          <a:p>
            <a:pPr algn="ctr"/>
            <a:r>
              <a:rPr lang="en-US" sz="2000" dirty="0">
                <a:solidFill>
                  <a:srgbClr val="C00000"/>
                </a:solidFill>
                <a:latin typeface="Helvetica Neue Light" charset="0"/>
                <a:ea typeface="Helvetica Neue Light" charset="0"/>
                <a:cs typeface="Helvetica Neue Light" charset="0"/>
              </a:rPr>
              <a:t>Edge-based spectral embedding</a:t>
            </a:r>
          </a:p>
        </p:txBody>
      </p:sp>
      <p:sp>
        <p:nvSpPr>
          <p:cNvPr id="11" name="Right Arrow 10"/>
          <p:cNvSpPr/>
          <p:nvPr/>
        </p:nvSpPr>
        <p:spPr>
          <a:xfrm>
            <a:off x="2365753" y="3291079"/>
            <a:ext cx="393824" cy="195071"/>
          </a:xfrm>
          <a:prstGeom prst="rightArrow">
            <a:avLst/>
          </a:prstGeom>
          <a:solidFill>
            <a:srgbClr val="C00000"/>
          </a:solidFill>
          <a:ln>
            <a:solidFill>
              <a:srgbClr val="C00000"/>
            </a:solidFill>
          </a:ln>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C00000"/>
              </a:solidFill>
              <a:latin typeface="Helvetica Neue Light" charset="0"/>
              <a:ea typeface="Helvetica Neue Light" charset="0"/>
              <a:cs typeface="Helvetica Neue Light" charset="0"/>
            </a:endParaRPr>
          </a:p>
        </p:txBody>
      </p:sp>
      <p:sp>
        <p:nvSpPr>
          <p:cNvPr id="12" name="TextBox 11"/>
          <p:cNvSpPr txBox="1"/>
          <p:nvPr/>
        </p:nvSpPr>
        <p:spPr>
          <a:xfrm>
            <a:off x="2175699" y="3524622"/>
            <a:ext cx="1024701" cy="523220"/>
          </a:xfrm>
          <a:prstGeom prst="rect">
            <a:avLst/>
          </a:prstGeom>
          <a:noFill/>
        </p:spPr>
        <p:txBody>
          <a:bodyPr wrap="square" rtlCol="0">
            <a:spAutoFit/>
          </a:bodyPr>
          <a:lstStyle/>
          <a:p>
            <a:pPr algn="ctr"/>
            <a:r>
              <a:rPr lang="en-US" sz="1400" dirty="0">
                <a:latin typeface="Helvetica Neue Light" charset="0"/>
                <a:ea typeface="Helvetica Neue Light" charset="0"/>
                <a:cs typeface="Helvetica Neue Light" charset="0"/>
              </a:rPr>
              <a:t>Top U.S. hubs</a:t>
            </a:r>
          </a:p>
        </p:txBody>
      </p:sp>
      <p:sp>
        <p:nvSpPr>
          <p:cNvPr id="13" name="Right Arrow 12"/>
          <p:cNvSpPr/>
          <p:nvPr/>
        </p:nvSpPr>
        <p:spPr>
          <a:xfrm>
            <a:off x="545965" y="4591428"/>
            <a:ext cx="393824" cy="195071"/>
          </a:xfrm>
          <a:prstGeom prst="rightArrow">
            <a:avLst/>
          </a:prstGeom>
          <a:solidFill>
            <a:srgbClr val="C00000"/>
          </a:solidFill>
          <a:ln>
            <a:solidFill>
              <a:srgbClr val="C00000"/>
            </a:solidFill>
          </a:ln>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C00000"/>
              </a:solidFill>
              <a:latin typeface="Helvetica Neue Light" charset="0"/>
              <a:ea typeface="Helvetica Neue Light" charset="0"/>
              <a:cs typeface="Helvetica Neue Light" charset="0"/>
            </a:endParaRPr>
          </a:p>
        </p:txBody>
      </p:sp>
      <p:sp>
        <p:nvSpPr>
          <p:cNvPr id="14" name="TextBox 13"/>
          <p:cNvSpPr txBox="1"/>
          <p:nvPr/>
        </p:nvSpPr>
        <p:spPr>
          <a:xfrm>
            <a:off x="113854" y="4854773"/>
            <a:ext cx="2251899" cy="307777"/>
          </a:xfrm>
          <a:prstGeom prst="rect">
            <a:avLst/>
          </a:prstGeom>
          <a:noFill/>
        </p:spPr>
        <p:txBody>
          <a:bodyPr wrap="square" rtlCol="0">
            <a:spAutoFit/>
          </a:bodyPr>
          <a:lstStyle/>
          <a:p>
            <a:r>
              <a:rPr lang="en-US" sz="1400" dirty="0">
                <a:latin typeface="Helvetica Neue Light" charset="0"/>
                <a:ea typeface="Helvetica Neue Light" charset="0"/>
                <a:cs typeface="Helvetica Neue Light" charset="0"/>
              </a:rPr>
              <a:t>East coast non-hubs</a:t>
            </a:r>
          </a:p>
        </p:txBody>
      </p:sp>
      <p:sp>
        <p:nvSpPr>
          <p:cNvPr id="15" name="Right Arrow 14"/>
          <p:cNvSpPr/>
          <p:nvPr/>
        </p:nvSpPr>
        <p:spPr>
          <a:xfrm>
            <a:off x="152142" y="2156946"/>
            <a:ext cx="393824" cy="195071"/>
          </a:xfrm>
          <a:prstGeom prst="rightArrow">
            <a:avLst/>
          </a:prstGeom>
          <a:solidFill>
            <a:srgbClr val="C00000"/>
          </a:solidFill>
          <a:ln>
            <a:solidFill>
              <a:srgbClr val="C00000"/>
            </a:solidFill>
          </a:ln>
          <a:scene3d>
            <a:camera prst="orthographicFront">
              <a:rot lat="0" lon="0" rev="183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C00000"/>
              </a:solidFill>
              <a:latin typeface="Helvetica Neue Light" charset="0"/>
              <a:ea typeface="Helvetica Neue Light" charset="0"/>
              <a:cs typeface="Helvetica Neue Light" charset="0"/>
            </a:endParaRPr>
          </a:p>
        </p:txBody>
      </p:sp>
      <p:sp>
        <p:nvSpPr>
          <p:cNvPr id="16" name="TextBox 15"/>
          <p:cNvSpPr txBox="1"/>
          <p:nvPr/>
        </p:nvSpPr>
        <p:spPr>
          <a:xfrm>
            <a:off x="0" y="1806773"/>
            <a:ext cx="2251899" cy="307777"/>
          </a:xfrm>
          <a:prstGeom prst="rect">
            <a:avLst/>
          </a:prstGeom>
          <a:noFill/>
        </p:spPr>
        <p:txBody>
          <a:bodyPr wrap="square" rtlCol="0">
            <a:spAutoFit/>
          </a:bodyPr>
          <a:lstStyle/>
          <a:p>
            <a:r>
              <a:rPr lang="en-US" sz="1400" dirty="0">
                <a:latin typeface="Helvetica Neue Light" charset="0"/>
                <a:ea typeface="Helvetica Neue Light" charset="0"/>
                <a:cs typeface="Helvetica Neue Light" charset="0"/>
              </a:rPr>
              <a:t>West coast non-hubs</a:t>
            </a:r>
          </a:p>
        </p:txBody>
      </p:sp>
      <p:cxnSp>
        <p:nvCxnSpPr>
          <p:cNvPr id="19" name="Straight Arrow Connector 18"/>
          <p:cNvCxnSpPr/>
          <p:nvPr/>
        </p:nvCxnSpPr>
        <p:spPr>
          <a:xfrm>
            <a:off x="939789" y="4476750"/>
            <a:ext cx="1566450" cy="0"/>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322528" y="2276900"/>
            <a:ext cx="0" cy="2103999"/>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903069" y="4481468"/>
            <a:ext cx="2251899" cy="276999"/>
          </a:xfrm>
          <a:prstGeom prst="rect">
            <a:avLst/>
          </a:prstGeom>
          <a:noFill/>
        </p:spPr>
        <p:txBody>
          <a:bodyPr wrap="square" rtlCol="0">
            <a:spAutoFit/>
          </a:bodyPr>
          <a:lstStyle/>
          <a:p>
            <a:r>
              <a:rPr lang="en-US" sz="1200" dirty="0">
                <a:latin typeface="Helvetica Neue Light" charset="0"/>
                <a:ea typeface="Helvetica Neue Light" charset="0"/>
                <a:cs typeface="Helvetica Neue Light" charset="0"/>
              </a:rPr>
              <a:t>Primary spectral coordinate</a:t>
            </a:r>
          </a:p>
        </p:txBody>
      </p:sp>
      <p:sp>
        <p:nvSpPr>
          <p:cNvPr id="24" name="TextBox 23"/>
          <p:cNvSpPr txBox="1"/>
          <p:nvPr/>
        </p:nvSpPr>
        <p:spPr>
          <a:xfrm>
            <a:off x="2151147" y="3343663"/>
            <a:ext cx="2649453" cy="276999"/>
          </a:xfrm>
          <a:prstGeom prst="rect">
            <a:avLst/>
          </a:prstGeom>
          <a:noFill/>
          <a:scene3d>
            <a:camera prst="orthographicFront">
              <a:rot lat="0" lon="0" rev="16200000"/>
            </a:camera>
            <a:lightRig rig="threePt" dir="t"/>
          </a:scene3d>
        </p:spPr>
        <p:txBody>
          <a:bodyPr wrap="square" rtlCol="0">
            <a:spAutoFit/>
          </a:bodyPr>
          <a:lstStyle/>
          <a:p>
            <a:r>
              <a:rPr lang="en-US" sz="1200" dirty="0">
                <a:latin typeface="Helvetica Neue Light" charset="0"/>
                <a:ea typeface="Helvetica Neue Light" charset="0"/>
                <a:cs typeface="Helvetica Neue Light" charset="0"/>
              </a:rPr>
              <a:t>Secondary spectral coordinate</a:t>
            </a:r>
          </a:p>
        </p:txBody>
      </p:sp>
      <p:sp>
        <p:nvSpPr>
          <p:cNvPr id="27" name="Oval 26"/>
          <p:cNvSpPr/>
          <p:nvPr/>
        </p:nvSpPr>
        <p:spPr>
          <a:xfrm>
            <a:off x="5132393" y="3147108"/>
            <a:ext cx="332990" cy="33299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Helvetica Neue Light" charset="0"/>
              <a:ea typeface="Helvetica Neue Light" charset="0"/>
              <a:cs typeface="Helvetica Neue Light" charset="0"/>
            </a:endParaRPr>
          </a:p>
        </p:txBody>
      </p:sp>
      <p:sp>
        <p:nvSpPr>
          <p:cNvPr id="28" name="Right Arrow 27"/>
          <p:cNvSpPr/>
          <p:nvPr/>
        </p:nvSpPr>
        <p:spPr>
          <a:xfrm>
            <a:off x="5252128" y="2615380"/>
            <a:ext cx="759305" cy="187605"/>
          </a:xfrm>
          <a:prstGeom prst="rightArrow">
            <a:avLst/>
          </a:prstGeom>
          <a:solidFill>
            <a:srgbClr val="C00000"/>
          </a:solidFill>
          <a:ln>
            <a:solidFill>
              <a:srgbClr val="C00000"/>
            </a:solidFill>
          </a:ln>
          <a:scene3d>
            <a:camera prst="orthographicFront">
              <a:rot lat="0" lon="0" rev="14699999"/>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rgbClr val="C00000"/>
              </a:solidFill>
              <a:latin typeface="Helvetica Neue Light" charset="0"/>
              <a:ea typeface="Helvetica Neue Light" charset="0"/>
              <a:cs typeface="Helvetica Neue Light" charset="0"/>
            </a:endParaRPr>
          </a:p>
        </p:txBody>
      </p:sp>
      <p:sp>
        <p:nvSpPr>
          <p:cNvPr id="30" name="TextBox 29"/>
          <p:cNvSpPr txBox="1"/>
          <p:nvPr/>
        </p:nvSpPr>
        <p:spPr>
          <a:xfrm>
            <a:off x="4419600" y="1857658"/>
            <a:ext cx="2812614" cy="523220"/>
          </a:xfrm>
          <a:prstGeom prst="rect">
            <a:avLst/>
          </a:prstGeom>
          <a:noFill/>
        </p:spPr>
        <p:txBody>
          <a:bodyPr wrap="square" rtlCol="0">
            <a:spAutoFit/>
          </a:bodyPr>
          <a:lstStyle/>
          <a:p>
            <a:r>
              <a:rPr lang="en-US" sz="1400" dirty="0">
                <a:latin typeface="Helvetica Neue Light" charset="0"/>
                <a:ea typeface="Helvetica Neue Light" charset="0"/>
                <a:cs typeface="Helvetica Neue Light" charset="0"/>
              </a:rPr>
              <a:t>Atlanta, the top hub, is </a:t>
            </a:r>
          </a:p>
          <a:p>
            <a:r>
              <a:rPr lang="en-US" sz="1400" dirty="0">
                <a:latin typeface="Helvetica Neue Light" charset="0"/>
                <a:ea typeface="Helvetica Neue Light" charset="0"/>
                <a:cs typeface="Helvetica Neue Light" charset="0"/>
              </a:rPr>
              <a:t>next to Salina, a non-hub.</a:t>
            </a:r>
          </a:p>
        </p:txBody>
      </p:sp>
    </p:spTree>
    <p:extLst>
      <p:ext uri="{BB962C8B-B14F-4D97-AF65-F5344CB8AC3E}">
        <p14:creationId xmlns:p14="http://schemas.microsoft.com/office/powerpoint/2010/main" val="803330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6" grpId="0"/>
      <p:bldP spid="27" grpId="0" animBg="1"/>
      <p:bldP spid="28" grpId="0" animBg="1"/>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Neuronal Networks</a:t>
            </a:r>
            <a:endParaRPr lang="en-US" dirty="0"/>
          </a:p>
        </p:txBody>
      </p:sp>
      <p:sp>
        <p:nvSpPr>
          <p:cNvPr id="3" name="Content Placeholder 2"/>
          <p:cNvSpPr>
            <a:spLocks noGrp="1"/>
          </p:cNvSpPr>
          <p:nvPr>
            <p:ph idx="1"/>
          </p:nvPr>
        </p:nvSpPr>
        <p:spPr>
          <a:xfrm>
            <a:off x="342900" y="1200150"/>
            <a:ext cx="6515100" cy="3810000"/>
          </a:xfrm>
        </p:spPr>
        <p:txBody>
          <a:bodyPr>
            <a:normAutofit/>
          </a:bodyPr>
          <a:lstStyle/>
          <a:p>
            <a:pPr marL="0" indent="0">
              <a:buNone/>
            </a:pPr>
            <a:r>
              <a:rPr lang="en-US" dirty="0" smtClean="0">
                <a:solidFill>
                  <a:srgbClr val="C00000"/>
                </a:solidFill>
              </a:rPr>
              <a:t>Bi-Fan motif is overexpressed </a:t>
            </a:r>
            <a:br>
              <a:rPr lang="en-US" dirty="0" smtClean="0">
                <a:solidFill>
                  <a:srgbClr val="C00000"/>
                </a:solidFill>
              </a:rPr>
            </a:br>
            <a:r>
              <a:rPr lang="en-US" dirty="0" smtClean="0">
                <a:solidFill>
                  <a:srgbClr val="C00000"/>
                </a:solidFill>
              </a:rPr>
              <a:t>in </a:t>
            </a:r>
            <a:r>
              <a:rPr lang="en-US" i="1" dirty="0" smtClean="0">
                <a:solidFill>
                  <a:srgbClr val="C00000"/>
                </a:solidFill>
              </a:rPr>
              <a:t>C. </a:t>
            </a:r>
            <a:r>
              <a:rPr lang="en-US" i="1" dirty="0" err="1" smtClean="0">
                <a:solidFill>
                  <a:srgbClr val="C00000"/>
                </a:solidFill>
              </a:rPr>
              <a:t>Elegans</a:t>
            </a:r>
            <a:r>
              <a:rPr lang="en-US" i="1" dirty="0" smtClean="0">
                <a:solidFill>
                  <a:srgbClr val="C00000"/>
                </a:solidFill>
              </a:rPr>
              <a:t> </a:t>
            </a:r>
            <a:r>
              <a:rPr lang="en-US" dirty="0" smtClean="0">
                <a:solidFill>
                  <a:srgbClr val="C00000"/>
                </a:solidFill>
              </a:rPr>
              <a:t>network </a:t>
            </a:r>
            <a:r>
              <a:rPr lang="en-US" sz="2400" dirty="0" smtClean="0">
                <a:solidFill>
                  <a:schemeClr val="tx1">
                    <a:lumMod val="50000"/>
                    <a:lumOff val="50000"/>
                  </a:schemeClr>
                </a:solidFill>
              </a:rPr>
              <a:t>[Milo ‘02]</a:t>
            </a:r>
          </a:p>
          <a:p>
            <a:pPr marL="0" indent="0">
              <a:buNone/>
            </a:pPr>
            <a:endParaRPr lang="en-US" sz="2400" dirty="0">
              <a:solidFill>
                <a:schemeClr val="tx1">
                  <a:lumMod val="50000"/>
                  <a:lumOff val="50000"/>
                </a:schemeClr>
              </a:solidFill>
            </a:endParaRPr>
          </a:p>
          <a:p>
            <a:pPr marL="0" indent="0">
              <a:buNone/>
            </a:pPr>
            <a:endParaRPr lang="en-US" sz="2400" dirty="0" smtClean="0">
              <a:solidFill>
                <a:schemeClr val="tx1">
                  <a:lumMod val="50000"/>
                  <a:lumOff val="50000"/>
                </a:schemeClr>
              </a:solidFill>
            </a:endParaRPr>
          </a:p>
          <a:p>
            <a:pPr marL="0" indent="0">
              <a:buNone/>
            </a:pPr>
            <a:endParaRPr lang="en-US" sz="2400" dirty="0">
              <a:solidFill>
                <a:schemeClr val="tx1">
                  <a:lumMod val="50000"/>
                  <a:lumOff val="50000"/>
                </a:schemeClr>
              </a:solidFill>
            </a:endParaRPr>
          </a:p>
          <a:p>
            <a:pPr marL="0" indent="0">
              <a:buNone/>
            </a:pPr>
            <a:endParaRPr lang="en-US" sz="2400" dirty="0" smtClean="0">
              <a:solidFill>
                <a:schemeClr val="tx1">
                  <a:lumMod val="50000"/>
                  <a:lumOff val="50000"/>
                </a:schemeClr>
              </a:solidFill>
            </a:endParaRPr>
          </a:p>
          <a:p>
            <a:pPr marL="0" indent="0">
              <a:buNone/>
            </a:pPr>
            <a:r>
              <a:rPr lang="en-US" dirty="0" smtClean="0"/>
              <a:t>Cluster </a:t>
            </a:r>
            <a:r>
              <a:rPr lang="en-US" dirty="0"/>
              <a:t>the </a:t>
            </a:r>
            <a:r>
              <a:rPr lang="en-US" dirty="0" smtClean="0"/>
              <a:t>network based on this motif!</a:t>
            </a:r>
            <a:endParaRPr lang="en-US" dirty="0"/>
          </a:p>
          <a:p>
            <a:pPr marL="914400" lvl="2" indent="0">
              <a:buNone/>
            </a:pPr>
            <a:endParaRPr lang="en-US" sz="1600" dirty="0">
              <a:solidFill>
                <a:schemeClr val="tx1">
                  <a:lumMod val="50000"/>
                  <a:lumOff val="50000"/>
                </a:schemeClr>
              </a:solidFill>
            </a:endParaRPr>
          </a:p>
        </p:txBody>
      </p:sp>
      <p:pic>
        <p:nvPicPr>
          <p:cNvPr id="4" name="Picture 3"/>
          <p:cNvPicPr>
            <a:picLocks noChangeAspect="1"/>
          </p:cNvPicPr>
          <p:nvPr/>
        </p:nvPicPr>
        <p:blipFill>
          <a:blip r:embed="rId3"/>
          <a:stretch>
            <a:fillRect/>
          </a:stretch>
        </p:blipFill>
        <p:spPr>
          <a:xfrm>
            <a:off x="2209800" y="2190750"/>
            <a:ext cx="1710391" cy="1530350"/>
          </a:xfrm>
          <a:prstGeom prst="rect">
            <a:avLst/>
          </a:prstGeom>
        </p:spPr>
      </p:pic>
      <p:sp>
        <p:nvSpPr>
          <p:cNvPr id="7" name="Slide Number Placeholder 6"/>
          <p:cNvSpPr>
            <a:spLocks noGrp="1"/>
          </p:cNvSpPr>
          <p:nvPr>
            <p:ph type="sldNum" sz="quarter" idx="12"/>
          </p:nvPr>
        </p:nvSpPr>
        <p:spPr/>
        <p:txBody>
          <a:bodyPr/>
          <a:lstStyle/>
          <a:p>
            <a:fld id="{4D267013-DFFC-4352-B274-32112D0CCE19}" type="slidenum">
              <a:rPr lang="en-US" smtClean="0"/>
              <a:t>41</a:t>
            </a:fld>
            <a:endParaRPr lang="en-US"/>
          </a:p>
        </p:txBody>
      </p:sp>
    </p:spTree>
    <p:extLst>
      <p:ext uri="{BB962C8B-B14F-4D97-AF65-F5344CB8AC3E}">
        <p14:creationId xmlns:p14="http://schemas.microsoft.com/office/powerpoint/2010/main" val="1340170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 </a:t>
            </a:r>
            <a:r>
              <a:rPr lang="en-US" dirty="0" err="1" smtClean="0"/>
              <a:t>Elegans</a:t>
            </a:r>
            <a:r>
              <a:rPr lang="en-US" dirty="0" smtClean="0"/>
              <a:t>: Best Cluster</a:t>
            </a:r>
            <a:endParaRPr lang="en-US" dirty="0"/>
          </a:p>
        </p:txBody>
      </p:sp>
      <p:sp>
        <p:nvSpPr>
          <p:cNvPr id="3" name="Content Placeholder 2"/>
          <p:cNvSpPr>
            <a:spLocks noGrp="1"/>
          </p:cNvSpPr>
          <p:nvPr>
            <p:ph idx="1"/>
          </p:nvPr>
        </p:nvSpPr>
        <p:spPr>
          <a:xfrm>
            <a:off x="342900" y="4204606"/>
            <a:ext cx="6172200" cy="805543"/>
          </a:xfrm>
        </p:spPr>
        <p:txBody>
          <a:bodyPr>
            <a:normAutofit fontScale="92500" lnSpcReduction="10000"/>
          </a:bodyPr>
          <a:lstStyle/>
          <a:p>
            <a:pPr marL="0" indent="0" algn="ctr">
              <a:buNone/>
            </a:pPr>
            <a:r>
              <a:rPr lang="en-US" dirty="0" smtClean="0"/>
              <a:t>Node locations represent spatial coordinates of corresponding neurons</a:t>
            </a:r>
            <a:endParaRPr lang="en-US" dirty="0"/>
          </a:p>
        </p:txBody>
      </p:sp>
      <p:sp>
        <p:nvSpPr>
          <p:cNvPr id="4" name="Slide Number Placeholder 3"/>
          <p:cNvSpPr>
            <a:spLocks noGrp="1"/>
          </p:cNvSpPr>
          <p:nvPr>
            <p:ph type="sldNum" sz="quarter" idx="12"/>
          </p:nvPr>
        </p:nvSpPr>
        <p:spPr/>
        <p:txBody>
          <a:bodyPr/>
          <a:lstStyle/>
          <a:p>
            <a:fld id="{4D267013-DFFC-4352-B274-32112D0CCE19}" type="slidenum">
              <a:rPr lang="en-US" smtClean="0"/>
              <a:t>42</a:t>
            </a:fld>
            <a:endParaRPr lang="en-US"/>
          </a:p>
        </p:txBody>
      </p:sp>
      <p:pic>
        <p:nvPicPr>
          <p:cNvPr id="5" name="Picture 4"/>
          <p:cNvPicPr>
            <a:picLocks noChangeAspect="1"/>
          </p:cNvPicPr>
          <p:nvPr/>
        </p:nvPicPr>
        <p:blipFill>
          <a:blip r:embed="rId2"/>
          <a:stretch>
            <a:fillRect/>
          </a:stretch>
        </p:blipFill>
        <p:spPr>
          <a:xfrm>
            <a:off x="76200" y="1453243"/>
            <a:ext cx="6604631" cy="2794907"/>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37240" y="1125489"/>
            <a:ext cx="719791" cy="644024"/>
          </a:xfrm>
          <a:prstGeom prst="rect">
            <a:avLst/>
          </a:prstGeom>
        </p:spPr>
      </p:pic>
    </p:spTree>
    <p:extLst>
      <p:ext uri="{BB962C8B-B14F-4D97-AF65-F5344CB8AC3E}">
        <p14:creationId xmlns:p14="http://schemas.microsoft.com/office/powerpoint/2010/main" val="2017515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6302"/>
          <a:stretch/>
        </p:blipFill>
        <p:spPr>
          <a:xfrm>
            <a:off x="756558" y="1200150"/>
            <a:ext cx="4806042" cy="3124200"/>
          </a:xfrm>
          <a:prstGeom prst="rect">
            <a:avLst/>
          </a:prstGeom>
        </p:spPr>
      </p:pic>
      <p:sp>
        <p:nvSpPr>
          <p:cNvPr id="2" name="Title 1"/>
          <p:cNvSpPr>
            <a:spLocks noGrp="1"/>
          </p:cNvSpPr>
          <p:nvPr>
            <p:ph type="title"/>
          </p:nvPr>
        </p:nvSpPr>
        <p:spPr/>
        <p:txBody>
          <a:bodyPr/>
          <a:lstStyle/>
          <a:p>
            <a:r>
              <a:rPr lang="en-US" dirty="0" smtClean="0"/>
              <a:t>C. </a:t>
            </a:r>
            <a:r>
              <a:rPr lang="en-US" dirty="0" err="1" smtClean="0"/>
              <a:t>Elegans</a:t>
            </a:r>
            <a:r>
              <a:rPr lang="en-US" dirty="0" smtClean="0"/>
              <a:t> Network</a:t>
            </a:r>
            <a:endParaRPr lang="en-US" dirty="0"/>
          </a:p>
        </p:txBody>
      </p:sp>
      <p:sp>
        <p:nvSpPr>
          <p:cNvPr id="3" name="Content Placeholder 2"/>
          <p:cNvSpPr>
            <a:spLocks noGrp="1"/>
          </p:cNvSpPr>
          <p:nvPr>
            <p:ph idx="1"/>
          </p:nvPr>
        </p:nvSpPr>
        <p:spPr>
          <a:xfrm>
            <a:off x="342900" y="3884054"/>
            <a:ext cx="6438900" cy="1278496"/>
          </a:xfrm>
        </p:spPr>
        <p:txBody>
          <a:bodyPr>
            <a:normAutofit fontScale="92500" lnSpcReduction="10000"/>
          </a:bodyPr>
          <a:lstStyle/>
          <a:p>
            <a:pPr marL="914400" lvl="2" indent="0">
              <a:buNone/>
            </a:pPr>
            <a:endParaRPr lang="en-US" sz="1600" dirty="0">
              <a:solidFill>
                <a:schemeClr val="tx1">
                  <a:lumMod val="50000"/>
                  <a:lumOff val="50000"/>
                </a:schemeClr>
              </a:solidFill>
            </a:endParaRPr>
          </a:p>
          <a:p>
            <a:r>
              <a:rPr lang="en-US" sz="2000" dirty="0" smtClean="0">
                <a:solidFill>
                  <a:srgbClr val="01CBCA"/>
                </a:solidFill>
              </a:rPr>
              <a:t>Ring motor (</a:t>
            </a:r>
            <a:r>
              <a:rPr lang="en-US" sz="2000" dirty="0">
                <a:solidFill>
                  <a:srgbClr val="01CBCA"/>
                </a:solidFill>
              </a:rPr>
              <a:t>RME</a:t>
            </a:r>
            <a:r>
              <a:rPr lang="en-US" sz="2000" dirty="0" smtClean="0">
                <a:solidFill>
                  <a:srgbClr val="01CBCA"/>
                </a:solidFill>
              </a:rPr>
              <a:t>*)</a:t>
            </a:r>
            <a:r>
              <a:rPr lang="en-US" sz="2000" dirty="0" smtClean="0">
                <a:solidFill>
                  <a:srgbClr val="00FDFF"/>
                </a:solidFill>
              </a:rPr>
              <a:t> </a:t>
            </a:r>
            <a:r>
              <a:rPr lang="en-US" sz="2000" dirty="0" smtClean="0"/>
              <a:t>neurons act as inputs</a:t>
            </a:r>
            <a:endParaRPr lang="en-US" sz="2000" dirty="0"/>
          </a:p>
          <a:p>
            <a:r>
              <a:rPr lang="en-US" sz="2000" dirty="0" smtClean="0">
                <a:solidFill>
                  <a:srgbClr val="F18309"/>
                </a:solidFill>
              </a:rPr>
              <a:t>Inner </a:t>
            </a:r>
            <a:r>
              <a:rPr lang="en-US" sz="2000" dirty="0">
                <a:solidFill>
                  <a:srgbClr val="F18309"/>
                </a:solidFill>
              </a:rPr>
              <a:t>labial sensory </a:t>
            </a:r>
            <a:r>
              <a:rPr lang="en-US" sz="2000" dirty="0" smtClean="0">
                <a:solidFill>
                  <a:srgbClr val="F18309"/>
                </a:solidFill>
              </a:rPr>
              <a:t>(</a:t>
            </a:r>
            <a:r>
              <a:rPr lang="en-US" sz="2000" dirty="0">
                <a:solidFill>
                  <a:srgbClr val="F18309"/>
                </a:solidFill>
              </a:rPr>
              <a:t>IL2*)</a:t>
            </a:r>
            <a:r>
              <a:rPr lang="en-US" sz="2000" dirty="0"/>
              <a:t> </a:t>
            </a:r>
            <a:r>
              <a:rPr lang="en-US" sz="2000" dirty="0" smtClean="0"/>
              <a:t>neurons are </a:t>
            </a:r>
            <a:r>
              <a:rPr lang="en-US" sz="2000" dirty="0"/>
              <a:t>the </a:t>
            </a:r>
            <a:r>
              <a:rPr lang="en-US" sz="2000" dirty="0" smtClean="0"/>
              <a:t>destinations</a:t>
            </a:r>
          </a:p>
          <a:p>
            <a:r>
              <a:rPr lang="en-US" sz="2000" dirty="0">
                <a:solidFill>
                  <a:srgbClr val="6667CE"/>
                </a:solidFill>
              </a:rPr>
              <a:t>URA neurons</a:t>
            </a:r>
            <a:r>
              <a:rPr lang="en-US" sz="2000" dirty="0">
                <a:solidFill>
                  <a:srgbClr val="7030A0"/>
                </a:solidFill>
              </a:rPr>
              <a:t> </a:t>
            </a:r>
            <a:r>
              <a:rPr lang="en-US" sz="2000" dirty="0" smtClean="0"/>
              <a:t>act as intermediaries</a:t>
            </a:r>
            <a:endParaRPr lang="en-US" sz="2000" dirty="0"/>
          </a:p>
        </p:txBody>
      </p:sp>
      <p:pic>
        <p:nvPicPr>
          <p:cNvPr id="4" name="Picture 3"/>
          <p:cNvPicPr>
            <a:picLocks noChangeAspect="1"/>
          </p:cNvPicPr>
          <p:nvPr/>
        </p:nvPicPr>
        <p:blipFill>
          <a:blip r:embed="rId4"/>
          <a:stretch>
            <a:fillRect/>
          </a:stretch>
        </p:blipFill>
        <p:spPr>
          <a:xfrm>
            <a:off x="5937250" y="44450"/>
            <a:ext cx="920750" cy="823829"/>
          </a:xfrm>
          <a:prstGeom prst="rect">
            <a:avLst/>
          </a:prstGeom>
        </p:spPr>
      </p:pic>
      <p:sp>
        <p:nvSpPr>
          <p:cNvPr id="6" name="Rectangle 5"/>
          <p:cNvSpPr/>
          <p:nvPr/>
        </p:nvSpPr>
        <p:spPr>
          <a:xfrm>
            <a:off x="685800" y="1123950"/>
            <a:ext cx="380999" cy="439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4D267013-DFFC-4352-B274-32112D0CCE19}" type="slidenum">
              <a:rPr lang="en-US" smtClean="0"/>
              <a:t>43</a:t>
            </a:fld>
            <a:endParaRPr lang="en-US"/>
          </a:p>
        </p:txBody>
      </p:sp>
      <p:sp>
        <p:nvSpPr>
          <p:cNvPr id="8" name="Oval 7"/>
          <p:cNvSpPr/>
          <p:nvPr/>
        </p:nvSpPr>
        <p:spPr>
          <a:xfrm>
            <a:off x="2371627" y="3457869"/>
            <a:ext cx="4572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710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7" name="Content Placeholder 2"/>
          <p:cNvSpPr>
            <a:spLocks noGrp="1"/>
          </p:cNvSpPr>
          <p:nvPr>
            <p:ph idx="1"/>
          </p:nvPr>
        </p:nvSpPr>
        <p:spPr/>
        <p:txBody>
          <a:bodyPr>
            <a:normAutofit/>
          </a:bodyPr>
          <a:lstStyle/>
          <a:p>
            <a:r>
              <a:rPr lang="en-US" dirty="0" smtClean="0"/>
              <a:t>Community </a:t>
            </a:r>
            <a:r>
              <a:rPr lang="en-US" smtClean="0"/>
              <a:t>detection of higher-order </a:t>
            </a:r>
            <a:r>
              <a:rPr lang="en-US" dirty="0" smtClean="0"/>
              <a:t>structures</a:t>
            </a:r>
            <a:endParaRPr lang="en-US" dirty="0"/>
          </a:p>
          <a:p>
            <a:r>
              <a:rPr lang="en-US" dirty="0" smtClean="0"/>
              <a:t>Provably finds good clusters</a:t>
            </a:r>
            <a:endParaRPr lang="en-US" dirty="0"/>
          </a:p>
          <a:p>
            <a:r>
              <a:rPr lang="en-US" dirty="0"/>
              <a:t>Simple, fast, and </a:t>
            </a:r>
            <a:r>
              <a:rPr lang="en-US" dirty="0" smtClean="0"/>
              <a:t>scalable</a:t>
            </a:r>
          </a:p>
          <a:p>
            <a:r>
              <a:rPr lang="en-US" dirty="0" smtClean="0"/>
              <a:t>Can be applied to directed, signed, and weighted networks</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44</a:t>
            </a:fld>
            <a:endParaRPr lang="en-US"/>
          </a:p>
        </p:txBody>
      </p:sp>
      <p:sp>
        <p:nvSpPr>
          <p:cNvPr id="6" name="Title 1"/>
          <p:cNvSpPr txBox="1">
            <a:spLocks/>
          </p:cNvSpPr>
          <p:nvPr/>
        </p:nvSpPr>
        <p:spPr>
          <a:xfrm>
            <a:off x="67073" y="-28560"/>
            <a:ext cx="6858000" cy="1209623"/>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en-US" sz="1950" dirty="0">
              <a:latin typeface="Helvetica"/>
              <a:cs typeface="Helvetica"/>
            </a:endParaRPr>
          </a:p>
        </p:txBody>
      </p:sp>
    </p:spTree>
    <p:extLst>
      <p:ext uri="{BB962C8B-B14F-4D97-AF65-F5344CB8AC3E}">
        <p14:creationId xmlns:p14="http://schemas.microsoft.com/office/powerpoint/2010/main" val="194131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Data, Code</a:t>
            </a:r>
            <a:endParaRPr lang="en-US" dirty="0"/>
          </a:p>
        </p:txBody>
      </p:sp>
      <p:sp>
        <p:nvSpPr>
          <p:cNvPr id="3" name="Content Placeholder 2"/>
          <p:cNvSpPr>
            <a:spLocks noGrp="1"/>
          </p:cNvSpPr>
          <p:nvPr>
            <p:ph idx="1"/>
          </p:nvPr>
        </p:nvSpPr>
        <p:spPr/>
        <p:txBody>
          <a:bodyPr>
            <a:normAutofit/>
          </a:bodyPr>
          <a:lstStyle/>
          <a:p>
            <a:r>
              <a:rPr lang="en-US" sz="2000" dirty="0" smtClean="0"/>
              <a:t>Paper:</a:t>
            </a:r>
            <a:br>
              <a:rPr lang="en-US" sz="2000" dirty="0" smtClean="0"/>
            </a:br>
            <a:r>
              <a:rPr lang="en-US" sz="2000" dirty="0"/>
              <a:t>Higher-order Organization of Complex Networks. Austin R. Benson, David F. </a:t>
            </a:r>
            <a:r>
              <a:rPr lang="en-US" sz="2000" dirty="0" err="1"/>
              <a:t>Gleich</a:t>
            </a:r>
            <a:r>
              <a:rPr lang="en-US" sz="2000" dirty="0"/>
              <a:t>, and Jure </a:t>
            </a:r>
            <a:r>
              <a:rPr lang="en-US" sz="2000" dirty="0" err="1"/>
              <a:t>Leskovec</a:t>
            </a:r>
            <a:r>
              <a:rPr lang="en-US" sz="2000" dirty="0"/>
              <a:t>. </a:t>
            </a:r>
            <a:r>
              <a:rPr lang="en-US" sz="2000" dirty="0" smtClean="0"/>
              <a:t>Science, </a:t>
            </a:r>
            <a:r>
              <a:rPr lang="en-US" sz="2000" dirty="0"/>
              <a:t>2016</a:t>
            </a:r>
            <a:r>
              <a:rPr lang="en-US" sz="2000" dirty="0" smtClean="0"/>
              <a:t>.</a:t>
            </a:r>
          </a:p>
          <a:p>
            <a:endParaRPr lang="en-US" sz="2000" dirty="0" smtClean="0"/>
          </a:p>
          <a:p>
            <a:r>
              <a:rPr lang="en-US" sz="2000" dirty="0" smtClean="0"/>
              <a:t>Code </a:t>
            </a:r>
            <a:r>
              <a:rPr lang="en-US" sz="2000" dirty="0"/>
              <a:t>&amp; Data:</a:t>
            </a:r>
            <a:br>
              <a:rPr lang="en-US" sz="2000" dirty="0"/>
            </a:br>
            <a:r>
              <a:rPr lang="en-US" sz="2000" dirty="0">
                <a:hlinkClick r:id="rId2"/>
              </a:rPr>
              <a:t>http://snap.stanford.edu/higher-order</a:t>
            </a:r>
            <a:r>
              <a:rPr lang="en-US" sz="2000" dirty="0" smtClean="0">
                <a:hlinkClick r:id="rId2"/>
              </a:rPr>
              <a:t>/</a:t>
            </a:r>
            <a:r>
              <a:rPr lang="en-US" sz="2000" dirty="0" smtClean="0"/>
              <a:t> </a:t>
            </a:r>
            <a:endParaRPr lang="en-US" sz="2000" dirty="0"/>
          </a:p>
        </p:txBody>
      </p:sp>
      <p:sp>
        <p:nvSpPr>
          <p:cNvPr id="4" name="Slide Number Placeholder 3"/>
          <p:cNvSpPr>
            <a:spLocks noGrp="1"/>
          </p:cNvSpPr>
          <p:nvPr>
            <p:ph type="sldNum" sz="quarter" idx="12"/>
          </p:nvPr>
        </p:nvSpPr>
        <p:spPr/>
        <p:txBody>
          <a:bodyPr/>
          <a:lstStyle/>
          <a:p>
            <a:fld id="{4D267013-DFFC-4352-B274-32112D0CCE19}" type="slidenum">
              <a:rPr lang="en-US" smtClean="0"/>
              <a:t>45</a:t>
            </a:fld>
            <a:endParaRPr lang="en-US"/>
          </a:p>
        </p:txBody>
      </p:sp>
    </p:spTree>
    <p:extLst>
      <p:ext uri="{BB962C8B-B14F-4D97-AF65-F5344CB8AC3E}">
        <p14:creationId xmlns:p14="http://schemas.microsoft.com/office/powerpoint/2010/main" val="812216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This talk: Higher-order Organization</a:t>
            </a:r>
            <a:endParaRPr lang="en-US" sz="3400" dirty="0"/>
          </a:p>
        </p:txBody>
      </p:sp>
      <p:sp>
        <p:nvSpPr>
          <p:cNvPr id="8" name="Slide Number Placeholder 7"/>
          <p:cNvSpPr>
            <a:spLocks noGrp="1"/>
          </p:cNvSpPr>
          <p:nvPr>
            <p:ph type="sldNum" sz="quarter" idx="12"/>
          </p:nvPr>
        </p:nvSpPr>
        <p:spPr/>
        <p:txBody>
          <a:bodyPr/>
          <a:lstStyle/>
          <a:p>
            <a:fld id="{4D267013-DFFC-4352-B274-32112D0CCE19}" type="slidenum">
              <a:rPr lang="en-US" smtClean="0"/>
              <a:pPr/>
              <a:t>5</a:t>
            </a:fld>
            <a:endParaRPr lang="en-US"/>
          </a:p>
        </p:txBody>
      </p:sp>
      <p:sp>
        <p:nvSpPr>
          <p:cNvPr id="4" name="Content Placeholder 3"/>
          <p:cNvSpPr>
            <a:spLocks noGrp="1"/>
          </p:cNvSpPr>
          <p:nvPr>
            <p:ph idx="1"/>
          </p:nvPr>
        </p:nvSpPr>
        <p:spPr/>
        <p:txBody>
          <a:bodyPr/>
          <a:lstStyle/>
          <a:p>
            <a:endParaRPr lang="en-US"/>
          </a:p>
        </p:txBody>
      </p:sp>
      <p:sp>
        <p:nvSpPr>
          <p:cNvPr id="10" name="Rectangle 9"/>
          <p:cNvSpPr/>
          <p:nvPr/>
        </p:nvSpPr>
        <p:spPr>
          <a:xfrm>
            <a:off x="586015" y="1544574"/>
            <a:ext cx="5685971" cy="27035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Helvetica Neue Light" charset="0"/>
                <a:ea typeface="Helvetica Neue Light" charset="0"/>
                <a:cs typeface="Helvetica Neue Light" charset="0"/>
              </a:rPr>
              <a:t>What is higher order organization of networks</a:t>
            </a:r>
            <a:r>
              <a:rPr lang="en-US" sz="3600" dirty="0" smtClean="0">
                <a:latin typeface="Helvetica Neue Light" charset="0"/>
                <a:ea typeface="Helvetica Neue Light" charset="0"/>
                <a:cs typeface="Helvetica Neue Light" charset="0"/>
              </a:rPr>
              <a:t>?</a:t>
            </a:r>
          </a:p>
          <a:p>
            <a:pPr algn="ctr"/>
            <a:endParaRPr lang="en-US" sz="1000" dirty="0">
              <a:latin typeface="Helvetica Neue Light" charset="0"/>
              <a:ea typeface="Helvetica Neue Light" charset="0"/>
              <a:cs typeface="Helvetica Neue Light" charset="0"/>
            </a:endParaRPr>
          </a:p>
          <a:p>
            <a:pPr algn="ctr"/>
            <a:r>
              <a:rPr lang="en-US" sz="3600" dirty="0">
                <a:latin typeface="Helvetica Neue Light" charset="0"/>
                <a:ea typeface="Helvetica Neue Light" charset="0"/>
                <a:cs typeface="Helvetica Neue Light" charset="0"/>
              </a:rPr>
              <a:t>How do we extract it?</a:t>
            </a:r>
          </a:p>
        </p:txBody>
      </p:sp>
    </p:spTree>
    <p:extLst>
      <p:ext uri="{BB962C8B-B14F-4D97-AF65-F5344CB8AC3E}">
        <p14:creationId xmlns:p14="http://schemas.microsoft.com/office/powerpoint/2010/main" val="263394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a:t>
            </a:r>
            <a:r>
              <a:rPr lang="en-US" dirty="0" smtClean="0"/>
              <a:t>talk: </a:t>
            </a:r>
            <a:r>
              <a:rPr lang="en-US" dirty="0"/>
              <a:t>Modules of Motifs</a:t>
            </a:r>
          </a:p>
        </p:txBody>
      </p:sp>
      <p:sp>
        <p:nvSpPr>
          <p:cNvPr id="3" name="Content Placeholder 2"/>
          <p:cNvSpPr>
            <a:spLocks noGrp="1"/>
          </p:cNvSpPr>
          <p:nvPr>
            <p:ph idx="1"/>
          </p:nvPr>
        </p:nvSpPr>
        <p:spPr>
          <a:xfrm>
            <a:off x="342900" y="1200150"/>
            <a:ext cx="6515100" cy="3810000"/>
          </a:xfrm>
        </p:spPr>
        <p:txBody>
          <a:bodyPr/>
          <a:lstStyle/>
          <a:p>
            <a:pPr marL="0" indent="0">
              <a:buNone/>
            </a:pPr>
            <a:r>
              <a:rPr lang="en-US" sz="3200" dirty="0" smtClean="0"/>
              <a:t>Find modules based on motifs!</a:t>
            </a:r>
          </a:p>
          <a:p>
            <a:pPr lvl="4"/>
            <a:endParaRPr lang="en-US" dirty="0" smtClean="0"/>
          </a:p>
        </p:txBody>
      </p:sp>
      <p:pic>
        <p:nvPicPr>
          <p:cNvPr id="4" name="Picture 3" descr="m6.pdf"/>
          <p:cNvPicPr>
            <a:picLocks noChangeAspect="1"/>
          </p:cNvPicPr>
          <p:nvPr/>
        </p:nvPicPr>
        <p:blipFill>
          <a:blip r:embed="rId2">
            <a:duotone>
              <a:schemeClr val="accent6">
                <a:shade val="45000"/>
                <a:satMod val="135000"/>
              </a:schemeClr>
              <a:prstClr val="white"/>
            </a:duotone>
            <a:lum bright="40000" contrast="-20000"/>
            <a:extLst>
              <a:ext uri="{28A0092B-C50C-407E-A947-70E740481C1C}">
                <a14:useLocalDpi xmlns:a14="http://schemas.microsoft.com/office/drawing/2010/main"/>
              </a:ext>
            </a:extLst>
          </a:blip>
          <a:stretch>
            <a:fillRect/>
          </a:stretch>
        </p:blipFill>
        <p:spPr>
          <a:xfrm>
            <a:off x="934390" y="4317574"/>
            <a:ext cx="849229" cy="616376"/>
          </a:xfrm>
          <a:prstGeom prst="rect">
            <a:avLst/>
          </a:prstGeom>
        </p:spPr>
      </p:pic>
      <p:pic>
        <p:nvPicPr>
          <p:cNvPr id="7" name="Picture 6" descr="intro-graph-3.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38600" y="2393277"/>
            <a:ext cx="2601083" cy="1942581"/>
          </a:xfrm>
          <a:prstGeom prst="rect">
            <a:avLst/>
          </a:prstGeom>
        </p:spPr>
      </p:pic>
      <p:sp>
        <p:nvSpPr>
          <p:cNvPr id="11" name="Oval 10"/>
          <p:cNvSpPr>
            <a:spLocks noChangeAspect="1"/>
          </p:cNvSpPr>
          <p:nvPr/>
        </p:nvSpPr>
        <p:spPr>
          <a:xfrm rot="19326743">
            <a:off x="4476430" y="2881426"/>
            <a:ext cx="2027607" cy="1137698"/>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2" name="Slide Number Placeholder 11"/>
          <p:cNvSpPr>
            <a:spLocks noGrp="1"/>
          </p:cNvSpPr>
          <p:nvPr>
            <p:ph type="sldNum" sz="quarter" idx="12"/>
          </p:nvPr>
        </p:nvSpPr>
        <p:spPr/>
        <p:txBody>
          <a:bodyPr/>
          <a:lstStyle/>
          <a:p>
            <a:fld id="{4D267013-DFFC-4352-B274-32112D0CCE19}" type="slidenum">
              <a:rPr lang="en-US" smtClean="0"/>
              <a:t>6</a:t>
            </a:fld>
            <a:endParaRPr lang="en-US"/>
          </a:p>
        </p:txBody>
      </p:sp>
      <p:pic>
        <p:nvPicPr>
          <p:cNvPr id="13" name="Picture 12" descr="intro-graph-3.pdf"/>
          <p:cNvPicPr>
            <a:picLocks noChangeAspect="1"/>
          </p:cNvPicPr>
          <p:nvPr/>
        </p:nvPicPr>
        <p:blipFill>
          <a:blip r:embed="rId3" cstate="email">
            <a:duotone>
              <a:prstClr val="black"/>
              <a:schemeClr val="tx1">
                <a:tint val="45000"/>
                <a:satMod val="400000"/>
              </a:schemeClr>
            </a:duotone>
            <a:lum bright="-100000" contrast="-100000"/>
            <a:extLst>
              <a:ext uri="{28A0092B-C50C-407E-A947-70E740481C1C}">
                <a14:useLocalDpi xmlns:a14="http://schemas.microsoft.com/office/drawing/2010/main"/>
              </a:ext>
            </a:extLst>
          </a:blip>
          <a:stretch>
            <a:fillRect/>
          </a:stretch>
        </p:blipFill>
        <p:spPr>
          <a:xfrm>
            <a:off x="304800" y="2216311"/>
            <a:ext cx="2006385" cy="1498439"/>
          </a:xfrm>
          <a:prstGeom prst="rect">
            <a:avLst/>
          </a:prstGeom>
        </p:spPr>
      </p:pic>
      <p:sp>
        <p:nvSpPr>
          <p:cNvPr id="5" name="Right Arrow 4"/>
          <p:cNvSpPr/>
          <p:nvPr/>
        </p:nvSpPr>
        <p:spPr>
          <a:xfrm>
            <a:off x="2819400" y="3100307"/>
            <a:ext cx="8382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800" y="1809750"/>
            <a:ext cx="1186543" cy="400110"/>
          </a:xfrm>
          <a:prstGeom prst="rect">
            <a:avLst/>
          </a:prstGeom>
          <a:noFill/>
        </p:spPr>
        <p:txBody>
          <a:bodyPr wrap="none" rtlCol="0">
            <a:spAutoFit/>
          </a:bodyPr>
          <a:lstStyle/>
          <a:p>
            <a:r>
              <a:rPr lang="en-US" sz="2000" dirty="0" smtClean="0">
                <a:solidFill>
                  <a:srgbClr val="C00000"/>
                </a:solidFill>
                <a:latin typeface="Helvetica Neue Light" charset="0"/>
                <a:ea typeface="Helvetica Neue Light" charset="0"/>
                <a:cs typeface="Helvetica Neue Light" charset="0"/>
              </a:rPr>
              <a:t>Network:</a:t>
            </a:r>
            <a:endParaRPr lang="en-US" sz="2000" dirty="0">
              <a:solidFill>
                <a:srgbClr val="C00000"/>
              </a:solidFill>
              <a:latin typeface="Helvetica Neue Light" charset="0"/>
              <a:ea typeface="Helvetica Neue Light" charset="0"/>
              <a:cs typeface="Helvetica Neue Light" charset="0"/>
            </a:endParaRPr>
          </a:p>
        </p:txBody>
      </p:sp>
      <p:sp>
        <p:nvSpPr>
          <p:cNvPr id="15" name="TextBox 14"/>
          <p:cNvSpPr txBox="1"/>
          <p:nvPr/>
        </p:nvSpPr>
        <p:spPr>
          <a:xfrm>
            <a:off x="390811" y="3869596"/>
            <a:ext cx="797013" cy="400110"/>
          </a:xfrm>
          <a:prstGeom prst="rect">
            <a:avLst/>
          </a:prstGeom>
          <a:noFill/>
        </p:spPr>
        <p:txBody>
          <a:bodyPr wrap="none" rtlCol="0">
            <a:spAutoFit/>
          </a:bodyPr>
          <a:lstStyle/>
          <a:p>
            <a:r>
              <a:rPr lang="en-US" sz="2000" dirty="0" smtClean="0">
                <a:solidFill>
                  <a:srgbClr val="C00000"/>
                </a:solidFill>
                <a:latin typeface="Helvetica Neue Light" charset="0"/>
                <a:ea typeface="Helvetica Neue Light" charset="0"/>
                <a:cs typeface="Helvetica Neue Light" charset="0"/>
              </a:rPr>
              <a:t>Motif:</a:t>
            </a:r>
            <a:endParaRPr lang="en-US" sz="2000" dirty="0">
              <a:solidFill>
                <a:srgbClr val="C00000"/>
              </a:solidFill>
              <a:latin typeface="Helvetica Neue Light" charset="0"/>
              <a:ea typeface="Helvetica Neue Light" charset="0"/>
              <a:cs typeface="Helvetica Neue Light" charset="0"/>
            </a:endParaRPr>
          </a:p>
        </p:txBody>
      </p:sp>
      <p:sp>
        <p:nvSpPr>
          <p:cNvPr id="8" name="Rectangle 7"/>
          <p:cNvSpPr/>
          <p:nvPr/>
        </p:nvSpPr>
        <p:spPr>
          <a:xfrm>
            <a:off x="3657600" y="4854773"/>
            <a:ext cx="2412327" cy="307777"/>
          </a:xfrm>
          <a:prstGeom prst="rect">
            <a:avLst/>
          </a:prstGeom>
        </p:spPr>
        <p:txBody>
          <a:bodyPr wrap="none">
            <a:spAutoFit/>
          </a:bodyPr>
          <a:lstStyle/>
          <a:p>
            <a:r>
              <a:rPr lang="en-US" sz="1400" dirty="0">
                <a:solidFill>
                  <a:schemeClr val="bg1">
                    <a:lumMod val="50000"/>
                  </a:schemeClr>
                </a:solidFill>
                <a:latin typeface="Helvetica Neue Light" charset="0"/>
                <a:ea typeface="Helvetica Neue Light" charset="0"/>
                <a:cs typeface="Helvetica Neue Light" charset="0"/>
              </a:rPr>
              <a:t>[</a:t>
            </a:r>
            <a:r>
              <a:rPr lang="en-US" sz="1400" dirty="0" err="1">
                <a:solidFill>
                  <a:schemeClr val="bg1">
                    <a:lumMod val="50000"/>
                  </a:schemeClr>
                </a:solidFill>
                <a:latin typeface="Helvetica Neue Light" charset="0"/>
                <a:ea typeface="Helvetica Neue Light" charset="0"/>
                <a:cs typeface="Helvetica Neue Light" charset="0"/>
              </a:rPr>
              <a:t>Serrour</a:t>
            </a:r>
            <a:r>
              <a:rPr lang="en-US" sz="1400" dirty="0">
                <a:solidFill>
                  <a:schemeClr val="bg1">
                    <a:lumMod val="50000"/>
                  </a:schemeClr>
                </a:solidFill>
                <a:latin typeface="Helvetica Neue Light" charset="0"/>
                <a:ea typeface="Helvetica Neue Light" charset="0"/>
                <a:cs typeface="Helvetica Neue Light" charset="0"/>
              </a:rPr>
              <a:t>, Arenas, Gomez '11]</a:t>
            </a:r>
          </a:p>
        </p:txBody>
      </p:sp>
    </p:spTree>
    <p:extLst>
      <p:ext uri="{BB962C8B-B14F-4D97-AF65-F5344CB8AC3E}">
        <p14:creationId xmlns:p14="http://schemas.microsoft.com/office/powerpoint/2010/main" val="31929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Modules of Motifs</a:t>
            </a:r>
            <a:endParaRPr lang="en-US" dirty="0"/>
          </a:p>
        </p:txBody>
      </p:sp>
      <p:sp>
        <p:nvSpPr>
          <p:cNvPr id="3" name="Content Placeholder 2"/>
          <p:cNvSpPr>
            <a:spLocks noGrp="1"/>
          </p:cNvSpPr>
          <p:nvPr>
            <p:ph idx="1"/>
          </p:nvPr>
        </p:nvSpPr>
        <p:spPr>
          <a:xfrm>
            <a:off x="0" y="4191407"/>
            <a:ext cx="6858000" cy="979703"/>
          </a:xfrm>
        </p:spPr>
        <p:txBody>
          <a:bodyPr>
            <a:normAutofit/>
          </a:bodyPr>
          <a:lstStyle/>
          <a:p>
            <a:pPr marL="0" indent="0" algn="ctr">
              <a:buNone/>
            </a:pPr>
            <a:r>
              <a:rPr lang="en-US" dirty="0">
                <a:solidFill>
                  <a:srgbClr val="C00000"/>
                </a:solidFill>
              </a:rPr>
              <a:t>Different motifs reveal </a:t>
            </a:r>
            <a:r>
              <a:rPr lang="en-US">
                <a:solidFill>
                  <a:srgbClr val="C00000"/>
                </a:solidFill>
              </a:rPr>
              <a:t>different </a:t>
            </a:r>
            <a:r>
              <a:rPr lang="en-US" smtClean="0">
                <a:solidFill>
                  <a:srgbClr val="C00000"/>
                </a:solidFill>
              </a:rPr>
              <a:t/>
            </a:r>
            <a:br>
              <a:rPr lang="en-US" smtClean="0">
                <a:solidFill>
                  <a:srgbClr val="C00000"/>
                </a:solidFill>
              </a:rPr>
            </a:br>
            <a:r>
              <a:rPr lang="en-US" smtClean="0">
                <a:solidFill>
                  <a:srgbClr val="C00000"/>
                </a:solidFill>
              </a:rPr>
              <a:t>modular structures!</a:t>
            </a:r>
            <a:endParaRPr lang="en-US" dirty="0">
              <a:solidFill>
                <a:srgbClr val="C00000"/>
              </a:solidFill>
            </a:endParaRPr>
          </a:p>
        </p:txBody>
      </p:sp>
      <p:pic>
        <p:nvPicPr>
          <p:cNvPr id="4" name="Picture 3" descr="m6.pdf"/>
          <p:cNvPicPr>
            <a:picLocks noChangeAspect="1"/>
          </p:cNvPicPr>
          <p:nvPr/>
        </p:nvPicPr>
        <p:blipFill>
          <a:blip r:embed="rId2">
            <a:duotone>
              <a:schemeClr val="accent6">
                <a:shade val="45000"/>
                <a:satMod val="135000"/>
              </a:schemeClr>
              <a:prstClr val="white"/>
            </a:duotone>
            <a:lum bright="40000" contrast="-20000"/>
            <a:extLst>
              <a:ext uri="{28A0092B-C50C-407E-A947-70E740481C1C}">
                <a14:useLocalDpi xmlns:a14="http://schemas.microsoft.com/office/drawing/2010/main"/>
              </a:ext>
            </a:extLst>
          </a:blip>
          <a:stretch>
            <a:fillRect/>
          </a:stretch>
        </p:blipFill>
        <p:spPr>
          <a:xfrm>
            <a:off x="436757" y="1671071"/>
            <a:ext cx="1240935" cy="900679"/>
          </a:xfrm>
          <a:prstGeom prst="rect">
            <a:avLst/>
          </a:prstGeom>
        </p:spPr>
      </p:pic>
      <p:pic>
        <p:nvPicPr>
          <p:cNvPr id="6" name="Picture 5" descr="m3.pdf"/>
          <p:cNvPicPr>
            <a:picLocks noChangeAspect="1"/>
          </p:cNvPicPr>
          <p:nvPr/>
        </p:nvPicPr>
        <p:blipFill>
          <a:blip r:embed="rId3">
            <a:duotone>
              <a:schemeClr val="accent4">
                <a:shade val="45000"/>
                <a:satMod val="135000"/>
              </a:schemeClr>
              <a:prstClr val="white"/>
            </a:duotone>
            <a:lum bright="20000" contrast="20000"/>
            <a:extLst>
              <a:ext uri="{28A0092B-C50C-407E-A947-70E740481C1C}">
                <a14:useLocalDpi xmlns:a14="http://schemas.microsoft.com/office/drawing/2010/main"/>
              </a:ext>
            </a:extLst>
          </a:blip>
          <a:stretch>
            <a:fillRect/>
          </a:stretch>
        </p:blipFill>
        <p:spPr>
          <a:xfrm>
            <a:off x="516253" y="2934992"/>
            <a:ext cx="1188803" cy="862842"/>
          </a:xfrm>
          <a:prstGeom prst="rect">
            <a:avLst/>
          </a:prstGeom>
        </p:spPr>
      </p:pic>
      <p:pic>
        <p:nvPicPr>
          <p:cNvPr id="7" name="Picture 6" descr="intro-graph-3.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43200" y="1504950"/>
            <a:ext cx="3134483" cy="2340943"/>
          </a:xfrm>
          <a:prstGeom prst="rect">
            <a:avLst/>
          </a:prstGeom>
        </p:spPr>
      </p:pic>
      <p:sp>
        <p:nvSpPr>
          <p:cNvPr id="11" name="Oval 10"/>
          <p:cNvSpPr/>
          <p:nvPr/>
        </p:nvSpPr>
        <p:spPr>
          <a:xfrm rot="19326743">
            <a:off x="3255103" y="2117200"/>
            <a:ext cx="2443405" cy="1309557"/>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2" name="Slide Number Placeholder 11"/>
          <p:cNvSpPr>
            <a:spLocks noGrp="1"/>
          </p:cNvSpPr>
          <p:nvPr>
            <p:ph type="sldNum" sz="quarter" idx="12"/>
          </p:nvPr>
        </p:nvSpPr>
        <p:spPr/>
        <p:txBody>
          <a:bodyPr/>
          <a:lstStyle/>
          <a:p>
            <a:fld id="{4D267013-DFFC-4352-B274-32112D0CCE19}" type="slidenum">
              <a:rPr lang="en-US" smtClean="0"/>
              <a:t>7</a:t>
            </a:fld>
            <a:endParaRPr lang="en-US"/>
          </a:p>
        </p:txBody>
      </p:sp>
      <p:sp>
        <p:nvSpPr>
          <p:cNvPr id="13" name="Right Arrow 12"/>
          <p:cNvSpPr/>
          <p:nvPr/>
        </p:nvSpPr>
        <p:spPr>
          <a:xfrm>
            <a:off x="1828800" y="2647950"/>
            <a:ext cx="8382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23903" y="1581150"/>
            <a:ext cx="1447800" cy="137160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9" name="Oval 8"/>
          <p:cNvSpPr/>
          <p:nvPr/>
        </p:nvSpPr>
        <p:spPr>
          <a:xfrm>
            <a:off x="3749259" y="2830167"/>
            <a:ext cx="1600200" cy="114300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0" name="Oval 9"/>
          <p:cNvSpPr/>
          <p:nvPr/>
        </p:nvSpPr>
        <p:spPr>
          <a:xfrm>
            <a:off x="2642703" y="1352550"/>
            <a:ext cx="1828800" cy="167640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Tree>
    <p:extLst>
      <p:ext uri="{BB962C8B-B14F-4D97-AF65-F5344CB8AC3E}">
        <p14:creationId xmlns:p14="http://schemas.microsoft.com/office/powerpoint/2010/main" val="847953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2"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D267013-DFFC-4352-B274-32112D0CCE19}" type="slidenum">
              <a:rPr lang="en-US" smtClean="0"/>
              <a:t>8</a:t>
            </a:fld>
            <a:endParaRPr lang="en-US"/>
          </a:p>
        </p:txBody>
      </p:sp>
      <p:sp>
        <p:nvSpPr>
          <p:cNvPr id="5" name="Rectangle 4"/>
          <p:cNvSpPr/>
          <p:nvPr/>
        </p:nvSpPr>
        <p:spPr>
          <a:xfrm>
            <a:off x="685800" y="1295400"/>
            <a:ext cx="5486400" cy="25511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Helvetica Neue Light" charset="0"/>
                <a:ea typeface="Helvetica Neue Light" charset="0"/>
                <a:cs typeface="Helvetica Neue Light" charset="0"/>
              </a:rPr>
              <a:t>How do we find</a:t>
            </a:r>
            <a:br>
              <a:rPr lang="en-US" sz="3600" dirty="0" smtClean="0">
                <a:latin typeface="Helvetica Neue Light" charset="0"/>
                <a:ea typeface="Helvetica Neue Light" charset="0"/>
                <a:cs typeface="Helvetica Neue Light" charset="0"/>
              </a:rPr>
            </a:br>
            <a:r>
              <a:rPr lang="en-US" sz="3600" dirty="0" smtClean="0">
                <a:latin typeface="Helvetica Neue Light" charset="0"/>
                <a:ea typeface="Helvetica Neue Light" charset="0"/>
                <a:cs typeface="Helvetica Neue Light" charset="0"/>
              </a:rPr>
              <a:t>modules of network </a:t>
            </a:r>
            <a:br>
              <a:rPr lang="en-US" sz="3600" dirty="0" smtClean="0">
                <a:latin typeface="Helvetica Neue Light" charset="0"/>
                <a:ea typeface="Helvetica Neue Light" charset="0"/>
                <a:cs typeface="Helvetica Neue Light" charset="0"/>
              </a:rPr>
            </a:br>
            <a:r>
              <a:rPr lang="en-US" sz="3600" dirty="0" smtClean="0">
                <a:latin typeface="Helvetica Neue Light" charset="0"/>
                <a:ea typeface="Helvetica Neue Light" charset="0"/>
                <a:cs typeface="Helvetica Neue Light" charset="0"/>
              </a:rPr>
              <a:t>motifs?</a:t>
            </a:r>
            <a:endParaRPr lang="en-US" sz="3600"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200501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Communities</a:t>
            </a:r>
            <a:endParaRPr lang="en-US" dirty="0"/>
          </a:p>
        </p:txBody>
      </p:sp>
      <p:sp>
        <p:nvSpPr>
          <p:cNvPr id="3" name="Content Placeholder 2"/>
          <p:cNvSpPr>
            <a:spLocks noGrp="1"/>
          </p:cNvSpPr>
          <p:nvPr>
            <p:ph idx="1"/>
          </p:nvPr>
        </p:nvSpPr>
        <p:spPr>
          <a:xfrm>
            <a:off x="342900" y="1200150"/>
            <a:ext cx="6057900" cy="3810000"/>
          </a:xfrm>
        </p:spPr>
        <p:txBody>
          <a:bodyPr>
            <a:normAutofit/>
          </a:bodyPr>
          <a:lstStyle/>
          <a:p>
            <a:r>
              <a:rPr lang="en-US" dirty="0" smtClean="0">
                <a:solidFill>
                  <a:srgbClr val="C00000"/>
                </a:solidFill>
              </a:rPr>
              <a:t>Old idea:</a:t>
            </a:r>
            <a:r>
              <a:rPr lang="en-US" dirty="0" smtClean="0"/>
              <a:t> Find densely connected sets of nodes</a:t>
            </a:r>
          </a:p>
        </p:txBody>
      </p:sp>
      <p:sp>
        <p:nvSpPr>
          <p:cNvPr id="6" name="Slide Number Placeholder 5"/>
          <p:cNvSpPr>
            <a:spLocks noGrp="1"/>
          </p:cNvSpPr>
          <p:nvPr>
            <p:ph type="sldNum" sz="quarter" idx="12"/>
          </p:nvPr>
        </p:nvSpPr>
        <p:spPr/>
        <p:txBody>
          <a:bodyPr/>
          <a:lstStyle/>
          <a:p>
            <a:fld id="{4D267013-DFFC-4352-B274-32112D0CCE19}" type="slidenum">
              <a:rPr lang="en-US" smtClean="0"/>
              <a:t>9</a:t>
            </a:fld>
            <a:endParaRPr lang="en-US" dirty="0"/>
          </a:p>
        </p:txBody>
      </p:sp>
      <p:pic>
        <p:nvPicPr>
          <p:cNvPr id="12" name="Picture 2"/>
          <p:cNvPicPr>
            <a:picLocks noChangeAspect="1" noChangeArrowheads="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95178" y="2343150"/>
            <a:ext cx="4467644" cy="2593663"/>
          </a:xfrm>
          <a:prstGeom prst="rect">
            <a:avLst/>
          </a:prstGeom>
          <a:noFill/>
          <a:ln w="9525">
            <a:noFill/>
            <a:miter lim="800000"/>
            <a:headEnd/>
            <a:tailEnd/>
          </a:ln>
        </p:spPr>
      </p:pic>
      <p:pic>
        <p:nvPicPr>
          <p:cNvPr id="2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02266" y="2343150"/>
            <a:ext cx="4467644" cy="2593663"/>
          </a:xfrm>
          <a:prstGeom prst="rect">
            <a:avLst/>
          </a:prstGeom>
          <a:noFill/>
          <a:ln w="9525">
            <a:noFill/>
            <a:miter lim="800000"/>
            <a:headEnd/>
            <a:tailEnd/>
          </a:ln>
        </p:spPr>
      </p:pic>
    </p:spTree>
    <p:extLst>
      <p:ext uri="{BB962C8B-B14F-4D97-AF65-F5344CB8AC3E}">
        <p14:creationId xmlns:p14="http://schemas.microsoft.com/office/powerpoint/2010/main" val="1999632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a:latin typeface="Helvetica Neue Light" charset="0"/>
            <a:ea typeface="Helvetica Neue Light" charset="0"/>
            <a:cs typeface="Helvetica Neue Light"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8268</TotalTime>
  <Words>1552</Words>
  <Application>Microsoft Macintosh PowerPoint</Application>
  <PresentationFormat>Custom</PresentationFormat>
  <Paragraphs>347</Paragraphs>
  <Slides>45</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Calibri</vt:lpstr>
      <vt:lpstr>Cambria Math</vt:lpstr>
      <vt:lpstr>Helvetica</vt:lpstr>
      <vt:lpstr>Helvetica Neue</vt:lpstr>
      <vt:lpstr>Helvetica Neue Light</vt:lpstr>
      <vt:lpstr>Helvetica Neue Medium</vt:lpstr>
      <vt:lpstr>Optima</vt:lpstr>
      <vt:lpstr>Wingdings</vt:lpstr>
      <vt:lpstr>Arial</vt:lpstr>
      <vt:lpstr>Office Theme</vt:lpstr>
      <vt:lpstr>Higher-Order Organization of Complex Networks</vt:lpstr>
      <vt:lpstr>Higher-Order Structures</vt:lpstr>
      <vt:lpstr>Higher-Order Structures</vt:lpstr>
      <vt:lpstr>Higher-Order Organization</vt:lpstr>
      <vt:lpstr>This talk: Higher-order Organization</vt:lpstr>
      <vt:lpstr>This talk: Modules of Motifs</vt:lpstr>
      <vt:lpstr>Modules of Motifs</vt:lpstr>
      <vt:lpstr>PowerPoint Presentation</vt:lpstr>
      <vt:lpstr>Background: Communities</vt:lpstr>
      <vt:lpstr>Background: Communities</vt:lpstr>
      <vt:lpstr>Defining an Objective Function</vt:lpstr>
      <vt:lpstr>PowerPoint Presentation</vt:lpstr>
      <vt:lpstr>Defining Motif Conductance</vt:lpstr>
      <vt:lpstr>Motif Conductance: Example</vt:lpstr>
      <vt:lpstr>Higher-order Partitioning</vt:lpstr>
      <vt:lpstr>Motif Spectral Clustering</vt:lpstr>
      <vt:lpstr>Motif Spectral Clustering</vt:lpstr>
      <vt:lpstr>Motif Spectral Clustering</vt:lpstr>
      <vt:lpstr>Motif Spectral Clustering: 1</vt:lpstr>
      <vt:lpstr>Motif Spectral Clustering: 2</vt:lpstr>
      <vt:lpstr>Motif Spectral Clustering: 3</vt:lpstr>
      <vt:lpstr>Motif Cheeger Inequality</vt:lpstr>
      <vt:lpstr>Advantages</vt:lpstr>
      <vt:lpstr>Summary</vt:lpstr>
      <vt:lpstr>Applications</vt:lpstr>
      <vt:lpstr>PowerPoint Presentation</vt:lpstr>
      <vt:lpstr>Application 1: Food webs</vt:lpstr>
      <vt:lpstr>Florida Bay Food Web</vt:lpstr>
      <vt:lpstr>Florida Bay Food Web</vt:lpstr>
      <vt:lpstr>Food Web: Observations</vt:lpstr>
      <vt:lpstr>Food Web: Clusters</vt:lpstr>
      <vt:lpstr>Structure of Aquatic Layers</vt:lpstr>
      <vt:lpstr>PowerPoint Presentation</vt:lpstr>
      <vt:lpstr>(2) Gene Regulatory Networks</vt:lpstr>
      <vt:lpstr>Yeast Regulatory Network</vt:lpstr>
      <vt:lpstr>Structure of Modules</vt:lpstr>
      <vt:lpstr>PowerPoint Presentation</vt:lpstr>
      <vt:lpstr>(4) Transportation Networks</vt:lpstr>
      <vt:lpstr>Transportation Networks</vt:lpstr>
      <vt:lpstr>Transportation Networks</vt:lpstr>
      <vt:lpstr>(3) Neuronal Networks</vt:lpstr>
      <vt:lpstr>C. Elegans: Best Cluster</vt:lpstr>
      <vt:lpstr>C. Elegans Network</vt:lpstr>
      <vt:lpstr>Summary</vt:lpstr>
      <vt:lpstr>Paper, Data, Code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Jure Leskovec</dc:creator>
  <cp:lastModifiedBy>Jure Leskovec</cp:lastModifiedBy>
  <cp:revision>298</cp:revision>
  <cp:lastPrinted>2016-06-16T00:38:54Z</cp:lastPrinted>
  <dcterms:created xsi:type="dcterms:W3CDTF">2014-02-21T07:28:17Z</dcterms:created>
  <dcterms:modified xsi:type="dcterms:W3CDTF">2016-06-16T00:39:12Z</dcterms:modified>
</cp:coreProperties>
</file>