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21" r:id="rId2"/>
    <p:sldId id="928" r:id="rId3"/>
    <p:sldId id="911" r:id="rId4"/>
    <p:sldId id="912" r:id="rId5"/>
    <p:sldId id="856" r:id="rId6"/>
    <p:sldId id="906" r:id="rId7"/>
    <p:sldId id="908" r:id="rId8"/>
    <p:sldId id="919" r:id="rId9"/>
    <p:sldId id="920" r:id="rId10"/>
    <p:sldId id="909" r:id="rId11"/>
    <p:sldId id="918" r:id="rId12"/>
    <p:sldId id="907" r:id="rId13"/>
    <p:sldId id="914" r:id="rId14"/>
    <p:sldId id="915" r:id="rId15"/>
    <p:sldId id="916" r:id="rId16"/>
    <p:sldId id="926" r:id="rId17"/>
    <p:sldId id="922" r:id="rId18"/>
    <p:sldId id="923" r:id="rId19"/>
    <p:sldId id="927" r:id="rId20"/>
    <p:sldId id="925" r:id="rId21"/>
    <p:sldId id="913" r:id="rId22"/>
    <p:sldId id="929" r:id="rId23"/>
    <p:sldId id="931" r:id="rId24"/>
  </p:sldIdLst>
  <p:sldSz cx="6858000" cy="51435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A99E"/>
    <a:srgbClr val="D03859"/>
    <a:srgbClr val="D6009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9" autoAdjust="0"/>
    <p:restoredTop sz="93613"/>
  </p:normalViewPr>
  <p:slideViewPr>
    <p:cSldViewPr>
      <p:cViewPr>
        <p:scale>
          <a:sx n="133" d="100"/>
          <a:sy n="133" d="100"/>
        </p:scale>
        <p:origin x="2096" y="48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51" Type="http://schemas.microsoft.com/office/2015/10/relationships/revisionInfo" Target="revisionInfo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9EB13-F83B-439E-B541-137B395113DC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10695-805E-45C9-B4FC-13503A10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4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7BBDC-FCF4-4ABC-A816-1C3BABFDA40B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1CAEB-67AD-458E-B98A-1074D66B1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94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2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0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20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1F57D-0EF3-4713-8906-EEC17DB47EC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55031"/>
            <a:ext cx="5829300" cy="1102519"/>
          </a:xfrm>
        </p:spPr>
        <p:txBody>
          <a:bodyPr>
            <a:noAutofit/>
          </a:bodyPr>
          <a:lstStyle>
            <a:lvl1pPr>
              <a:defRPr sz="4400" b="0" cap="none" spc="0">
                <a:ln>
                  <a:noFill/>
                </a:ln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9570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405D-2A34-FD4F-A283-9D1493C64DFC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5032726"/>
            <a:ext cx="4191000" cy="110774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C828-FBA8-6441-BBFC-4E62421C974A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-56" y="5045700"/>
            <a:ext cx="6858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233775" y="1266325"/>
            <a:ext cx="639045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895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BAB6-1309-1541-AB26-495AB018A1AD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8650" y="342900"/>
            <a:ext cx="5772150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2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"/>
          <p:cNvSpPr/>
          <p:nvPr/>
        </p:nvSpPr>
        <p:spPr>
          <a:xfrm>
            <a:off x="301377" y="1037273"/>
            <a:ext cx="6258572" cy="1675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49"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46406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 hasCustomPrompt="1"/>
          </p:nvPr>
        </p:nvSpPr>
        <p:spPr>
          <a:xfrm>
            <a:off x="345178" y="783808"/>
            <a:ext cx="6172646" cy="288036"/>
          </a:xfrm>
        </p:spPr>
        <p:txBody>
          <a:bodyPr anchor="t"/>
          <a:lstStyle>
            <a:lvl1pPr algn="ctr">
              <a:defRPr sz="1308" b="0" i="1">
                <a:solidFill>
                  <a:srgbClr val="98938A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5178" y="431519"/>
            <a:ext cx="6172647" cy="3512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1FA6-B0B4-9940-9B47-E6B321700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Shape 990"/>
          <p:cNvSpPr/>
          <p:nvPr userDrawn="1"/>
        </p:nvSpPr>
        <p:spPr>
          <a:xfrm flipH="1">
            <a:off x="6942182" y="1214181"/>
            <a:ext cx="1409789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With Two Line Titles 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move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top </a:t>
            </a: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of Subtitle 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text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to touch this line</a:t>
            </a:r>
            <a:endParaRPr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sp>
        <p:nvSpPr>
          <p:cNvPr id="15" name="Shape 992"/>
          <p:cNvSpPr/>
          <p:nvPr userDrawn="1"/>
        </p:nvSpPr>
        <p:spPr>
          <a:xfrm flipH="1">
            <a:off x="6942182" y="1843170"/>
            <a:ext cx="1409789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With Two Line Titles 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move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top </a:t>
            </a:r>
            <a:b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</a:b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of Content 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text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to touch this line</a:t>
            </a:r>
            <a:endParaRPr lang="en-US"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H="1" flipV="1">
            <a:off x="6903918" y="1175715"/>
            <a:ext cx="886024" cy="9034"/>
          </a:xfrm>
          <a:prstGeom prst="line">
            <a:avLst/>
          </a:prstGeom>
          <a:ln w="12700" cmpd="sng">
            <a:solidFill>
              <a:schemeClr val="accent3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903918" y="1816490"/>
            <a:ext cx="886024" cy="0"/>
          </a:xfrm>
          <a:prstGeom prst="line">
            <a:avLst/>
          </a:prstGeom>
          <a:ln w="12700" cmpd="sng">
            <a:solidFill>
              <a:schemeClr val="accent3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903917" y="2031101"/>
            <a:ext cx="1222754" cy="0"/>
          </a:xfrm>
          <a:prstGeom prst="line">
            <a:avLst/>
          </a:prstGeom>
          <a:ln w="9525" cmpd="sng">
            <a:solidFill>
              <a:schemeClr val="bg2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hape 992"/>
          <p:cNvSpPr/>
          <p:nvPr userDrawn="1"/>
        </p:nvSpPr>
        <p:spPr>
          <a:xfrm flipH="1">
            <a:off x="6942182" y="2065472"/>
            <a:ext cx="1294995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dirty="0">
                <a:solidFill>
                  <a:srgbClr val="8C8C8C"/>
                </a:solidFill>
                <a:latin typeface="Helvetica Neue"/>
                <a:cs typeface="Helvetica Neue"/>
              </a:rPr>
              <a:t>With</a:t>
            </a:r>
            <a:r>
              <a:rPr lang="en-US" sz="506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dirty="0">
                <a:solidFill>
                  <a:srgbClr val="8C8C8C"/>
                </a:solidFill>
                <a:latin typeface="Helvetica Neue"/>
                <a:cs typeface="Helvetica Neue"/>
              </a:rPr>
              <a:t>Two Line Titles &amp;  Two</a:t>
            </a:r>
            <a:r>
              <a:rPr lang="en-US" sz="506" baseline="0" dirty="0">
                <a:solidFill>
                  <a:srgbClr val="8C8C8C"/>
                </a:solidFill>
                <a:latin typeface="Helvetica Neue"/>
                <a:cs typeface="Helvetica Neue"/>
              </a:rPr>
              <a:t> Line </a:t>
            </a:r>
            <a:r>
              <a:rPr lang="en-US" sz="506" dirty="0">
                <a:solidFill>
                  <a:srgbClr val="8C8C8C"/>
                </a:solidFill>
                <a:latin typeface="Helvetica Neue"/>
                <a:cs typeface="Helvetica Neue"/>
              </a:rPr>
              <a:t>Subtitles </a:t>
            </a: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1" dirty="0">
                <a:solidFill>
                  <a:srgbClr val="8C8C8C"/>
                </a:solidFill>
                <a:latin typeface="Helvetica Neue"/>
                <a:cs typeface="Helvetica Neue"/>
              </a:rPr>
              <a:t>move top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 of </a:t>
            </a:r>
            <a:r>
              <a:rPr lang="en-US" sz="506" b="1" dirty="0">
                <a:solidFill>
                  <a:srgbClr val="8C8C8C"/>
                </a:solidFill>
                <a:latin typeface="Helvetica Neue"/>
                <a:cs typeface="Helvetica Neue"/>
              </a:rPr>
              <a:t>Conten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t text </a:t>
            </a:r>
            <a:r>
              <a:rPr lang="en-US" sz="506" baseline="0" dirty="0">
                <a:solidFill>
                  <a:srgbClr val="8C8C8C"/>
                </a:solidFill>
                <a:latin typeface="Helvetica Neue"/>
                <a:cs typeface="Helvetica Neue"/>
              </a:rPr>
              <a:t>to this Line</a:t>
            </a:r>
            <a:endParaRPr lang="en-US"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sp>
        <p:nvSpPr>
          <p:cNvPr id="12" name="Shape 990"/>
          <p:cNvSpPr/>
          <p:nvPr userDrawn="1"/>
        </p:nvSpPr>
        <p:spPr>
          <a:xfrm flipH="1">
            <a:off x="6942182" y="2484801"/>
            <a:ext cx="1294995" cy="2156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Go to THEMES &gt; EDIT MASTER &gt; and delete these guides from master layout before sending document to clients. </a:t>
            </a:r>
          </a:p>
        </p:txBody>
      </p:sp>
    </p:spTree>
    <p:extLst>
      <p:ext uri="{BB962C8B-B14F-4D97-AF65-F5344CB8AC3E}">
        <p14:creationId xmlns:p14="http://schemas.microsoft.com/office/powerpoint/2010/main" val="2061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6858000" cy="857250"/>
          </a:xfrm>
        </p:spPr>
        <p:txBody>
          <a:bodyPr>
            <a:no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10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7EB5D-6172-A240-9146-AD7E607F2EFA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5043396"/>
            <a:ext cx="4191000" cy="110774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5010" y="1037967"/>
            <a:ext cx="6843585" cy="1545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C59D-51D0-7047-AC81-2E423213E07F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7D6E-9B22-A449-B947-976CBBE81585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3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38263"/>
            <a:ext cx="3030141" cy="5168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818084"/>
            <a:ext cx="3030141" cy="3192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338263"/>
            <a:ext cx="3031331" cy="5168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818084"/>
            <a:ext cx="3031331" cy="3192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616C-6DD9-9C47-AE09-AA3EF1853CD4}" type="datetime1">
              <a:rPr lang="en-US" smtClean="0"/>
              <a:t>7/8/18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75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4277-D64E-E147-8AAD-53B14E971F81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0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113D-167C-DA47-B6D5-77506286DE23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DDF6-1F5D-B140-94CC-0F97DE655B0C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0" y="5043396"/>
            <a:ext cx="4133850" cy="110774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D5F59-793A-1D44-B690-DF0F2705EE4A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3350"/>
            <a:ext cx="685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0"/>
            <a:ext cx="6172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5032726"/>
            <a:ext cx="16002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3E79C0D4-9114-BE40-B5DC-E495FB8F1FAB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5032726"/>
            <a:ext cx="21717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5032726"/>
            <a:ext cx="16002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0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7" r:id="rId10"/>
    <p:sldLayoutId id="2147483664" r:id="rId11"/>
    <p:sldLayoutId id="2147483665" r:id="rId12"/>
    <p:sldLayoutId id="2147483666" r:id="rId13"/>
    <p:sldLayoutId id="2147483667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0" i="0" kern="1200" cap="none" spc="0">
          <a:ln>
            <a:noFill/>
          </a:ln>
          <a:solidFill>
            <a:srgbClr val="C00000"/>
          </a:solidFill>
          <a:effectLst/>
          <a:latin typeface="Helvetica Neue Light" charset="0"/>
          <a:ea typeface="Helvetica Neue Light" charset="0"/>
          <a:cs typeface="Helvetica Neue Light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lang="en-US" sz="2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4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0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7.00123" TargetMode="External"/><Relationship Id="rId4" Type="http://schemas.openxmlformats.org/officeDocument/2006/relationships/hyperlink" Target="https://www.cell.com/cell/fulltext/S0092-8674(18)30592-0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806.03417.pdf" TargetMode="Externa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www.nature.com/articles/nmeth.4627" TargetMode="External"/><Relationship Id="rId5" Type="http://schemas.openxmlformats.org/officeDocument/2006/relationships/hyperlink" Target="http://www.kdd.org/kdd2016/papers/files/rfp0573-ribeiroA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7.00123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genomebiology.biomedcentral.com/articles/10.1186/s13059-017-1382-0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nap.stanford.edu/crank/" TargetMode="External"/><Relationship Id="rId4" Type="http://schemas.openxmlformats.org/officeDocument/2006/relationships/hyperlink" Target="http://snap.stanford.edu/decagon" TargetMode="External"/><Relationship Id="rId5" Type="http://schemas.openxmlformats.org/officeDocument/2006/relationships/hyperlink" Target="http://snap.stanford.edu/mambo/" TargetMode="External"/><Relationship Id="rId6" Type="http://schemas.openxmlformats.org/officeDocument/2006/relationships/hyperlink" Target="http://snap.stanford.edu/ne" TargetMode="External"/><Relationship Id="rId7" Type="http://schemas.openxmlformats.org/officeDocument/2006/relationships/hyperlink" Target="http://snap.stanford.edu/ohmnet" TargetMode="External"/><Relationship Id="rId8" Type="http://schemas.openxmlformats.org/officeDocument/2006/relationships/hyperlink" Target="http://snap.stanford.edu/pathway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nap.stanford.edu/project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://snap.stanford.ed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cb.org/ismb2018-program/ismb2018-tutorials" TargetMode="External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nap.stanford.edu/deepnetbio-ismb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nap-stanford/snap/tree/master/examples/node2vec" TargetMode="External"/><Relationship Id="rId4" Type="http://schemas.openxmlformats.org/officeDocument/2006/relationships/hyperlink" Target="https://github.com/tkipf/gcn/" TargetMode="External"/><Relationship Id="rId5" Type="http://schemas.openxmlformats.org/officeDocument/2006/relationships/hyperlink" Target="https://github.com/tkipf/pygcn" TargetMode="External"/><Relationship Id="rId6" Type="http://schemas.openxmlformats.org/officeDocument/2006/relationships/hyperlink" Target="https://github.com/tkipf/keras-gcn" TargetMode="External"/><Relationship Id="rId7" Type="http://schemas.openxmlformats.org/officeDocument/2006/relationships/hyperlink" Target="https://github.com/williamleif/GraphSAGE" TargetMode="External"/><Relationship Id="rId8" Type="http://schemas.openxmlformats.org/officeDocument/2006/relationships/hyperlink" Target="https://github.com/williamleif/graphsage-simple" TargetMode="External"/><Relationship Id="rId9" Type="http://schemas.openxmlformats.org/officeDocument/2006/relationships/hyperlink" Target="https://ericdongyx.github.io/metapath2vec/m2v.html" TargetMode="External"/><Relationship Id="rId10" Type="http://schemas.openxmlformats.org/officeDocument/2006/relationships/hyperlink" Target="https://github.com/marinkaz/ohmnet" TargetMode="External"/><Relationship Id="rId11" Type="http://schemas.openxmlformats.org/officeDocument/2006/relationships/hyperlink" Target="https://github.com/marinkaz/decago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aditya-grover/node2vec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46" Type="http://schemas.openxmlformats.org/officeDocument/2006/relationships/image" Target="../media/image60.png"/><Relationship Id="rId47" Type="http://schemas.openxmlformats.org/officeDocument/2006/relationships/image" Target="../media/image61.png"/><Relationship Id="rId48" Type="http://schemas.openxmlformats.org/officeDocument/2006/relationships/image" Target="../media/image62.tiff"/><Relationship Id="rId49" Type="http://schemas.openxmlformats.org/officeDocument/2006/relationships/image" Target="../media/image63.tiff"/><Relationship Id="rId20" Type="http://schemas.openxmlformats.org/officeDocument/2006/relationships/image" Target="../media/image34.gif"/><Relationship Id="rId21" Type="http://schemas.openxmlformats.org/officeDocument/2006/relationships/image" Target="../media/image35.jpeg"/><Relationship Id="rId22" Type="http://schemas.openxmlformats.org/officeDocument/2006/relationships/image" Target="../media/image36.jpeg"/><Relationship Id="rId23" Type="http://schemas.openxmlformats.org/officeDocument/2006/relationships/image" Target="../media/image37.png"/><Relationship Id="rId24" Type="http://schemas.openxmlformats.org/officeDocument/2006/relationships/image" Target="../media/image38.png"/><Relationship Id="rId25" Type="http://schemas.openxmlformats.org/officeDocument/2006/relationships/image" Target="../media/image39.jpeg"/><Relationship Id="rId26" Type="http://schemas.openxmlformats.org/officeDocument/2006/relationships/image" Target="../media/image40.jpeg"/><Relationship Id="rId27" Type="http://schemas.openxmlformats.org/officeDocument/2006/relationships/image" Target="../media/image41.png"/><Relationship Id="rId28" Type="http://schemas.openxmlformats.org/officeDocument/2006/relationships/image" Target="../media/image42.jpe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30" Type="http://schemas.openxmlformats.org/officeDocument/2006/relationships/image" Target="../media/image44.png"/><Relationship Id="rId31" Type="http://schemas.openxmlformats.org/officeDocument/2006/relationships/image" Target="../media/image45.png"/><Relationship Id="rId32" Type="http://schemas.openxmlformats.org/officeDocument/2006/relationships/image" Target="../media/image46.png"/><Relationship Id="rId9" Type="http://schemas.openxmlformats.org/officeDocument/2006/relationships/image" Target="../media/image23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33" Type="http://schemas.openxmlformats.org/officeDocument/2006/relationships/image" Target="../media/image47.png"/><Relationship Id="rId34" Type="http://schemas.openxmlformats.org/officeDocument/2006/relationships/image" Target="../media/image48.png"/><Relationship Id="rId35" Type="http://schemas.openxmlformats.org/officeDocument/2006/relationships/image" Target="../media/image49.tiff"/><Relationship Id="rId36" Type="http://schemas.openxmlformats.org/officeDocument/2006/relationships/image" Target="../media/image50.tiff"/><Relationship Id="rId10" Type="http://schemas.openxmlformats.org/officeDocument/2006/relationships/image" Target="../media/image24.jpeg"/><Relationship Id="rId11" Type="http://schemas.openxmlformats.org/officeDocument/2006/relationships/image" Target="../media/image25.jpeg"/><Relationship Id="rId12" Type="http://schemas.openxmlformats.org/officeDocument/2006/relationships/image" Target="../media/image26.jpeg"/><Relationship Id="rId13" Type="http://schemas.openxmlformats.org/officeDocument/2006/relationships/image" Target="../media/image27.jpeg"/><Relationship Id="rId14" Type="http://schemas.openxmlformats.org/officeDocument/2006/relationships/image" Target="../media/image28.jpeg"/><Relationship Id="rId15" Type="http://schemas.openxmlformats.org/officeDocument/2006/relationships/image" Target="../media/image29.png"/><Relationship Id="rId16" Type="http://schemas.openxmlformats.org/officeDocument/2006/relationships/image" Target="../media/image30.jpg"/><Relationship Id="rId17" Type="http://schemas.openxmlformats.org/officeDocument/2006/relationships/image" Target="../media/image31.png"/><Relationship Id="rId18" Type="http://schemas.openxmlformats.org/officeDocument/2006/relationships/image" Target="../media/image32.gif"/><Relationship Id="rId19" Type="http://schemas.openxmlformats.org/officeDocument/2006/relationships/image" Target="../media/image33.png"/><Relationship Id="rId37" Type="http://schemas.openxmlformats.org/officeDocument/2006/relationships/image" Target="../media/image51.tiff"/><Relationship Id="rId38" Type="http://schemas.openxmlformats.org/officeDocument/2006/relationships/image" Target="../media/image52.tiff"/><Relationship Id="rId39" Type="http://schemas.openxmlformats.org/officeDocument/2006/relationships/image" Target="../media/image53.tiff"/><Relationship Id="rId40" Type="http://schemas.openxmlformats.org/officeDocument/2006/relationships/image" Target="../media/image54.tiff"/><Relationship Id="rId41" Type="http://schemas.openxmlformats.org/officeDocument/2006/relationships/image" Target="../media/image55.tiff"/><Relationship Id="rId42" Type="http://schemas.openxmlformats.org/officeDocument/2006/relationships/image" Target="../media/image56.tiff"/><Relationship Id="rId43" Type="http://schemas.openxmlformats.org/officeDocument/2006/relationships/image" Target="../media/image57.tiff"/><Relationship Id="rId44" Type="http://schemas.openxmlformats.org/officeDocument/2006/relationships/image" Target="../media/image58.tiff"/><Relationship Id="rId45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243798"/>
            <a:ext cx="1981200" cy="641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2291"/>
            <a:ext cx="6858000" cy="19431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Deep Learning for Network Biology</a:t>
            </a:r>
            <a:endParaRPr lang="en-US" sz="5400" b="1" dirty="0"/>
          </a:p>
        </p:txBody>
      </p:sp>
      <p:pic>
        <p:nvPicPr>
          <p:cNvPr id="5" name="Picture 6" descr="http://asia.stanford.edu/images/StanfordSeal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63996"/>
            <a:ext cx="1268730" cy="12687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64795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 Light" charset="0"/>
                <a:ea typeface="Helvetica Neue Light" charset="0"/>
                <a:cs typeface="Helvetica Neue Light" charset="0"/>
              </a:rPr>
              <a:t>Marinka Zitnik and Jure </a:t>
            </a:r>
            <a:r>
              <a:rPr lang="en-US" sz="28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Leskovec</a:t>
            </a:r>
            <a:endParaRPr lang="en-US" sz="28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1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Stanford University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09" y="3789591"/>
            <a:ext cx="925895" cy="11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01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971550"/>
            <a:ext cx="6134100" cy="255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Future Directions </a:t>
            </a:r>
            <a:r>
              <a:rPr lang="en-US" sz="4800" b="1" smtClean="0">
                <a:latin typeface="Helvetica Neue Light" charset="0"/>
                <a:ea typeface="Helvetica Neue Light" charset="0"/>
                <a:cs typeface="Helvetica Neue Light" charset="0"/>
              </a:rPr>
              <a:t>and Opportunities</a:t>
            </a:r>
            <a:endParaRPr lang="en-US" sz="4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519658"/>
            <a:ext cx="61341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Material based on:</a:t>
            </a:r>
          </a:p>
          <a:p>
            <a:pPr marL="174625" indent="-174625">
              <a:buFont typeface="Arial" charset="0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Zitnik et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al.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2018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Machine Learning for Integrating Data in Biology and Medicine: Principles, Practice, and Opportunities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marL="174625" indent="-174625">
              <a:buFont typeface="Arial" charset="0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Camacho et al.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2018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Next-Generation Machine Learning for Biological Networks.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Cell.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269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Learning Hierarchies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3543300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Hierarchical structures are ubiquitous in network biology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Challenges</a:t>
            </a:r>
            <a:r>
              <a:rPr lang="en-US" sz="2000" dirty="0" smtClean="0"/>
              <a:t>: </a:t>
            </a:r>
          </a:p>
          <a:p>
            <a:r>
              <a:rPr lang="en-US" sz="1700" dirty="0" smtClean="0">
                <a:solidFill>
                  <a:srgbClr val="C00000"/>
                </a:solidFill>
              </a:rPr>
              <a:t>How to infer hierarchies from pairwise similarity scores?</a:t>
            </a:r>
          </a:p>
          <a:p>
            <a:r>
              <a:rPr lang="en-US" sz="1700" dirty="0">
                <a:solidFill>
                  <a:srgbClr val="C00000"/>
                </a:solidFill>
              </a:rPr>
              <a:t>How to </a:t>
            </a:r>
            <a:r>
              <a:rPr lang="en-US" sz="1700" dirty="0" smtClean="0">
                <a:solidFill>
                  <a:srgbClr val="C00000"/>
                </a:solidFill>
              </a:rPr>
              <a:t>learn continuous </a:t>
            </a:r>
            <a:r>
              <a:rPr lang="en-US" sz="1700" dirty="0">
                <a:solidFill>
                  <a:srgbClr val="C00000"/>
                </a:solidFill>
              </a:rPr>
              <a:t>representations of </a:t>
            </a:r>
            <a:r>
              <a:rPr lang="en-US" sz="1700" dirty="0" smtClean="0">
                <a:solidFill>
                  <a:srgbClr val="C00000"/>
                </a:solidFill>
              </a:rPr>
              <a:t>hierarchies?</a:t>
            </a:r>
          </a:p>
          <a:p>
            <a:r>
              <a:rPr lang="en-US" sz="1700" dirty="0" smtClean="0">
                <a:solidFill>
                  <a:srgbClr val="C00000"/>
                </a:solidFill>
              </a:rPr>
              <a:t>How to exploit the properties of networks’ hyperbolic geometry?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" y="4637113"/>
            <a:ext cx="6711696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Nickel et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al. 2018.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Learning Continuous Hierarchies in the Lorentz Model of Hyperbolic Geometry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ICML.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86200" y="1386213"/>
            <a:ext cx="2971800" cy="2943265"/>
            <a:chOff x="-1676400" y="389022"/>
            <a:chExt cx="4343400" cy="4044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833" b="5411"/>
            <a:stretch/>
          </p:blipFill>
          <p:spPr>
            <a:xfrm>
              <a:off x="-1676400" y="389022"/>
              <a:ext cx="4114800" cy="40449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286000" y="3409950"/>
              <a:ext cx="3810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83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/>
              <a:t>Explainability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0104" y="1264960"/>
            <a:ext cx="2449102" cy="3493406"/>
            <a:chOff x="445008" y="1264960"/>
            <a:chExt cx="2449102" cy="34934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6" t="12596"/>
            <a:stretch/>
          </p:blipFill>
          <p:spPr>
            <a:xfrm>
              <a:off x="445008" y="1264960"/>
              <a:ext cx="2449102" cy="349340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057400" y="2495550"/>
              <a:ext cx="609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05000" y="2695575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8569" tIns="68569" rIns="68569" bIns="68569" rtlCol="0" anchor="t" anchorCtr="0">
              <a:noAutofit/>
            </a:bodyPr>
            <a:lstStyle/>
            <a:p>
              <a:r>
                <a:rPr lang="en-US" sz="1100" dirty="0" smtClean="0"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Interpretable</a:t>
              </a:r>
              <a:endParaRPr lang="en-US" sz="11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24200" y="1235344"/>
            <a:ext cx="3390900" cy="3421666"/>
            <a:chOff x="3124200" y="1235344"/>
            <a:chExt cx="3390900" cy="342166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69" r="52038"/>
            <a:stretch/>
          </p:blipFill>
          <p:spPr>
            <a:xfrm>
              <a:off x="3167851" y="1235344"/>
              <a:ext cx="3080549" cy="142770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5" t="1928" r="-3297" b="-1928"/>
            <a:stretch/>
          </p:blipFill>
          <p:spPr>
            <a:xfrm>
              <a:off x="3352800" y="3042713"/>
              <a:ext cx="2895600" cy="1614297"/>
            </a:xfrm>
            <a:prstGeom prst="rect">
              <a:avLst/>
            </a:prstGeom>
          </p:spPr>
        </p:pic>
        <p:sp>
          <p:nvSpPr>
            <p:cNvPr id="15" name="Down Arrow 14"/>
            <p:cNvSpPr/>
            <p:nvPr/>
          </p:nvSpPr>
          <p:spPr>
            <a:xfrm>
              <a:off x="4572000" y="2695575"/>
              <a:ext cx="342900" cy="561975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24200" y="3409950"/>
              <a:ext cx="381000" cy="646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34100" y="1748408"/>
              <a:ext cx="381000" cy="646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104" y="4588447"/>
            <a:ext cx="6400800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Ma et al.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2018.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4"/>
              </a:rPr>
              <a:t>Using deep learning to model the hierarchical structure and function of a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4"/>
              </a:rPr>
              <a:t>cell.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Nature Methods.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Ribeiro et al.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2016.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5"/>
              </a:rPr>
              <a:t>“Why Should I Trust You?” Explaining the Predictions of Any Classifier.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KDD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Internet-Based Phenotyping</a:t>
            </a:r>
            <a:endParaRPr lang="en-US" sz="4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06688"/>
            <a:ext cx="2696421" cy="3409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" y="4637113"/>
            <a:ext cx="6711696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Zitnik et al. 2018.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Machine Learning for Integrating Data in Biology and Medicine: Principles, Practice, and Opportunities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02" y="1200150"/>
            <a:ext cx="2838346" cy="14169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819400" y="3901925"/>
            <a:ext cx="3497812" cy="8382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2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UK </a:t>
            </a:r>
            <a:r>
              <a:rPr lang="en-US" sz="12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Biobank: </a:t>
            </a:r>
            <a:r>
              <a:rPr lang="en-US" sz="12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 prospective cohort of 500 K people to support </a:t>
            </a: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the investigation of risk factors for </a:t>
            </a:r>
            <a:r>
              <a:rPr lang="en-US" sz="12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major </a:t>
            </a: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diseases of middle and old age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469127"/>
            <a:ext cx="1844436" cy="1416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66194" y="2679788"/>
            <a:ext cx="2018654" cy="8382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200" b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Self-reported &amp; ecological data</a:t>
            </a:r>
            <a:endParaRPr lang="en-US" sz="12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328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Giga-Scale Network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57" y="1118740"/>
            <a:ext cx="3331143" cy="3558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5918" y="4522748"/>
            <a:ext cx="3074225" cy="54090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12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E.g.,</a:t>
            </a:r>
            <a:r>
              <a:rPr lang="en-US" sz="12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The Human Cell Atlas: </a:t>
            </a:r>
            <a:r>
              <a:rPr lang="en-US" sz="12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cell-cell similarity networks</a:t>
            </a:r>
            <a:endParaRPr lang="en-US" sz="12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50" y="1283448"/>
            <a:ext cx="3752650" cy="3749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Goal: </a:t>
            </a:r>
            <a:r>
              <a:rPr lang="en-US" sz="2000" dirty="0" smtClean="0"/>
              <a:t>Handle massive graphs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Challenge: </a:t>
            </a:r>
            <a:r>
              <a:rPr lang="en-US" sz="2000" dirty="0" smtClean="0"/>
              <a:t>Existing methods do not scale to new high-throughput datasets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Idea: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Use graph neural networks with efficient batch optimization and parameter sharing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3152" y="4637113"/>
            <a:ext cx="3813048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Wolf et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al. 2018.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SCANPY: large-scale single-cell gene expression data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analysis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Genome Biology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/>
              <a:t>This Tutorial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2" y="1144389"/>
            <a:ext cx="609041" cy="576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1" y="2376000"/>
            <a:ext cx="609041" cy="576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1" y="3684511"/>
            <a:ext cx="609041" cy="57675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381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1) Node </a:t>
            </a:r>
            <a:r>
              <a:rPr lang="en-US" sz="3600" dirty="0" err="1" smtClean="0">
                <a:solidFill>
                  <a:srgbClr val="C00000"/>
                </a:solidFill>
              </a:rPr>
              <a:t>embeddings</a:t>
            </a:r>
            <a:endParaRPr lang="en-US" sz="3600" dirty="0" smtClean="0">
              <a:solidFill>
                <a:srgbClr val="C00000"/>
              </a:solidFill>
            </a:endParaRPr>
          </a:p>
          <a:p>
            <a:pPr marL="400050" lvl="1" indent="-279400"/>
            <a:r>
              <a:rPr lang="en-US" sz="2200" dirty="0" smtClean="0"/>
              <a:t>Map nodes to low-dimensional </a:t>
            </a:r>
            <a:r>
              <a:rPr lang="en-US" sz="2200" dirty="0" err="1" smtClean="0"/>
              <a:t>embeddings</a:t>
            </a:r>
            <a:endParaRPr lang="en-US" sz="2200" dirty="0" smtClean="0"/>
          </a:p>
          <a:p>
            <a:pPr marL="400050" lvl="1" indent="-279400"/>
            <a:r>
              <a:rPr lang="en-US" sz="2200" i="1" dirty="0" smtClean="0"/>
              <a:t>Applications: </a:t>
            </a:r>
            <a:r>
              <a:rPr lang="en-US" sz="2200" dirty="0" smtClean="0"/>
              <a:t>PPIs,</a:t>
            </a:r>
            <a:r>
              <a:rPr lang="en-US" sz="2200" i="1" dirty="0" smtClean="0"/>
              <a:t> </a:t>
            </a:r>
            <a:r>
              <a:rPr lang="en-US" sz="2200" dirty="0" smtClean="0"/>
              <a:t>Disease pathways</a:t>
            </a:r>
            <a:endParaRPr lang="en-US" sz="2200" dirty="0"/>
          </a:p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2) Graph neural networks</a:t>
            </a:r>
          </a:p>
          <a:p>
            <a:pPr marL="400050" lvl="2" indent="-279400">
              <a:buFont typeface="Wingdings" pitchFamily="2" charset="2"/>
              <a:buChar char="§"/>
            </a:pPr>
            <a:r>
              <a:rPr lang="en-US" sz="2200" dirty="0" smtClean="0"/>
              <a:t>Deep learning approaches for graphs</a:t>
            </a:r>
          </a:p>
          <a:p>
            <a:pPr marL="400050" lvl="2" indent="-279400">
              <a:buFont typeface="Wingdings" pitchFamily="2" charset="2"/>
              <a:buChar char="§"/>
            </a:pPr>
            <a:r>
              <a:rPr lang="en-US" sz="2200" i="1" dirty="0" smtClean="0"/>
              <a:t>Applications: </a:t>
            </a:r>
            <a:r>
              <a:rPr lang="en-US" sz="2200" dirty="0" smtClean="0"/>
              <a:t>Gene functions</a:t>
            </a:r>
          </a:p>
          <a:p>
            <a:pPr marL="0" lvl="1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3) Heterogeneous networks</a:t>
            </a:r>
          </a:p>
          <a:p>
            <a:pPr marL="400050" lvl="2" indent="-227013">
              <a:buFont typeface="Wingdings" pitchFamily="2" charset="2"/>
              <a:buChar char="§"/>
            </a:pPr>
            <a:r>
              <a:rPr lang="en-US" sz="2200" dirty="0" smtClean="0"/>
              <a:t>Embedding heterogeneous networks</a:t>
            </a:r>
          </a:p>
          <a:p>
            <a:pPr marL="400050" lvl="2" indent="-227013">
              <a:buFont typeface="Wingdings" pitchFamily="2" charset="2"/>
              <a:buChar char="§"/>
            </a:pPr>
            <a:r>
              <a:rPr lang="en-US" sz="2200" i="1" dirty="0" smtClean="0"/>
              <a:t>Applications:</a:t>
            </a:r>
            <a:r>
              <a:rPr lang="en-US" sz="2200" dirty="0" smtClean="0"/>
              <a:t> Human tissues, </a:t>
            </a:r>
            <a:r>
              <a:rPr lang="en-US" sz="2200" dirty="0"/>
              <a:t>Drug side </a:t>
            </a:r>
            <a:r>
              <a:rPr lang="en-US" sz="2200" dirty="0" smtClean="0"/>
              <a:t>effects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254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71550"/>
            <a:ext cx="6172200" cy="381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C00000"/>
                </a:solidFill>
              </a:rPr>
              <a:t>Deep Learning for Network Biology</a:t>
            </a:r>
          </a:p>
          <a:p>
            <a:pPr marL="0" indent="0" algn="ctr">
              <a:buNone/>
            </a:pPr>
            <a:endParaRPr lang="en-US" sz="4800" b="1" dirty="0" smtClean="0"/>
          </a:p>
          <a:p>
            <a:pPr marL="0" indent="0" algn="ctr">
              <a:buNone/>
            </a:pPr>
            <a:r>
              <a:rPr lang="en-US" sz="4800" b="1" dirty="0" smtClean="0"/>
              <a:t>How to Start?</a:t>
            </a:r>
            <a:endParaRPr lang="en-US" sz="4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30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Tutorial Resources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10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Network </a:t>
            </a:r>
            <a:r>
              <a:rPr lang="en-US" b="1" dirty="0" smtClean="0">
                <a:solidFill>
                  <a:srgbClr val="C00000"/>
                </a:solidFill>
              </a:rPr>
              <a:t>analytics tools </a:t>
            </a:r>
            <a:r>
              <a:rPr lang="en-US" dirty="0" smtClean="0">
                <a:solidFill>
                  <a:srgbClr val="C00000"/>
                </a:solidFill>
              </a:rPr>
              <a:t>in SNAP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Deep learning </a:t>
            </a:r>
            <a:r>
              <a:rPr lang="en-US" b="1" dirty="0" smtClean="0">
                <a:solidFill>
                  <a:srgbClr val="C00000"/>
                </a:solidFill>
              </a:rPr>
              <a:t>code bases:</a:t>
            </a:r>
          </a:p>
          <a:p>
            <a:pPr marL="860425" lvl="2" indent="-287338"/>
            <a:r>
              <a:rPr lang="en-US" dirty="0" smtClean="0"/>
              <a:t>End-to-end examples in </a:t>
            </a:r>
            <a:r>
              <a:rPr lang="en-US" dirty="0" err="1" smtClean="0"/>
              <a:t>Tensorflow</a:t>
            </a:r>
            <a:r>
              <a:rPr lang="en-US" dirty="0" smtClean="0"/>
              <a:t>/</a:t>
            </a:r>
            <a:r>
              <a:rPr lang="en-US" dirty="0" err="1" smtClean="0"/>
              <a:t>PyTorch</a:t>
            </a:r>
            <a:endParaRPr lang="en-US" dirty="0" smtClean="0"/>
          </a:p>
          <a:p>
            <a:pPr marL="860425" lvl="2" indent="-287338"/>
            <a:r>
              <a:rPr lang="en-US" dirty="0" smtClean="0"/>
              <a:t>Popular code bases for graph neural nets</a:t>
            </a:r>
          </a:p>
          <a:p>
            <a:pPr marL="860425" lvl="2" indent="-287338"/>
            <a:r>
              <a:rPr lang="en-US" dirty="0" smtClean="0"/>
              <a:t>Easy to adapt and extend for your application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Network data:</a:t>
            </a:r>
          </a:p>
          <a:p>
            <a:pPr marL="460375" lvl="1" indent="-287338"/>
            <a:r>
              <a:rPr lang="en-US" dirty="0">
                <a:hlinkClick r:id="rId2"/>
              </a:rPr>
              <a:t>snap.stanford.edu/projects.html</a:t>
            </a:r>
            <a:r>
              <a:rPr lang="en-US" dirty="0"/>
              <a:t>: </a:t>
            </a:r>
          </a:p>
          <a:p>
            <a:pPr marL="860425" lvl="2" indent="-287338"/>
            <a:r>
              <a:rPr lang="en-US" dirty="0">
                <a:hlinkClick r:id="rId3"/>
              </a:rPr>
              <a:t>CRank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Decagon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MAMBO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NE</a:t>
            </a:r>
            <a:r>
              <a:rPr lang="en-US" dirty="0"/>
              <a:t>, </a:t>
            </a:r>
            <a:r>
              <a:rPr lang="en-US" dirty="0" err="1" smtClean="0">
                <a:hlinkClick r:id="rId7"/>
              </a:rPr>
              <a:t>OhmNet</a:t>
            </a:r>
            <a:r>
              <a:rPr lang="en-US" dirty="0" smtClean="0"/>
              <a:t>, </a:t>
            </a:r>
            <a:r>
              <a:rPr lang="en-US" dirty="0">
                <a:hlinkClick r:id="rId8"/>
              </a:rPr>
              <a:t>Pathways</a:t>
            </a:r>
            <a:r>
              <a:rPr lang="en-US" dirty="0"/>
              <a:t>, and many others</a:t>
            </a:r>
            <a:endParaRPr lang="en-US" dirty="0">
              <a:solidFill>
                <a:srgbClr val="C00000"/>
              </a:solidFill>
            </a:endParaRPr>
          </a:p>
          <a:p>
            <a:pPr marL="460375" lvl="1" indent="-287338"/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1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24200" y="2571750"/>
            <a:ext cx="3551002" cy="2423347"/>
            <a:chOff x="3352800" y="2688310"/>
            <a:chExt cx="3322402" cy="2306787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688310"/>
              <a:ext cx="3322402" cy="23067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80902" y="4552950"/>
              <a:ext cx="619898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Analytics with </a:t>
            </a:r>
            <a:r>
              <a:rPr lang="en-US" b="1" dirty="0" smtClean="0"/>
              <a:t>SNAP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29050"/>
          </a:xfrm>
        </p:spPr>
        <p:txBody>
          <a:bodyPr>
            <a:normAutofit/>
          </a:bodyPr>
          <a:lstStyle/>
          <a:p>
            <a:pPr marL="173038" indent="-173038"/>
            <a:r>
              <a:rPr lang="en-US" altLang="zh-CN" sz="1650" b="1" dirty="0">
                <a:solidFill>
                  <a:srgbClr val="C00000"/>
                </a:solidFill>
              </a:rPr>
              <a:t>S</a:t>
            </a:r>
            <a:r>
              <a:rPr lang="en-US" altLang="zh-CN" sz="1650" dirty="0">
                <a:solidFill>
                  <a:srgbClr val="C00000"/>
                </a:solidFill>
              </a:rPr>
              <a:t>tanford </a:t>
            </a:r>
            <a:r>
              <a:rPr lang="en-US" altLang="zh-CN" sz="1650" b="1" dirty="0">
                <a:solidFill>
                  <a:srgbClr val="C00000"/>
                </a:solidFill>
              </a:rPr>
              <a:t>N</a:t>
            </a:r>
            <a:r>
              <a:rPr lang="en-US" altLang="zh-CN" sz="1650" dirty="0">
                <a:solidFill>
                  <a:srgbClr val="C00000"/>
                </a:solidFill>
              </a:rPr>
              <a:t>etwork </a:t>
            </a:r>
            <a:r>
              <a:rPr lang="en-US" altLang="zh-CN" sz="1650" b="1" dirty="0">
                <a:solidFill>
                  <a:srgbClr val="C00000"/>
                </a:solidFill>
              </a:rPr>
              <a:t>A</a:t>
            </a:r>
            <a:r>
              <a:rPr lang="en-US" altLang="zh-CN" sz="1650" dirty="0">
                <a:solidFill>
                  <a:srgbClr val="C00000"/>
                </a:solidFill>
              </a:rPr>
              <a:t>nalysis </a:t>
            </a:r>
            <a:r>
              <a:rPr lang="en-US" altLang="zh-CN" sz="1650" b="1" dirty="0">
                <a:solidFill>
                  <a:srgbClr val="C00000"/>
                </a:solidFill>
              </a:rPr>
              <a:t>P</a:t>
            </a:r>
            <a:r>
              <a:rPr lang="en-US" altLang="zh-CN" sz="1650" dirty="0">
                <a:solidFill>
                  <a:srgbClr val="C00000"/>
                </a:solidFill>
              </a:rPr>
              <a:t>latform (SNAP)</a:t>
            </a:r>
            <a:r>
              <a:rPr lang="en-US" altLang="zh-CN" sz="1650" dirty="0">
                <a:solidFill>
                  <a:srgbClr val="8000FF"/>
                </a:solidFill>
              </a:rPr>
              <a:t> </a:t>
            </a:r>
            <a:br>
              <a:rPr lang="en-US" altLang="zh-CN" sz="1650" dirty="0">
                <a:solidFill>
                  <a:srgbClr val="8000FF"/>
                </a:solidFill>
              </a:rPr>
            </a:br>
            <a:r>
              <a:rPr lang="en-US" altLang="zh-CN" sz="1650" dirty="0"/>
              <a:t>is our general purpose, high-performance system for analysis and manipulation of large networks</a:t>
            </a:r>
          </a:p>
          <a:p>
            <a:pPr lvl="1"/>
            <a:r>
              <a:rPr lang="en-US" altLang="zh-CN" sz="1500" dirty="0">
                <a:hlinkClick r:id="rId4"/>
              </a:rPr>
              <a:t>http://snap.stanford.edu</a:t>
            </a:r>
            <a:endParaRPr lang="en-US" altLang="zh-CN" sz="1500" dirty="0"/>
          </a:p>
          <a:p>
            <a:pPr lvl="1"/>
            <a:r>
              <a:rPr lang="en-US" altLang="zh-CN" sz="1500" dirty="0"/>
              <a:t>Scales to massive networks with hundreds of millions of nodes and billions of edges</a:t>
            </a:r>
          </a:p>
          <a:p>
            <a:pPr marL="173038" indent="-173038"/>
            <a:r>
              <a:rPr lang="en-US" altLang="zh-CN" sz="1500" b="1" dirty="0"/>
              <a:t>SNAP software</a:t>
            </a:r>
            <a:r>
              <a:rPr lang="en-US" altLang="zh-CN" sz="1650" dirty="0"/>
              <a:t>: </a:t>
            </a:r>
            <a:r>
              <a:rPr lang="en-US" altLang="zh-CN" sz="1500" dirty="0"/>
              <a:t>C++, </a:t>
            </a:r>
            <a:r>
              <a:rPr lang="en-US" altLang="zh-CN" sz="1500" dirty="0" smtClean="0"/>
              <a:t>Python</a:t>
            </a:r>
            <a:endParaRPr lang="en-US" altLang="zh-CN" sz="1500" dirty="0"/>
          </a:p>
          <a:p>
            <a:pPr marL="173038" indent="-173038"/>
            <a:r>
              <a:rPr lang="en-US" altLang="zh-CN" sz="1650" b="1" dirty="0" smtClean="0"/>
              <a:t>Software </a:t>
            </a:r>
            <a:r>
              <a:rPr lang="en-US" altLang="zh-CN" sz="1650" b="1" dirty="0"/>
              <a:t>requirements</a:t>
            </a:r>
            <a:r>
              <a:rPr lang="en-US" altLang="zh-CN" sz="1650" dirty="0"/>
              <a:t>: </a:t>
            </a:r>
            <a:r>
              <a:rPr lang="en-US" altLang="zh-CN" sz="1650" dirty="0" smtClean="0"/>
              <a:t>none</a:t>
            </a:r>
            <a:endParaRPr lang="en-US" altLang="zh-CN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34" y="55727"/>
            <a:ext cx="1143000" cy="418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BioSNAP</a:t>
            </a:r>
            <a:r>
              <a:rPr lang="en-US" sz="4400" dirty="0" smtClean="0"/>
              <a:t>: Network Data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/>
          </p:nvPr>
        </p:nvGraphicFramePr>
        <p:xfrm>
          <a:off x="3810000" y="1188646"/>
          <a:ext cx="2846366" cy="3810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11312"/>
                <a:gridCol w="549254"/>
                <a:gridCol w="685800"/>
              </a:tblGrid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Dataset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#Items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Raw Size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DisGeNet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STRING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1TB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OMIM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25K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CTD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55K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1.2GB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HPRD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BioGRID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64K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DrugBank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7K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60MB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Disease Ontology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Protein Ontology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200K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130MB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Mesh Hierarchy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PubChem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90M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1GB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DGIdb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Gene Ontology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45K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MSigDB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14K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70MB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Reactome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GEO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1.7M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80GB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ICGC (66 cancer</a:t>
                      </a:r>
                      <a:r>
                        <a:rPr lang="en-US" sz="800" baseline="0" dirty="0" smtClean="0"/>
                        <a:t> projects)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40M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1TB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GTEx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50M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100GB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C00000"/>
                          </a:solidFill>
                        </a:rPr>
                        <a:t>Many more</a:t>
                      </a:r>
                      <a:r>
                        <a:rPr lang="mr-IN" sz="800" b="1" dirty="0" smtClean="0">
                          <a:solidFill>
                            <a:srgbClr val="C00000"/>
                          </a:solidFill>
                        </a:rPr>
                        <a:t>…</a:t>
                      </a:r>
                      <a:endParaRPr lang="en-US" sz="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51141" y="4275077"/>
            <a:ext cx="3237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Total: 250M entities,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2.2TB </a:t>
            </a:r>
            <a:r>
              <a:rPr lang="en-US" sz="2400" b="1" dirty="0">
                <a:solidFill>
                  <a:srgbClr val="C00000"/>
                </a:solidFill>
              </a:rPr>
              <a:t>raw network data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3454037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iomedical network dataset collection:</a:t>
            </a:r>
          </a:p>
          <a:p>
            <a:pPr marL="233363" indent="-233363"/>
            <a:r>
              <a:rPr lang="en-US" sz="1800" dirty="0" smtClean="0"/>
              <a:t>Different types of biomedical networks</a:t>
            </a:r>
          </a:p>
          <a:p>
            <a:pPr marL="233363" indent="-233363"/>
            <a:r>
              <a:rPr lang="en-US" sz="1800" dirty="0" smtClean="0"/>
              <a:t>Ready to use for: </a:t>
            </a:r>
          </a:p>
          <a:p>
            <a:pPr lvl="1"/>
            <a:r>
              <a:rPr lang="en-US" sz="1400" dirty="0" smtClean="0"/>
              <a:t>Algorithm benchmarking</a:t>
            </a:r>
          </a:p>
          <a:p>
            <a:pPr lvl="1"/>
            <a:r>
              <a:rPr lang="en-US" sz="1400" dirty="0" smtClean="0"/>
              <a:t>Method development</a:t>
            </a:r>
          </a:p>
          <a:p>
            <a:pPr lvl="1"/>
            <a:r>
              <a:rPr lang="en-US" sz="1400" dirty="0" smtClean="0"/>
              <a:t>Knowledge discovery</a:t>
            </a:r>
          </a:p>
          <a:p>
            <a:pPr marL="233363" indent="-233363"/>
            <a:r>
              <a:rPr lang="en-US" sz="1800" dirty="0" smtClean="0"/>
              <a:t>Easy to link entities across datasets</a:t>
            </a:r>
          </a:p>
        </p:txBody>
      </p:sp>
    </p:spTree>
    <p:extLst>
      <p:ext uri="{BB962C8B-B14F-4D97-AF65-F5344CB8AC3E}">
        <p14:creationId xmlns:p14="http://schemas.microsoft.com/office/powerpoint/2010/main" val="8739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This Tutorial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1150"/>
            <a:ext cx="6858000" cy="251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300" dirty="0" smtClean="0">
                <a:solidFill>
                  <a:srgbClr val="C00000"/>
                </a:solidFill>
                <a:hlinkClick r:id="rId2"/>
              </a:rPr>
              <a:t>snap.stanford.edu/deepnetbio-ismb</a:t>
            </a:r>
            <a:endParaRPr lang="en-US" sz="33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hlinkClick r:id="rId3"/>
              </a:rPr>
              <a:t>ISMB 2018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/>
              <a:t>July 6, 2018, 2:00 pm - 6:00 pm</a:t>
            </a: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9" y="3790950"/>
            <a:ext cx="5438002" cy="10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Deep Learning Code Bases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0150"/>
            <a:ext cx="6705600" cy="3954020"/>
          </a:xfrm>
        </p:spPr>
        <p:txBody>
          <a:bodyPr>
            <a:normAutofit fontScale="55000" lnSpcReduction="20000"/>
          </a:bodyPr>
          <a:lstStyle/>
          <a:p>
            <a:pPr marL="171450" indent="-171450"/>
            <a:r>
              <a:rPr lang="en-US" sz="3300" dirty="0" smtClean="0"/>
              <a:t>Node2vec: </a:t>
            </a:r>
            <a:r>
              <a:rPr lang="en-US" dirty="0" smtClean="0"/>
              <a:t>	           	   </a:t>
            </a:r>
          </a:p>
          <a:p>
            <a:pPr lvl="1"/>
            <a:r>
              <a:rPr lang="en-US" dirty="0" smtClean="0">
                <a:hlinkClick r:id="rId2"/>
              </a:rPr>
              <a:t>https://github.com/aditya-grover/node2vec</a:t>
            </a:r>
            <a:r>
              <a:rPr lang="en-US" dirty="0" smtClean="0"/>
              <a:t> </a:t>
            </a:r>
            <a:r>
              <a:rPr lang="en-US" dirty="0"/>
              <a:t>(Python) 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github.com/snap-stanford/snap/tree/master/examples/node2vec</a:t>
            </a:r>
            <a:r>
              <a:rPr lang="en-US" dirty="0" smtClean="0"/>
              <a:t> </a:t>
            </a:r>
            <a:r>
              <a:rPr lang="en-US" dirty="0"/>
              <a:t>(C++) </a:t>
            </a:r>
            <a:endParaRPr lang="en-US" dirty="0" smtClean="0"/>
          </a:p>
          <a:p>
            <a:pPr marL="171450" indent="-171450"/>
            <a:r>
              <a:rPr lang="en-US" sz="3300" dirty="0" smtClean="0"/>
              <a:t>Graph </a:t>
            </a:r>
            <a:r>
              <a:rPr lang="en-US" sz="3300" dirty="0"/>
              <a:t>Convolutional </a:t>
            </a:r>
            <a:r>
              <a:rPr lang="en-US" sz="3300" dirty="0" smtClean="0"/>
              <a:t>Networks (GCNs):  </a:t>
            </a:r>
          </a:p>
          <a:p>
            <a:pPr lvl="1"/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github.com/tkipf/gcn</a:t>
            </a:r>
            <a:r>
              <a:rPr lang="en-US" dirty="0" smtClean="0"/>
              <a:t> (</a:t>
            </a:r>
            <a:r>
              <a:rPr lang="en-US" dirty="0" err="1" smtClean="0"/>
              <a:t>Tensorflow</a:t>
            </a:r>
            <a:r>
              <a:rPr lang="en-US" dirty="0" smtClean="0"/>
              <a:t>)</a:t>
            </a:r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err="1" smtClean="0">
                <a:hlinkClick r:id="rId5"/>
              </a:rPr>
              <a:t>github.com</a:t>
            </a:r>
            <a:r>
              <a:rPr lang="en-US" dirty="0" smtClean="0">
                <a:hlinkClick r:id="rId5"/>
              </a:rPr>
              <a:t>/</a:t>
            </a:r>
            <a:r>
              <a:rPr lang="en-US" dirty="0" err="1" smtClean="0">
                <a:hlinkClick r:id="rId5"/>
              </a:rPr>
              <a:t>tkipf</a:t>
            </a:r>
            <a:r>
              <a:rPr lang="en-US" dirty="0" smtClean="0">
                <a:hlinkClick r:id="rId5"/>
              </a:rPr>
              <a:t>/</a:t>
            </a:r>
            <a:r>
              <a:rPr lang="en-US" dirty="0" err="1" smtClean="0">
                <a:hlinkClick r:id="rId5"/>
              </a:rPr>
              <a:t>pygcn</a:t>
            </a:r>
            <a:r>
              <a:rPr lang="en-US" dirty="0" smtClean="0">
                <a:hlinkClick r:id="rId5"/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PyTorch</a:t>
            </a:r>
            <a:r>
              <a:rPr lang="en-US" dirty="0" smtClean="0"/>
              <a:t>)</a:t>
            </a:r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err="1" smtClean="0">
                <a:hlinkClick r:id="rId6"/>
              </a:rPr>
              <a:t>github.com</a:t>
            </a:r>
            <a:r>
              <a:rPr lang="en-US" dirty="0" smtClean="0">
                <a:hlinkClick r:id="rId6"/>
              </a:rPr>
              <a:t>/</a:t>
            </a:r>
            <a:r>
              <a:rPr lang="en-US" dirty="0" err="1" smtClean="0">
                <a:hlinkClick r:id="rId6"/>
              </a:rPr>
              <a:t>tkipf</a:t>
            </a:r>
            <a:r>
              <a:rPr lang="en-US" dirty="0" smtClean="0">
                <a:hlinkClick r:id="rId6"/>
              </a:rPr>
              <a:t>/</a:t>
            </a:r>
            <a:r>
              <a:rPr lang="en-US" dirty="0" err="1" smtClean="0">
                <a:hlinkClick r:id="rId6"/>
              </a:rPr>
              <a:t>keras-gcn</a:t>
            </a:r>
            <a:r>
              <a:rPr lang="en-US" dirty="0" smtClean="0">
                <a:hlinkClick r:id="rId6"/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Keras</a:t>
            </a:r>
            <a:r>
              <a:rPr lang="en-US" dirty="0" smtClean="0"/>
              <a:t>)</a:t>
            </a:r>
          </a:p>
          <a:p>
            <a:pPr marL="171450" indent="-171450"/>
            <a:r>
              <a:rPr lang="en-US" sz="3300" dirty="0" err="1" smtClean="0"/>
              <a:t>GraphSAGE</a:t>
            </a:r>
            <a:r>
              <a:rPr lang="en-US" sz="3300" dirty="0" smtClean="0"/>
              <a:t>:</a:t>
            </a:r>
          </a:p>
          <a:p>
            <a:pPr lvl="1"/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github.com/williamleif/GraphSAGE</a:t>
            </a:r>
            <a:r>
              <a:rPr lang="en-US" dirty="0" smtClean="0"/>
              <a:t> (</a:t>
            </a:r>
            <a:r>
              <a:rPr lang="en-US" dirty="0" err="1" smtClean="0"/>
              <a:t>Tensorflow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github.com/williamleif/graphsage-simple</a:t>
            </a:r>
            <a:r>
              <a:rPr lang="en-US" dirty="0" smtClean="0"/>
              <a:t> (</a:t>
            </a:r>
            <a:r>
              <a:rPr lang="en-US" dirty="0" err="1" smtClean="0"/>
              <a:t>Pytorch</a:t>
            </a:r>
            <a:r>
              <a:rPr lang="en-US" dirty="0" smtClean="0"/>
              <a:t>)</a:t>
            </a:r>
          </a:p>
          <a:p>
            <a:pPr marL="171450" indent="-171450"/>
            <a:r>
              <a:rPr lang="en-US" sz="3300" dirty="0"/>
              <a:t>Metapath2vec and metapath2vec</a:t>
            </a:r>
            <a:r>
              <a:rPr lang="en-US" sz="3300" dirty="0" smtClean="0"/>
              <a:t>++ (Python):  </a:t>
            </a:r>
          </a:p>
          <a:p>
            <a:pPr lvl="1"/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://ericdongyx.github.io/metapath2vec/m2v.html</a:t>
            </a:r>
            <a:endParaRPr lang="en-US" dirty="0" smtClean="0"/>
          </a:p>
          <a:p>
            <a:pPr marL="171450" indent="-171450"/>
            <a:r>
              <a:rPr lang="en-US" sz="3300" dirty="0" err="1" smtClean="0"/>
              <a:t>OhmNet</a:t>
            </a:r>
            <a:r>
              <a:rPr lang="en-US" sz="3300" dirty="0" smtClean="0"/>
              <a:t> (Python): </a:t>
            </a:r>
            <a:r>
              <a:rPr lang="en-US" dirty="0" smtClean="0"/>
              <a:t>		   </a:t>
            </a:r>
          </a:p>
          <a:p>
            <a:pPr lvl="1"/>
            <a:r>
              <a:rPr lang="en-US" dirty="0" smtClean="0">
                <a:hlinkClick r:id="rId10"/>
              </a:rPr>
              <a:t>https</a:t>
            </a:r>
            <a:r>
              <a:rPr lang="en-US" dirty="0">
                <a:hlinkClick r:id="rId10"/>
              </a:rPr>
              <a:t>://github.com/marinkaz/ohmnet</a:t>
            </a:r>
            <a:endParaRPr lang="en-US" dirty="0" smtClean="0"/>
          </a:p>
          <a:p>
            <a:pPr marL="171450" indent="-171450"/>
            <a:r>
              <a:rPr lang="en-US" sz="3300" dirty="0" smtClean="0"/>
              <a:t>Decagon (</a:t>
            </a:r>
            <a:r>
              <a:rPr lang="en-US" sz="3300" dirty="0" err="1" smtClean="0"/>
              <a:t>Tensorflow</a:t>
            </a:r>
            <a:r>
              <a:rPr lang="en-US" sz="3300" dirty="0" smtClean="0"/>
              <a:t>):                                 </a:t>
            </a:r>
          </a:p>
          <a:p>
            <a:pPr lvl="1"/>
            <a:r>
              <a:rPr lang="en-US" dirty="0" smtClean="0">
                <a:hlinkClick r:id="rId11"/>
              </a:rPr>
              <a:t>https</a:t>
            </a:r>
            <a:r>
              <a:rPr lang="en-US" dirty="0">
                <a:hlinkClick r:id="rId11"/>
              </a:rPr>
              <a:t>://</a:t>
            </a:r>
            <a:r>
              <a:rPr lang="en-US" dirty="0" smtClean="0">
                <a:hlinkClick r:id="rId11"/>
              </a:rPr>
              <a:t>github.com/marinkaz/decagon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2291"/>
            <a:ext cx="6858000" cy="19431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Deep Learning for Network Biology</a:t>
            </a:r>
            <a:endParaRPr lang="en-US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294043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 Light" charset="0"/>
                <a:ea typeface="Helvetica Neue Light" charset="0"/>
                <a:cs typeface="Helvetica Neue Light" charset="0"/>
              </a:rPr>
              <a:t>Next-Generation Machine Learning for Networks in Biology and Medicine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2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285" y="53836"/>
            <a:ext cx="737512" cy="41300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860" y="728692"/>
            <a:ext cx="892450" cy="437300"/>
          </a:xfrm>
          <a:prstGeom prst="rect">
            <a:avLst/>
          </a:prstGeom>
        </p:spPr>
      </p:pic>
      <p:pic>
        <p:nvPicPr>
          <p:cNvPr id="69" name="Picture 8" descr="http://etc.ancient.eu/uploads/static/pinterest_log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290" y="407538"/>
            <a:ext cx="604062" cy="40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886" y="1508230"/>
            <a:ext cx="526398" cy="2673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949" y="361563"/>
            <a:ext cx="11496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PhD Students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951" y="2642055"/>
            <a:ext cx="17291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Post-Doctoral Fellows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8465" y="1955494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Funding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7669" y="2952750"/>
            <a:ext cx="1145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Collaborators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75069" y="81796"/>
            <a:ext cx="1716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Industry Partnerships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36" y="1666837"/>
            <a:ext cx="522000" cy="6959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34" y="661328"/>
            <a:ext cx="522000" cy="695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4" y="1666837"/>
            <a:ext cx="522000" cy="695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" y="3943871"/>
            <a:ext cx="548640" cy="685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470" y="661326"/>
            <a:ext cx="522000" cy="69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319" y="2932898"/>
            <a:ext cx="534353" cy="685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27" y="3961820"/>
            <a:ext cx="572477" cy="685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27" y="2932898"/>
            <a:ext cx="572477" cy="685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32" y="2932898"/>
            <a:ext cx="570368" cy="6858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1526" y="128118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Claire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Donnat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3574" y="1284957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Mitchell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Gordon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85004" y="128118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David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Hallac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41520" y="1288333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Emma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Pierson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1" y="230274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Himabindu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Lakkaraju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511" y="230263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Rex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Ying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75132" y="2302631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Tim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Althoff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10322" y="230816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Will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Hamilton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37202" y="356598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Baharan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Mirzasoleiman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7158" y="357313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Marinka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Zitnik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20928" y="358027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Michele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Catasta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68153" y="3580276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Srijan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Kumar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4355" y="458040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Stephen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Bach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34016" y="459835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Rok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Sosic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1910" y="4025542"/>
            <a:ext cx="8998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350" b="1" u="sng" dirty="0">
                <a:solidFill>
                  <a:prstClr val="black"/>
                </a:solidFill>
                <a:latin typeface="Calibri" panose="020F0502020204030204" pitchFamily="34" charset="0"/>
              </a:rPr>
              <a:t>Research</a:t>
            </a:r>
          </a:p>
          <a:p>
            <a:pPr lvl="0"/>
            <a:r>
              <a:rPr lang="en-US" sz="1350" b="1" u="sng" dirty="0">
                <a:solidFill>
                  <a:prstClr val="black"/>
                </a:solidFill>
                <a:latin typeface="Calibri" panose="020F0502020204030204" pitchFamily="34" charset="0"/>
              </a:rPr>
              <a:t>Staff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8" t="20136" r="12473" b="16935"/>
          <a:stretch/>
        </p:blipFill>
        <p:spPr>
          <a:xfrm>
            <a:off x="4572000" y="1976824"/>
            <a:ext cx="891210" cy="518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249" y="2394531"/>
            <a:ext cx="580548" cy="55821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515" y="1949793"/>
            <a:ext cx="384742" cy="5001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678" y="2415969"/>
            <a:ext cx="778610" cy="49112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95" y="1987276"/>
            <a:ext cx="671189" cy="67639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500" y="783821"/>
            <a:ext cx="547469" cy="3243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239" y="1510840"/>
            <a:ext cx="321632" cy="323069"/>
          </a:xfrm>
          <a:prstGeom prst="rect">
            <a:avLst/>
          </a:prstGeom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119" y="466841"/>
            <a:ext cx="799536" cy="29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6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882" y="510340"/>
            <a:ext cx="800750" cy="19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" descr="Volkswage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797" y="544750"/>
            <a:ext cx="449975" cy="4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https://shaneebz.files.wordpress.com/2011/02/wikipedia-logo.jp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960" y="837758"/>
            <a:ext cx="300980" cy="3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http://www.bosch.us/media/_tech/layout/images/logos/bosch_logo_english.png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342" y="1609671"/>
            <a:ext cx="716150" cy="35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http://www.icwsm.org/2009/spinner.jp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935" y="1235090"/>
            <a:ext cx="664715" cy="23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106" y="1590178"/>
            <a:ext cx="720695" cy="2195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344" y="375920"/>
            <a:ext cx="457971" cy="268843"/>
          </a:xfrm>
          <a:prstGeom prst="rect">
            <a:avLst/>
          </a:prstGeom>
        </p:spPr>
      </p:pic>
      <p:pic>
        <p:nvPicPr>
          <p:cNvPr id="76" name="Picture 4" descr="https://tctechcrunch2011.files.wordpress.com/2012/07/screen-shot-2012-07-20-at-5-47-34-am.pn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352" y="125827"/>
            <a:ext cx="344307" cy="3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0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373592" y="837756"/>
            <a:ext cx="955297" cy="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169" y="1283807"/>
            <a:ext cx="718470" cy="131829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369040" y="459835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Adrijan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Bradaschia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049595" y="3193524"/>
            <a:ext cx="3770584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</a:rPr>
              <a:t>Dan </a:t>
            </a:r>
            <a:r>
              <a:rPr lang="en-US" sz="900" b="1" dirty="0" err="1">
                <a:latin typeface="Calibri" panose="020F0502020204030204" pitchFamily="34" charset="0"/>
              </a:rPr>
              <a:t>Jurafsky</a:t>
            </a:r>
            <a:r>
              <a:rPr lang="en-US" sz="900" b="1" dirty="0">
                <a:latin typeface="Calibri" panose="020F0502020204030204" pitchFamily="34" charset="0"/>
              </a:rPr>
              <a:t>, Linguistics,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Christian </a:t>
            </a:r>
            <a:r>
              <a:rPr lang="en-US" sz="900" b="1" dirty="0" err="1">
                <a:latin typeface="Calibri" panose="020F0502020204030204" pitchFamily="34" charset="0"/>
              </a:rPr>
              <a:t>Danescu-Miculescu-Mizil</a:t>
            </a:r>
            <a:r>
              <a:rPr lang="en-US" sz="900" b="1" dirty="0">
                <a:latin typeface="Calibri" panose="020F0502020204030204" pitchFamily="34" charset="0"/>
              </a:rPr>
              <a:t>, Information Science, Cornell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Stephen Boyd, Electrical Engineering,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David </a:t>
            </a:r>
            <a:r>
              <a:rPr lang="en-US" sz="900" b="1" dirty="0" err="1">
                <a:latin typeface="Calibri" panose="020F0502020204030204" pitchFamily="34" charset="0"/>
              </a:rPr>
              <a:t>Gleich</a:t>
            </a:r>
            <a:r>
              <a:rPr lang="en-US" sz="900" b="1" dirty="0">
                <a:latin typeface="Calibri" panose="020F0502020204030204" pitchFamily="34" charset="0"/>
              </a:rPr>
              <a:t>, Computer Science, Purdue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VS </a:t>
            </a:r>
            <a:r>
              <a:rPr lang="en-US" sz="900" b="1" dirty="0" err="1">
                <a:latin typeface="Calibri" panose="020F0502020204030204" pitchFamily="34" charset="0"/>
              </a:rPr>
              <a:t>Subrahmanian</a:t>
            </a:r>
            <a:r>
              <a:rPr lang="en-US" sz="900" b="1" dirty="0">
                <a:latin typeface="Calibri" panose="020F0502020204030204" pitchFamily="34" charset="0"/>
              </a:rPr>
              <a:t>, Computer Science, University of Maryland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Sarah Kunz, Medicine, Harvard University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Russ Altman, Medicine, Stanford University</a:t>
            </a:r>
          </a:p>
          <a:p>
            <a:r>
              <a:rPr lang="en-US" sz="900" b="1" dirty="0" err="1">
                <a:latin typeface="Calibri" panose="020F0502020204030204" pitchFamily="34" charset="0"/>
              </a:rPr>
              <a:t>Jochen</a:t>
            </a:r>
            <a:r>
              <a:rPr lang="en-US" sz="900" b="1" dirty="0">
                <a:latin typeface="Calibri" panose="020F0502020204030204" pitchFamily="34" charset="0"/>
              </a:rPr>
              <a:t> Profit, Medicine,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Eric Horvitz, Microsoft Research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Jon Kleinberg, Computer Science, Cornell University</a:t>
            </a:r>
          </a:p>
          <a:p>
            <a:r>
              <a:rPr lang="en-US" sz="900" b="1" dirty="0" err="1">
                <a:latin typeface="Calibri" panose="020F0502020204030204" pitchFamily="34" charset="0"/>
              </a:rPr>
              <a:t>Sendhill</a:t>
            </a:r>
            <a:r>
              <a:rPr lang="en-US" sz="900" b="1" dirty="0">
                <a:latin typeface="Calibri" panose="020F0502020204030204" pitchFamily="34" charset="0"/>
              </a:rPr>
              <a:t> Mullainathan, Economics, Harvard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Scott </a:t>
            </a:r>
            <a:r>
              <a:rPr lang="en-US" sz="900" b="1" dirty="0" err="1">
                <a:latin typeface="Calibri" panose="020F0502020204030204" pitchFamily="34" charset="0"/>
              </a:rPr>
              <a:t>Delp</a:t>
            </a:r>
            <a:r>
              <a:rPr lang="en-US" sz="900" b="1" dirty="0">
                <a:latin typeface="Calibri" panose="020F0502020204030204" pitchFamily="34" charset="0"/>
              </a:rPr>
              <a:t>, Bioengineering,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Jens Ludwig, Harris Public Policy, University of Chicago</a:t>
            </a:r>
          </a:p>
        </p:txBody>
      </p:sp>
      <p:pic>
        <p:nvPicPr>
          <p:cNvPr id="90" name="Picture 89" descr="Stanford-Infolab-RGB-300px@2X.pn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360" y="4112231"/>
            <a:ext cx="567249" cy="745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093" y="1674367"/>
            <a:ext cx="522000" cy="680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198" y="664479"/>
            <a:ext cx="522000" cy="689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61" y="663303"/>
            <a:ext cx="522000" cy="692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80" y="1679398"/>
            <a:ext cx="522000" cy="670872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2573111" y="129725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Geet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Sethi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409950" y="2565401"/>
            <a:ext cx="38100" cy="1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3107" y="660784"/>
            <a:ext cx="522000" cy="697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1AEF26-D978-1541-97D2-1C3F57E2889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25897" y="1127362"/>
            <a:ext cx="992186" cy="390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227E572-EABC-AE46-BC49-E83001D1B6E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44011" y="3958199"/>
            <a:ext cx="521891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B03484-B4AC-414C-A644-2E4EF9D2EED1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71450" y="2919054"/>
            <a:ext cx="548640" cy="68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9A4E1C-C358-CC4D-8F69-FACB774F1BD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315585" y="1255762"/>
            <a:ext cx="729847" cy="151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7DB8270-EAF4-0647-85E9-340966AC891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966087" y="1498685"/>
            <a:ext cx="651528" cy="1121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B0F062-D4B3-C04F-A022-1DA5779DED9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372940" y="2978674"/>
            <a:ext cx="2348112" cy="192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34" y="2447590"/>
            <a:ext cx="1210743" cy="5457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038A313-9FFE-D342-844C-822DADEB486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294036" y="1263564"/>
            <a:ext cx="964961" cy="2067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B3D89F2-FEF1-7445-A925-B2DDC467F42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523107" y="1674654"/>
            <a:ext cx="485971" cy="6803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2F37714-E464-7045-A19E-FD6B3BC3D65D}"/>
              </a:ext>
            </a:extLst>
          </p:cNvPr>
          <p:cNvSpPr txBox="1"/>
          <p:nvPr/>
        </p:nvSpPr>
        <p:spPr>
          <a:xfrm>
            <a:off x="2570252" y="2308168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Alex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Porter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="" xmlns:a16="http://schemas.microsoft.com/office/drawing/2014/main" id="{AABE091A-0EEC-D243-82D8-CF03A119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78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-9YQwU-UgDc/UO9MZc_vt8I/AAAAAAAADYI/FHsfm2US-ng/s1600/hiring_graphi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 b="5070"/>
          <a:stretch/>
        </p:blipFill>
        <p:spPr bwMode="auto">
          <a:xfrm>
            <a:off x="838200" y="0"/>
            <a:ext cx="5410200" cy="32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105150"/>
            <a:ext cx="6858000" cy="1981200"/>
          </a:xfrm>
        </p:spPr>
        <p:txBody>
          <a:bodyPr>
            <a:noAutofit/>
          </a:bodyPr>
          <a:lstStyle/>
          <a:p>
            <a:pPr marL="89154" indent="0" algn="ctr">
              <a:buNone/>
            </a:pPr>
            <a:r>
              <a:rPr lang="en-US" sz="2400" dirty="0">
                <a:solidFill>
                  <a:srgbClr val="C00000"/>
                </a:solidFill>
              </a:rPr>
              <a:t>Many interesting high-impact projects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in </a:t>
            </a:r>
            <a:r>
              <a:rPr lang="en-US" sz="2400" dirty="0" smtClean="0">
                <a:solidFill>
                  <a:srgbClr val="C00000"/>
                </a:solidFill>
              </a:rPr>
              <a:t>Machine Learning and Large Biomedical Data </a:t>
            </a:r>
          </a:p>
          <a:p>
            <a:pPr marL="89154" indent="0" algn="ctr">
              <a:buNone/>
            </a:pPr>
            <a:endParaRPr lang="en-US" sz="1600" dirty="0" smtClean="0">
              <a:solidFill>
                <a:srgbClr val="C00000"/>
              </a:solidFill>
            </a:endParaRPr>
          </a:p>
          <a:p>
            <a:pPr marL="89154" indent="0" algn="ctr">
              <a:buNone/>
            </a:pPr>
            <a:r>
              <a:rPr lang="en-US" sz="1900" dirty="0" smtClean="0">
                <a:solidFill>
                  <a:srgbClr val="C00000"/>
                </a:solidFill>
              </a:rPr>
              <a:t>Applications: Precision Medicine &amp; Health, Drug Repurposing, Drug Side Effect modeling, Network Biology, and many more</a:t>
            </a:r>
            <a:endParaRPr lang="en-US" sz="19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 Learning for Network Biology -- </a:t>
            </a:r>
            <a:r>
              <a:rPr lang="en-US" dirty="0" err="1" smtClean="0"/>
              <a:t>snap.stanford.edu</a:t>
            </a:r>
            <a:r>
              <a:rPr lang="en-US" dirty="0" smtClean="0"/>
              <a:t>/</a:t>
            </a:r>
            <a:r>
              <a:rPr lang="en-US" dirty="0" err="1" smtClean="0"/>
              <a:t>deepnetbio-ismb</a:t>
            </a:r>
            <a:r>
              <a:rPr lang="en-US" dirty="0" smtClean="0"/>
              <a:t> -- ISMB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1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This Tutorial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2" y="1144389"/>
            <a:ext cx="609041" cy="576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1" y="2376000"/>
            <a:ext cx="609041" cy="576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1" y="3684511"/>
            <a:ext cx="609041" cy="57675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381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1) Node </a:t>
            </a:r>
            <a:r>
              <a:rPr lang="en-US" sz="3600" dirty="0" err="1" smtClean="0">
                <a:solidFill>
                  <a:srgbClr val="C00000"/>
                </a:solidFill>
              </a:rPr>
              <a:t>embeddings</a:t>
            </a:r>
            <a:endParaRPr lang="en-US" sz="3600" dirty="0" smtClean="0">
              <a:solidFill>
                <a:srgbClr val="C00000"/>
              </a:solidFill>
            </a:endParaRPr>
          </a:p>
          <a:p>
            <a:pPr marL="400050" lvl="1" indent="-279400"/>
            <a:r>
              <a:rPr lang="en-US" sz="2200" dirty="0" smtClean="0"/>
              <a:t>Map nodes to low-dimensional </a:t>
            </a:r>
            <a:r>
              <a:rPr lang="en-US" sz="2200" dirty="0" err="1" smtClean="0"/>
              <a:t>embeddings</a:t>
            </a:r>
            <a:endParaRPr lang="en-US" sz="2200" dirty="0" smtClean="0"/>
          </a:p>
          <a:p>
            <a:pPr marL="400050" lvl="1" indent="-279400"/>
            <a:r>
              <a:rPr lang="en-US" sz="2200" i="1" dirty="0" smtClean="0"/>
              <a:t>Applications: </a:t>
            </a:r>
            <a:r>
              <a:rPr lang="en-US" sz="2200" dirty="0" smtClean="0"/>
              <a:t>PPIs,</a:t>
            </a:r>
            <a:r>
              <a:rPr lang="en-US" sz="2200" i="1" dirty="0" smtClean="0"/>
              <a:t> </a:t>
            </a:r>
            <a:r>
              <a:rPr lang="en-US" sz="2200" dirty="0" smtClean="0"/>
              <a:t>Disease pathways</a:t>
            </a:r>
            <a:endParaRPr lang="en-US" sz="2200" dirty="0"/>
          </a:p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2) Graph neural networks</a:t>
            </a:r>
          </a:p>
          <a:p>
            <a:pPr marL="400050" lvl="2" indent="-279400">
              <a:buFont typeface="Wingdings" pitchFamily="2" charset="2"/>
              <a:buChar char="§"/>
            </a:pPr>
            <a:r>
              <a:rPr lang="en-US" sz="2200" dirty="0" smtClean="0"/>
              <a:t>Deep learning approaches for graphs</a:t>
            </a:r>
          </a:p>
          <a:p>
            <a:pPr marL="400050" lvl="2" indent="-279400">
              <a:buFont typeface="Wingdings" pitchFamily="2" charset="2"/>
              <a:buChar char="§"/>
            </a:pPr>
            <a:r>
              <a:rPr lang="en-US" sz="2200" i="1" dirty="0" smtClean="0"/>
              <a:t>Applications: </a:t>
            </a:r>
            <a:r>
              <a:rPr lang="en-US" sz="2200" dirty="0" smtClean="0"/>
              <a:t>Gene functions</a:t>
            </a:r>
          </a:p>
          <a:p>
            <a:pPr marL="0" lvl="1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3) Heterogeneous networks</a:t>
            </a:r>
          </a:p>
          <a:p>
            <a:pPr marL="400050" lvl="2" indent="-227013">
              <a:buFont typeface="Wingdings" pitchFamily="2" charset="2"/>
              <a:buChar char="§"/>
            </a:pPr>
            <a:r>
              <a:rPr lang="en-US" sz="2200" dirty="0" smtClean="0"/>
              <a:t>Embedding heterogeneous networks</a:t>
            </a:r>
          </a:p>
          <a:p>
            <a:pPr marL="400050" lvl="2" indent="-227013">
              <a:buFont typeface="Wingdings" pitchFamily="2" charset="2"/>
              <a:buChar char="§"/>
            </a:pPr>
            <a:r>
              <a:rPr lang="en-US" sz="2200" i="1" dirty="0" smtClean="0"/>
              <a:t>Applications:</a:t>
            </a:r>
            <a:r>
              <a:rPr lang="en-US" sz="2200" dirty="0" smtClean="0"/>
              <a:t> Human tissues, </a:t>
            </a:r>
            <a:r>
              <a:rPr lang="en-US" sz="2200" dirty="0"/>
              <a:t>Drug side </a:t>
            </a:r>
            <a:r>
              <a:rPr lang="en-US" sz="2200" dirty="0" smtClean="0"/>
              <a:t>effects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42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317"/>
            <a:ext cx="6858000" cy="857250"/>
          </a:xfrm>
        </p:spPr>
        <p:txBody>
          <a:bodyPr/>
          <a:lstStyle/>
          <a:p>
            <a:r>
              <a:rPr lang="en-US" sz="4800" smtClean="0"/>
              <a:t>Outline of This </a:t>
            </a:r>
            <a:r>
              <a:rPr lang="en-US" sz="4800" dirty="0" smtClean="0"/>
              <a:t>Section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23950"/>
            <a:ext cx="6629400" cy="3657600"/>
          </a:xfrm>
        </p:spPr>
        <p:txBody>
          <a:bodyPr>
            <a:noAutofit/>
          </a:bodyPr>
          <a:lstStyle/>
          <a:p>
            <a:pPr marL="342900" lvl="1" indent="-333375">
              <a:lnSpc>
                <a:spcPct val="200000"/>
              </a:lnSpc>
              <a:buFont typeface="+mj-lt"/>
              <a:buAutoNum type="arabicPeriod"/>
              <a:tabLst>
                <a:tab pos="168275" algn="l"/>
              </a:tabLst>
            </a:pPr>
            <a:r>
              <a:rPr lang="en-US" sz="3600" dirty="0" smtClean="0"/>
              <a:t> Practical advice and demos</a:t>
            </a:r>
            <a:endParaRPr lang="en-US" sz="3600" dirty="0"/>
          </a:p>
          <a:p>
            <a:pPr marL="342900" lvl="1" indent="-333375">
              <a:lnSpc>
                <a:spcPct val="200000"/>
              </a:lnSpc>
              <a:buFont typeface="+mj-lt"/>
              <a:buAutoNum type="arabicPeriod"/>
              <a:tabLst>
                <a:tab pos="168275" algn="l"/>
              </a:tabLst>
            </a:pPr>
            <a:r>
              <a:rPr lang="en-US" sz="3600" dirty="0" smtClean="0"/>
              <a:t> </a:t>
            </a:r>
            <a:r>
              <a:rPr lang="en-US" sz="3600" dirty="0"/>
              <a:t>F</a:t>
            </a:r>
            <a:r>
              <a:rPr lang="en-US" sz="3600" dirty="0" smtClean="0"/>
              <a:t>uture directions &amp; conclusion</a:t>
            </a:r>
          </a:p>
        </p:txBody>
      </p:sp>
    </p:spTree>
    <p:extLst>
      <p:ext uri="{BB962C8B-B14F-4D97-AF65-F5344CB8AC3E}">
        <p14:creationId xmlns:p14="http://schemas.microsoft.com/office/powerpoint/2010/main" val="8644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971550"/>
            <a:ext cx="6134100" cy="255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Practical Advice and Demos</a:t>
            </a:r>
            <a:endParaRPr lang="en-US" sz="4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Demo: Diseases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1040441"/>
            <a:ext cx="6418443" cy="40901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Demo: Protein Interactions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1047180"/>
            <a:ext cx="6418443" cy="40901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General Tips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286500" cy="3657600"/>
          </a:xfrm>
        </p:spPr>
        <p:txBody>
          <a:bodyPr>
            <a:normAutofit fontScale="70000" lnSpcReduction="20000"/>
          </a:bodyPr>
          <a:lstStyle/>
          <a:p>
            <a:pPr>
              <a:buFont typeface="+mj-lt"/>
              <a:buAutoNum type="arabicParenR"/>
            </a:pPr>
            <a:r>
              <a:rPr lang="en-US" sz="3000" dirty="0" smtClean="0"/>
              <a:t>Network data preprocessing is important:</a:t>
            </a:r>
          </a:p>
          <a:p>
            <a:pPr marL="801688" lvl="1" indent="-230188"/>
            <a:r>
              <a:rPr lang="en-US" dirty="0" smtClean="0"/>
              <a:t>renormalization tricks </a:t>
            </a:r>
          </a:p>
          <a:p>
            <a:pPr marL="801688" lvl="1" indent="-230188"/>
            <a:r>
              <a:rPr lang="en-US" dirty="0" smtClean="0"/>
              <a:t>variance-scaled initialization </a:t>
            </a:r>
          </a:p>
          <a:p>
            <a:pPr marL="801688" lvl="1" indent="-230188"/>
            <a:r>
              <a:rPr lang="en-US" dirty="0" smtClean="0"/>
              <a:t>network data whitening</a:t>
            </a:r>
          </a:p>
          <a:p>
            <a:pPr>
              <a:buFont typeface="+mj-lt"/>
              <a:buAutoNum type="arabicParenR"/>
            </a:pPr>
            <a:r>
              <a:rPr lang="en-US" sz="3000" dirty="0" smtClean="0"/>
              <a:t>Use the ADAM optimizer:</a:t>
            </a:r>
          </a:p>
          <a:p>
            <a:pPr lvl="1"/>
            <a:r>
              <a:rPr lang="en-US" dirty="0" smtClean="0"/>
              <a:t>ADAM naturally takes </a:t>
            </a:r>
            <a:r>
              <a:rPr lang="en-US" dirty="0"/>
              <a:t>care of </a:t>
            </a:r>
            <a:r>
              <a:rPr lang="en-US" dirty="0" smtClean="0"/>
              <a:t>decaying the learning rate</a:t>
            </a:r>
          </a:p>
          <a:p>
            <a:pPr>
              <a:buFont typeface="+mj-lt"/>
              <a:buAutoNum type="arabicParenR"/>
            </a:pPr>
            <a:r>
              <a:rPr lang="en-US" sz="3000" dirty="0" err="1" smtClean="0"/>
              <a:t>ReLU</a:t>
            </a:r>
            <a:r>
              <a:rPr lang="en-US" sz="3000" dirty="0" smtClean="0"/>
              <a:t> (activation function) often works really well </a:t>
            </a:r>
          </a:p>
          <a:p>
            <a:pPr>
              <a:buFont typeface="+mj-lt"/>
              <a:buAutoNum type="arabicParenR"/>
            </a:pPr>
            <a:r>
              <a:rPr lang="en-US" sz="3000" dirty="0" smtClean="0"/>
              <a:t>No activation function at your output layer: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asy </a:t>
            </a:r>
            <a:r>
              <a:rPr lang="en-US" dirty="0"/>
              <a:t>mistake </a:t>
            </a:r>
            <a:r>
              <a:rPr lang="en-US" dirty="0" smtClean="0"/>
              <a:t>if </a:t>
            </a:r>
            <a:r>
              <a:rPr lang="en-US" dirty="0"/>
              <a:t>you build </a:t>
            </a:r>
            <a:r>
              <a:rPr lang="en-US" dirty="0" smtClean="0"/>
              <a:t>layers </a:t>
            </a:r>
            <a:r>
              <a:rPr lang="en-US" dirty="0"/>
              <a:t>with a shared function</a:t>
            </a:r>
            <a:endParaRPr lang="en-US" dirty="0" smtClean="0"/>
          </a:p>
          <a:p>
            <a:pPr>
              <a:buFont typeface="+mj-lt"/>
              <a:buAutoNum type="arabicParenR"/>
            </a:pPr>
            <a:r>
              <a:rPr lang="en-US" sz="3000" dirty="0" smtClean="0"/>
              <a:t>Include bias term in every layer</a:t>
            </a:r>
          </a:p>
          <a:p>
            <a:pPr>
              <a:buFont typeface="+mj-lt"/>
              <a:buAutoNum type="arabicParenR"/>
            </a:pPr>
            <a:r>
              <a:rPr lang="en-US" sz="3000" dirty="0"/>
              <a:t>G</a:t>
            </a:r>
            <a:r>
              <a:rPr lang="en-US" sz="3000" dirty="0" smtClean="0"/>
              <a:t>raph convolution layer of size 64 or 128 is plenty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Debugging Deep Networks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3810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Debug?!: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oss/accuracy </a:t>
            </a:r>
            <a:r>
              <a:rPr lang="en-US" dirty="0"/>
              <a:t>not converging during </a:t>
            </a:r>
            <a:r>
              <a:rPr lang="en-US" dirty="0" smtClean="0"/>
              <a:t>training</a:t>
            </a:r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Important for model development:</a:t>
            </a:r>
          </a:p>
          <a:p>
            <a:pPr lvl="1"/>
            <a:r>
              <a:rPr lang="en-US" b="1" dirty="0" err="1" smtClean="0">
                <a:solidFill>
                  <a:srgbClr val="C00000"/>
                </a:solidFill>
              </a:rPr>
              <a:t>Overfit</a:t>
            </a:r>
            <a:r>
              <a:rPr lang="en-US" b="1" dirty="0" smtClean="0">
                <a:solidFill>
                  <a:srgbClr val="C00000"/>
                </a:solidFill>
              </a:rPr>
              <a:t> on training data: </a:t>
            </a:r>
          </a:p>
          <a:p>
            <a:pPr lvl="2"/>
            <a:r>
              <a:rPr lang="en-US" dirty="0" smtClean="0"/>
              <a:t>Accuracy </a:t>
            </a:r>
            <a:r>
              <a:rPr lang="en-US" dirty="0"/>
              <a:t>should be essentially </a:t>
            </a:r>
            <a:r>
              <a:rPr lang="en-US" dirty="0" smtClean="0"/>
              <a:t>100% or error close to 0</a:t>
            </a:r>
          </a:p>
          <a:p>
            <a:pPr lvl="2"/>
            <a:r>
              <a:rPr lang="en-US" dirty="0"/>
              <a:t>If </a:t>
            </a:r>
            <a:r>
              <a:rPr lang="en-US" dirty="0" smtClean="0"/>
              <a:t>neural </a:t>
            </a:r>
            <a:r>
              <a:rPr lang="en-US" dirty="0"/>
              <a:t>network </a:t>
            </a:r>
            <a:r>
              <a:rPr lang="en-US" dirty="0" smtClean="0"/>
              <a:t>cannot </a:t>
            </a:r>
            <a:r>
              <a:rPr lang="en-US" dirty="0" err="1" smtClean="0"/>
              <a:t>overfit</a:t>
            </a:r>
            <a:r>
              <a:rPr lang="en-US" dirty="0" smtClean="0"/>
              <a:t> </a:t>
            </a:r>
            <a:r>
              <a:rPr lang="en-US" dirty="0"/>
              <a:t>a single data point, something </a:t>
            </a:r>
            <a:r>
              <a:rPr lang="en-US" dirty="0" smtClean="0"/>
              <a:t>is wrong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Scrutinize your loss function!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Scrutinize your visualizations!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lIns="68569" tIns="68569" rIns="68569" bIns="68569" anchor="t" anchorCtr="0">
        <a:noAutofit/>
      </a:bodyPr>
      <a:lstStyle>
        <a:defPPr>
          <a:defRPr dirty="0">
            <a:latin typeface="Helvetica Neue Light" charset="0"/>
            <a:ea typeface="Helvetica Neue Light" charset="0"/>
            <a:cs typeface="Helvetica Neue Light" charset="0"/>
            <a:sym typeface="Open San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lss_17-node2vec_gcn" id="{AD760A88-5572-8647-912F-D58F33977B44}" vid="{8CE0CBB3-4F68-4043-ACF5-C559588D6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www-tutorial</Template>
  <TotalTime>2851</TotalTime>
  <Words>1097</Words>
  <Application>Microsoft Macintosh PowerPoint</Application>
  <PresentationFormat>Custom</PresentationFormat>
  <Paragraphs>292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Georgia</vt:lpstr>
      <vt:lpstr>Helvetica Neue</vt:lpstr>
      <vt:lpstr>Helvetica Neue Light</vt:lpstr>
      <vt:lpstr>Open Sans</vt:lpstr>
      <vt:lpstr>Wingdings</vt:lpstr>
      <vt:lpstr>Arial</vt:lpstr>
      <vt:lpstr>Office Theme</vt:lpstr>
      <vt:lpstr>Deep Learning for Network Biology</vt:lpstr>
      <vt:lpstr>This Tutorial</vt:lpstr>
      <vt:lpstr>This Tutorial</vt:lpstr>
      <vt:lpstr>Outline of This Section</vt:lpstr>
      <vt:lpstr>PowerPoint Presentation</vt:lpstr>
      <vt:lpstr>Demo: Diseases</vt:lpstr>
      <vt:lpstr>Demo: Protein Interactions</vt:lpstr>
      <vt:lpstr>General Tips</vt:lpstr>
      <vt:lpstr>Debugging Deep Networks</vt:lpstr>
      <vt:lpstr>PowerPoint Presentation</vt:lpstr>
      <vt:lpstr>Learning Hierarchies</vt:lpstr>
      <vt:lpstr>Explainability</vt:lpstr>
      <vt:lpstr>Internet-Based Phenotyping</vt:lpstr>
      <vt:lpstr>Giga-Scale Network Data</vt:lpstr>
      <vt:lpstr>This Tutorial</vt:lpstr>
      <vt:lpstr>PowerPoint Presentation</vt:lpstr>
      <vt:lpstr>Tutorial Resources</vt:lpstr>
      <vt:lpstr>Network Analytics with SNAP</vt:lpstr>
      <vt:lpstr>BioSNAP: Network Data</vt:lpstr>
      <vt:lpstr>Deep Learning Code Bases</vt:lpstr>
      <vt:lpstr>Deep Learning for Network Biology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</dc:title>
  <dc:creator>Microsoft Office User</dc:creator>
  <cp:lastModifiedBy>Microsoft Office User</cp:lastModifiedBy>
  <cp:revision>223</cp:revision>
  <cp:lastPrinted>2018-07-05T06:28:40Z</cp:lastPrinted>
  <dcterms:created xsi:type="dcterms:W3CDTF">2018-03-18T23:43:52Z</dcterms:created>
  <dcterms:modified xsi:type="dcterms:W3CDTF">2018-07-08T16:37:41Z</dcterms:modified>
</cp:coreProperties>
</file>