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74" r:id="rId2"/>
    <p:sldId id="848" r:id="rId3"/>
    <p:sldId id="589" r:id="rId4"/>
    <p:sldId id="630" r:id="rId5"/>
    <p:sldId id="631" r:id="rId6"/>
    <p:sldId id="847" r:id="rId7"/>
    <p:sldId id="842" r:id="rId8"/>
    <p:sldId id="843" r:id="rId9"/>
    <p:sldId id="857" r:id="rId10"/>
    <p:sldId id="858" r:id="rId11"/>
    <p:sldId id="803" r:id="rId12"/>
    <p:sldId id="838" r:id="rId13"/>
    <p:sldId id="609" r:id="rId14"/>
    <p:sldId id="810" r:id="rId15"/>
    <p:sldId id="837" r:id="rId16"/>
    <p:sldId id="835" r:id="rId17"/>
    <p:sldId id="840" r:id="rId18"/>
    <p:sldId id="841" r:id="rId19"/>
    <p:sldId id="608" r:id="rId20"/>
    <p:sldId id="610" r:id="rId21"/>
    <p:sldId id="836" r:id="rId22"/>
    <p:sldId id="746" r:id="rId23"/>
    <p:sldId id="846" r:id="rId24"/>
    <p:sldId id="839" r:id="rId25"/>
    <p:sldId id="747" r:id="rId26"/>
    <p:sldId id="849" r:id="rId27"/>
    <p:sldId id="851" r:id="rId28"/>
    <p:sldId id="855" r:id="rId29"/>
    <p:sldId id="856" r:id="rId30"/>
    <p:sldId id="859" r:id="rId31"/>
    <p:sldId id="860" r:id="rId32"/>
  </p:sldIdLst>
  <p:sldSz cx="6858000" cy="51435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19A99E"/>
    <a:srgbClr val="D0385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30" autoAdjust="0"/>
    <p:restoredTop sz="93544"/>
  </p:normalViewPr>
  <p:slideViewPr>
    <p:cSldViewPr>
      <p:cViewPr>
        <p:scale>
          <a:sx n="141" d="100"/>
          <a:sy n="141" d="100"/>
        </p:scale>
        <p:origin x="1904" y="35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4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9EB13-F83B-439E-B541-137B395113DC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110695-805E-45C9-B4FC-13503A102C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406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F7BBDC-FCF4-4ABC-A816-1C3BABFDA40B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1CAEB-67AD-458E-B98A-1074D66B1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21322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07532-839C-41A2-9E71-D5288AEAE66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92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3114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59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29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1F57D-0EF3-4713-8906-EEC17DB47EC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06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09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1F57D-0EF3-4713-8906-EEC17DB47EC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0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6097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81F57D-0EF3-4713-8906-EEC17DB47EC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1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21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32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8C8D-18FA-4929-908F-A988049F88B2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6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188C8D-18FA-4929-908F-A988049F88B2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9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14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E1CAEB-67AD-458E-B98A-1074D66B1EF8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5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55031"/>
            <a:ext cx="5829300" cy="1102519"/>
          </a:xfrm>
        </p:spPr>
        <p:txBody>
          <a:bodyPr>
            <a:noAutofit/>
          </a:bodyPr>
          <a:lstStyle>
            <a:lvl1pPr>
              <a:defRPr sz="4400" b="0" cap="none" spc="0">
                <a:ln>
                  <a:noFill/>
                </a:ln>
                <a:solidFill>
                  <a:srgbClr val="C00000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487913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62F52-05C2-A54F-9F77-439AFF4D44FC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750" y="4985539"/>
            <a:ext cx="4514850" cy="206024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0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4"/>
            <a:ext cx="41148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8C1F4-05D2-2846-9324-7F2CDAF1F265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62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-56" y="5045700"/>
            <a:ext cx="6858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lIns="68569" tIns="68569" rIns="68569" bIns="68569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350"/>
          </a:p>
        </p:txBody>
      </p:sp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233775" y="445025"/>
            <a:ext cx="6390450" cy="707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233775" y="1266325"/>
            <a:ext cx="6390450" cy="330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6354343" y="4663216"/>
            <a:ext cx="411525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895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7B8AF-5FFE-2C49-BE2B-F24EE1CA9FBE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8650" y="342900"/>
            <a:ext cx="5772150" cy="44005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2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"/>
          <p:cNvSpPr/>
          <p:nvPr/>
        </p:nvSpPr>
        <p:spPr>
          <a:xfrm>
            <a:off x="301377" y="1037273"/>
            <a:ext cx="6258572" cy="1675"/>
          </a:xfrm>
          <a:prstGeom prst="rect">
            <a:avLst/>
          </a:prstGeom>
          <a:solidFill>
            <a:srgbClr val="B15E29"/>
          </a:solidFill>
          <a:ln w="12700">
            <a:solidFill>
              <a:srgbClr val="000000"/>
            </a:solidFill>
            <a:miter lim="400000"/>
          </a:ln>
          <a:effectLst>
            <a:outerShdw blurRad="50800" dist="25400" dir="5400000" rotWithShape="0">
              <a:srgbClr val="000000">
                <a:alpha val="40000"/>
              </a:srgbClr>
            </a:outerShdw>
          </a:effectLst>
        </p:spPr>
        <p:txBody>
          <a:bodyPr lIns="26789" tIns="26789" rIns="26789" bIns="2678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sz="949"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53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846406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2" hasCustomPrompt="1"/>
          </p:nvPr>
        </p:nvSpPr>
        <p:spPr>
          <a:xfrm>
            <a:off x="345178" y="783808"/>
            <a:ext cx="6172646" cy="288036"/>
          </a:xfrm>
        </p:spPr>
        <p:txBody>
          <a:bodyPr anchor="t"/>
          <a:lstStyle>
            <a:lvl1pPr algn="ctr">
              <a:defRPr sz="1308" b="0" i="1">
                <a:solidFill>
                  <a:srgbClr val="98938A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 smtClean="0"/>
              <a:t>Optional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5178" y="431519"/>
            <a:ext cx="6172647" cy="35127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1FA6-B0B4-9940-9B47-E6B321700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Shape 990"/>
          <p:cNvSpPr/>
          <p:nvPr userDrawn="1"/>
        </p:nvSpPr>
        <p:spPr>
          <a:xfrm flipH="1">
            <a:off x="6942182" y="1214181"/>
            <a:ext cx="1409789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With Two Line Titles 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move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top </a:t>
            </a: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of Subtitle 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text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 touch this line</a:t>
            </a:r>
            <a:endParaRPr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sp>
        <p:nvSpPr>
          <p:cNvPr id="15" name="Shape 992"/>
          <p:cNvSpPr/>
          <p:nvPr userDrawn="1"/>
        </p:nvSpPr>
        <p:spPr>
          <a:xfrm flipH="1">
            <a:off x="6942182" y="1843170"/>
            <a:ext cx="1409789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With Two Line Titles 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move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top </a:t>
            </a:r>
            <a:b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</a:b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of Content 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text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 touch this line</a:t>
            </a:r>
            <a:endParaRPr lang="en-US"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flipH="1" flipV="1">
            <a:off x="6903918" y="1175715"/>
            <a:ext cx="886024" cy="9034"/>
          </a:xfrm>
          <a:prstGeom prst="line">
            <a:avLst/>
          </a:prstGeom>
          <a:ln w="12700" cmpd="sng">
            <a:solidFill>
              <a:schemeClr val="accent3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903918" y="1816490"/>
            <a:ext cx="886024" cy="0"/>
          </a:xfrm>
          <a:prstGeom prst="line">
            <a:avLst/>
          </a:prstGeom>
          <a:ln w="12700" cmpd="sng">
            <a:solidFill>
              <a:schemeClr val="accent3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903917" y="2031101"/>
            <a:ext cx="1222754" cy="0"/>
          </a:xfrm>
          <a:prstGeom prst="line">
            <a:avLst/>
          </a:prstGeom>
          <a:ln w="9525" cmpd="sng">
            <a:solidFill>
              <a:schemeClr val="bg2"/>
            </a:solidFill>
            <a:prstDash val="dash"/>
            <a:headEnd type="none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hape 992"/>
          <p:cNvSpPr/>
          <p:nvPr userDrawn="1"/>
        </p:nvSpPr>
        <p:spPr>
          <a:xfrm flipH="1">
            <a:off x="6942182" y="2065472"/>
            <a:ext cx="1294995" cy="15337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dirty="0" smtClean="0">
                <a:solidFill>
                  <a:srgbClr val="8C8C8C"/>
                </a:solidFill>
                <a:latin typeface="Helvetica Neue"/>
                <a:cs typeface="Helvetica Neue"/>
              </a:rPr>
              <a:t>With</a:t>
            </a:r>
            <a:r>
              <a:rPr lang="en-US" sz="506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</a:t>
            </a:r>
            <a:r>
              <a:rPr lang="en-US" sz="506" dirty="0" smtClean="0">
                <a:solidFill>
                  <a:srgbClr val="8C8C8C"/>
                </a:solidFill>
                <a:latin typeface="Helvetica Neue"/>
                <a:cs typeface="Helvetica Neue"/>
              </a:rPr>
              <a:t>Two Line Titles &amp;  Two</a:t>
            </a:r>
            <a:r>
              <a:rPr lang="en-US" sz="506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Line </a:t>
            </a:r>
            <a:r>
              <a:rPr lang="en-US" sz="506" dirty="0" smtClean="0">
                <a:solidFill>
                  <a:srgbClr val="8C8C8C"/>
                </a:solidFill>
                <a:latin typeface="Helvetica Neue"/>
                <a:cs typeface="Helvetica Neue"/>
              </a:rPr>
              <a:t>Subtitles </a:t>
            </a:r>
          </a:p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1" dirty="0" smtClean="0">
                <a:solidFill>
                  <a:srgbClr val="8C8C8C"/>
                </a:solidFill>
                <a:latin typeface="Helvetica Neue"/>
                <a:cs typeface="Helvetica Neue"/>
              </a:rPr>
              <a:t>move top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 of </a:t>
            </a:r>
            <a:r>
              <a:rPr lang="en-US" sz="506" b="1" dirty="0" smtClean="0">
                <a:solidFill>
                  <a:srgbClr val="8C8C8C"/>
                </a:solidFill>
                <a:latin typeface="Helvetica Neue"/>
                <a:cs typeface="Helvetica Neue"/>
              </a:rPr>
              <a:t>Conten</a:t>
            </a:r>
            <a:r>
              <a:rPr lang="en-US" sz="506" b="1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 text </a:t>
            </a:r>
            <a:r>
              <a:rPr lang="en-US" sz="506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to this Line</a:t>
            </a:r>
            <a:endParaRPr lang="en-US" sz="506" b="1" dirty="0">
              <a:solidFill>
                <a:srgbClr val="8C8C8C"/>
              </a:solidFill>
              <a:latin typeface="Helvetica Neue"/>
              <a:cs typeface="Helvetica Neue"/>
            </a:endParaRPr>
          </a:p>
        </p:txBody>
      </p:sp>
      <p:sp>
        <p:nvSpPr>
          <p:cNvPr id="12" name="Shape 990"/>
          <p:cNvSpPr/>
          <p:nvPr userDrawn="1"/>
        </p:nvSpPr>
        <p:spPr>
          <a:xfrm flipH="1">
            <a:off x="6942182" y="2484801"/>
            <a:ext cx="1294995" cy="21563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14286" tIns="14286" rIns="14286" bIns="14286" anchor="ctr">
            <a:spAutoFit/>
          </a:bodyPr>
          <a:lstStyle/>
          <a:p>
            <a:pPr lvl="0" algn="l">
              <a:lnSpc>
                <a:spcPct val="80000"/>
              </a:lnSpc>
              <a:defRPr sz="1800">
                <a:solidFill>
                  <a:srgbClr val="000000"/>
                </a:solidFill>
              </a:defRPr>
            </a:pPr>
            <a:r>
              <a:rPr lang="en-US" sz="506" b="0" baseline="0" dirty="0" smtClean="0">
                <a:solidFill>
                  <a:srgbClr val="8C8C8C"/>
                </a:solidFill>
                <a:latin typeface="Helvetica Neue"/>
                <a:cs typeface="Helvetica Neue"/>
              </a:rPr>
              <a:t>Go to THEMES &gt; EDIT MASTER &gt; and delete these guides from master layout before sending document to clients. </a:t>
            </a:r>
          </a:p>
        </p:txBody>
      </p:sp>
    </p:spTree>
    <p:extLst>
      <p:ext uri="{BB962C8B-B14F-4D97-AF65-F5344CB8AC3E}">
        <p14:creationId xmlns:p14="http://schemas.microsoft.com/office/powerpoint/2010/main" val="20611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350"/>
            <a:ext cx="6858000" cy="857250"/>
          </a:xfrm>
        </p:spPr>
        <p:txBody>
          <a:bodyPr>
            <a:no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100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5032726"/>
            <a:ext cx="952500" cy="110774"/>
          </a:xfrm>
        </p:spPr>
        <p:txBody>
          <a:bodyPr/>
          <a:lstStyle/>
          <a:p>
            <a:fld id="{0740541D-A946-F24B-9BEF-20A62B7DDA47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2702" y="5010150"/>
            <a:ext cx="4648200" cy="138062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562600" y="5032726"/>
            <a:ext cx="952500" cy="110774"/>
          </a:xfrm>
        </p:spPr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35010" y="1037967"/>
            <a:ext cx="6843585" cy="1545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661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CA1EB-3750-9648-B8B9-0D8D61F312C2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800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8099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E1F90-3A72-0940-87A4-5452AC836429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3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38263"/>
            <a:ext cx="3030141" cy="5168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818084"/>
            <a:ext cx="3030141" cy="3192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0" y="1338263"/>
            <a:ext cx="3031331" cy="5168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0" y="1818084"/>
            <a:ext cx="3031331" cy="31920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8A3EC-5903-FD40-BFA2-B819C3D981D0}" type="datetime1">
              <a:rPr lang="en-US" smtClean="0"/>
              <a:t>7/8/18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750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980E6-5F56-B942-A6DD-CD11F9C51B6A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51321"/>
            <a:ext cx="6858000" cy="0"/>
          </a:xfrm>
          <a:prstGeom prst="line">
            <a:avLst/>
          </a:prstGeom>
          <a:ln w="76200" cap="sq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07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C9E11-FBFD-A34F-90A4-429DE7E2311C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876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5960-6242-F742-A717-5E8A80F92F87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83733" y="5024259"/>
            <a:ext cx="4724400" cy="110774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347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04787"/>
            <a:ext cx="2256235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9"/>
            <a:ext cx="3833813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1" y="1076327"/>
            <a:ext cx="2256235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D0D9E-2B6B-C24E-9AAF-D40492DFE9C2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1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3350"/>
            <a:ext cx="685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200150"/>
            <a:ext cx="6172200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5032726"/>
            <a:ext cx="16002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F1B0D9B6-7C82-6940-83FB-9397729FA6E0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5032726"/>
            <a:ext cx="21717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5032726"/>
            <a:ext cx="1600200" cy="1214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4D267013-DFFC-4352-B274-32112D0CCE1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60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7" r:id="rId10"/>
    <p:sldLayoutId id="2147483664" r:id="rId11"/>
    <p:sldLayoutId id="2147483665" r:id="rId12"/>
    <p:sldLayoutId id="2147483666" r:id="rId13"/>
    <p:sldLayoutId id="2147483667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000" b="0" i="0" kern="1200" cap="none" spc="0">
          <a:ln>
            <a:noFill/>
          </a:ln>
          <a:solidFill>
            <a:srgbClr val="C00000"/>
          </a:solidFill>
          <a:effectLst/>
          <a:latin typeface="Helvetica Neue Light" charset="0"/>
          <a:ea typeface="Helvetica Neue Light" charset="0"/>
          <a:cs typeface="Helvetica Neue Light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C00000"/>
        </a:buClr>
        <a:buFont typeface="Wingdings" pitchFamily="2" charset="2"/>
        <a:buChar char="§"/>
        <a:defRPr lang="en-US" sz="2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4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Wingdings" charset="2"/>
        <a:buChar char="§"/>
        <a:defRPr lang="en-US" sz="20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US" sz="1800" b="0" i="0" kern="1200" dirty="0" smtClean="0">
          <a:solidFill>
            <a:schemeClr val="tx1"/>
          </a:solidFill>
          <a:latin typeface="Helvetica Neue Light" charset="0"/>
          <a:ea typeface="Helvetica Neue Light" charset="0"/>
          <a:cs typeface="Helvetica Neue Light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cience.sciencemag.org/content/357/6353/802" TargetMode="Externa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5.png"/><Relationship Id="rId7" Type="http://schemas.openxmlformats.org/officeDocument/2006/relationships/image" Target="../media/image16.jp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hyperlink" Target="https://www.nature.com/articles/npjschz201612?WT.feed_name=subjects_neuroscience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Relationship Id="rId3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hyperlink" Target="mailto:http://science.sciencemag.org/content/347/6224/1257601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cb.org/ismb2018-program/ismb2018-tutorials" TargetMode="External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nap.stanford.edu/deepnetbio-ismb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jpg"/><Relationship Id="rId5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30.gif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4.png"/><Relationship Id="rId5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nap.stanford.edu/crank/" TargetMode="External"/><Relationship Id="rId4" Type="http://schemas.openxmlformats.org/officeDocument/2006/relationships/hyperlink" Target="http://snap.stanford.edu/decagon" TargetMode="External"/><Relationship Id="rId5" Type="http://schemas.openxmlformats.org/officeDocument/2006/relationships/hyperlink" Target="http://snap.stanford.edu/mambo/" TargetMode="External"/><Relationship Id="rId6" Type="http://schemas.openxmlformats.org/officeDocument/2006/relationships/hyperlink" Target="http://snap.stanford.edu/ne" TargetMode="External"/><Relationship Id="rId7" Type="http://schemas.openxmlformats.org/officeDocument/2006/relationships/hyperlink" Target="http://snap.stanford.edu/ohmnet" TargetMode="External"/><Relationship Id="rId8" Type="http://schemas.openxmlformats.org/officeDocument/2006/relationships/hyperlink" Target="http://snap.stanford.edu/pathways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nap.stanford.edu/projects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snap.stanford.edu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46" Type="http://schemas.openxmlformats.org/officeDocument/2006/relationships/image" Target="../media/image79.png"/><Relationship Id="rId47" Type="http://schemas.openxmlformats.org/officeDocument/2006/relationships/image" Target="../media/image80.png"/><Relationship Id="rId48" Type="http://schemas.openxmlformats.org/officeDocument/2006/relationships/image" Target="../media/image81.tiff"/><Relationship Id="rId49" Type="http://schemas.openxmlformats.org/officeDocument/2006/relationships/image" Target="../media/image82.tiff"/><Relationship Id="rId20" Type="http://schemas.openxmlformats.org/officeDocument/2006/relationships/image" Target="../media/image53.gif"/><Relationship Id="rId21" Type="http://schemas.openxmlformats.org/officeDocument/2006/relationships/image" Target="../media/image54.jpeg"/><Relationship Id="rId22" Type="http://schemas.openxmlformats.org/officeDocument/2006/relationships/image" Target="../media/image55.jpeg"/><Relationship Id="rId23" Type="http://schemas.openxmlformats.org/officeDocument/2006/relationships/image" Target="../media/image56.png"/><Relationship Id="rId24" Type="http://schemas.openxmlformats.org/officeDocument/2006/relationships/image" Target="../media/image57.png"/><Relationship Id="rId25" Type="http://schemas.openxmlformats.org/officeDocument/2006/relationships/image" Target="../media/image58.jpeg"/><Relationship Id="rId26" Type="http://schemas.openxmlformats.org/officeDocument/2006/relationships/image" Target="../media/image59.jpeg"/><Relationship Id="rId27" Type="http://schemas.openxmlformats.org/officeDocument/2006/relationships/image" Target="../media/image60.png"/><Relationship Id="rId28" Type="http://schemas.openxmlformats.org/officeDocument/2006/relationships/image" Target="../media/image61.jpeg"/><Relationship Id="rId29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30" Type="http://schemas.openxmlformats.org/officeDocument/2006/relationships/image" Target="../media/image63.png"/><Relationship Id="rId31" Type="http://schemas.openxmlformats.org/officeDocument/2006/relationships/image" Target="../media/image64.png"/><Relationship Id="rId32" Type="http://schemas.openxmlformats.org/officeDocument/2006/relationships/image" Target="../media/image65.png"/><Relationship Id="rId9" Type="http://schemas.openxmlformats.org/officeDocument/2006/relationships/image" Target="../media/image42.jpeg"/><Relationship Id="rId6" Type="http://schemas.openxmlformats.org/officeDocument/2006/relationships/image" Target="../media/image39.jpe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33" Type="http://schemas.openxmlformats.org/officeDocument/2006/relationships/image" Target="../media/image66.png"/><Relationship Id="rId34" Type="http://schemas.openxmlformats.org/officeDocument/2006/relationships/image" Target="../media/image67.png"/><Relationship Id="rId35" Type="http://schemas.openxmlformats.org/officeDocument/2006/relationships/image" Target="../media/image68.tiff"/><Relationship Id="rId36" Type="http://schemas.openxmlformats.org/officeDocument/2006/relationships/image" Target="../media/image69.tiff"/><Relationship Id="rId10" Type="http://schemas.openxmlformats.org/officeDocument/2006/relationships/image" Target="../media/image43.jpeg"/><Relationship Id="rId11" Type="http://schemas.openxmlformats.org/officeDocument/2006/relationships/image" Target="../media/image44.jpeg"/><Relationship Id="rId12" Type="http://schemas.openxmlformats.org/officeDocument/2006/relationships/image" Target="../media/image45.jpeg"/><Relationship Id="rId13" Type="http://schemas.openxmlformats.org/officeDocument/2006/relationships/image" Target="../media/image46.jpeg"/><Relationship Id="rId14" Type="http://schemas.openxmlformats.org/officeDocument/2006/relationships/image" Target="../media/image47.jpeg"/><Relationship Id="rId15" Type="http://schemas.openxmlformats.org/officeDocument/2006/relationships/image" Target="../media/image48.png"/><Relationship Id="rId16" Type="http://schemas.openxmlformats.org/officeDocument/2006/relationships/image" Target="../media/image49.jpg"/><Relationship Id="rId17" Type="http://schemas.openxmlformats.org/officeDocument/2006/relationships/image" Target="../media/image50.png"/><Relationship Id="rId18" Type="http://schemas.openxmlformats.org/officeDocument/2006/relationships/image" Target="../media/image51.gif"/><Relationship Id="rId19" Type="http://schemas.openxmlformats.org/officeDocument/2006/relationships/image" Target="../media/image52.png"/><Relationship Id="rId37" Type="http://schemas.openxmlformats.org/officeDocument/2006/relationships/image" Target="../media/image70.tiff"/><Relationship Id="rId38" Type="http://schemas.openxmlformats.org/officeDocument/2006/relationships/image" Target="../media/image71.tiff"/><Relationship Id="rId39" Type="http://schemas.openxmlformats.org/officeDocument/2006/relationships/image" Target="../media/image72.tiff"/><Relationship Id="rId40" Type="http://schemas.openxmlformats.org/officeDocument/2006/relationships/image" Target="../media/image73.tiff"/><Relationship Id="rId41" Type="http://schemas.openxmlformats.org/officeDocument/2006/relationships/image" Target="../media/image74.tiff"/><Relationship Id="rId42" Type="http://schemas.openxmlformats.org/officeDocument/2006/relationships/image" Target="../media/image75.tiff"/><Relationship Id="rId43" Type="http://schemas.openxmlformats.org/officeDocument/2006/relationships/image" Target="../media/image76.tiff"/><Relationship Id="rId44" Type="http://schemas.openxmlformats.org/officeDocument/2006/relationships/image" Target="../media/image77.tiff"/><Relationship Id="rId45" Type="http://schemas.openxmlformats.org/officeDocument/2006/relationships/image" Target="../media/image7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http://www.pnas.org/content/104/21/8685.shor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www.nature.com/articles/nmeth.4627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nmeth.2810" TargetMode="Externa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59-017-0101" TargetMode="External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243798"/>
            <a:ext cx="1981200" cy="6413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22291"/>
            <a:ext cx="6858000" cy="1943100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Deep Learning for Network Biology</a:t>
            </a:r>
            <a:endParaRPr lang="en-US" sz="5400" b="1" dirty="0"/>
          </a:p>
        </p:txBody>
      </p:sp>
      <p:pic>
        <p:nvPicPr>
          <p:cNvPr id="5" name="Picture 6" descr="http://asia.stanford.edu/images/StanfordSeal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763996"/>
            <a:ext cx="1268730" cy="12687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264795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elvetica Neue Light" charset="0"/>
                <a:ea typeface="Helvetica Neue Light" charset="0"/>
                <a:cs typeface="Helvetica Neue Light" charset="0"/>
              </a:rPr>
              <a:t>Marinka Zitnik and Jure </a:t>
            </a:r>
            <a:r>
              <a:rPr lang="en-US" sz="2800" dirty="0" err="1" smtClean="0">
                <a:latin typeface="Helvetica Neue Light" charset="0"/>
                <a:ea typeface="Helvetica Neue Light" charset="0"/>
                <a:cs typeface="Helvetica Neue Light" charset="0"/>
              </a:rPr>
              <a:t>Leskovec</a:t>
            </a:r>
            <a:endParaRPr lang="en-US" sz="28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sz="1200" dirty="0" smtClean="0">
              <a:latin typeface="Helvetica Neue Light" charset="0"/>
              <a:ea typeface="Helvetica Neue Light" charset="0"/>
              <a:cs typeface="Helvetica Neue Light" charset="0"/>
            </a:endParaRPr>
          </a:p>
          <a:p>
            <a:pPr algn="ctr"/>
            <a:r>
              <a:rPr lang="en-US" sz="2400" dirty="0" smtClean="0">
                <a:latin typeface="Helvetica Neue Light" charset="0"/>
                <a:ea typeface="Helvetica Neue Light" charset="0"/>
                <a:cs typeface="Helvetica Neue Light" charset="0"/>
              </a:rPr>
              <a:t>Stanford University</a:t>
            </a:r>
            <a:endParaRPr lang="en-US" sz="240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409" y="3789591"/>
            <a:ext cx="925895" cy="119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944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Networks? Why Now?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04" y="4552950"/>
            <a:ext cx="6400800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Smits et al. 2017.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2"/>
              </a:rPr>
              <a:t>Seasonal cycling in the gut microbiome of the Hadza hunter-gatherers of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2"/>
              </a:rPr>
              <a:t>Tanzania.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Science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2209800"/>
          </a:xfrm>
        </p:spPr>
        <p:txBody>
          <a:bodyPr/>
          <a:lstStyle/>
          <a:p>
            <a:pPr marL="233363" indent="-233363"/>
            <a:r>
              <a:rPr lang="en-US" sz="2000" b="1" dirty="0">
                <a:solidFill>
                  <a:srgbClr val="C00000"/>
                </a:solidFill>
              </a:rPr>
              <a:t>Q</a:t>
            </a:r>
            <a:r>
              <a:rPr lang="en-US" sz="2000" b="1" dirty="0" smtClean="0">
                <a:solidFill>
                  <a:srgbClr val="C00000"/>
                </a:solidFill>
              </a:rPr>
              <a:t>uestion: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What are features of human microbiome?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233363" indent="-233363"/>
            <a:r>
              <a:rPr lang="en-US" sz="2000" b="1" dirty="0" smtClean="0">
                <a:solidFill>
                  <a:srgbClr val="C00000"/>
                </a:solidFill>
              </a:rPr>
              <a:t>Findings: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/>
              <a:t>M</a:t>
            </a:r>
            <a:r>
              <a:rPr lang="en-US" sz="2000" dirty="0" smtClean="0"/>
              <a:t>icrobiota reflects </a:t>
            </a:r>
            <a:r>
              <a:rPr lang="en-US" sz="2000" dirty="0"/>
              <a:t>the seasonal availability of different types of food and differentiate industrialized and traditional </a:t>
            </a:r>
            <a:r>
              <a:rPr lang="en-US" sz="2000" dirty="0" smtClean="0"/>
              <a:t>populations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47" y="2613376"/>
            <a:ext cx="5364105" cy="192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09" y="2929188"/>
            <a:ext cx="1633581" cy="174527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fld id="{19B12225-5612-419B-A8D5-4B8EEE4C217E}" type="slidenum">
              <a:rPr lang="en-US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pPr/>
              <a:t>11</a:t>
            </a:fld>
            <a:endParaRPr lang="en-US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150012" y="2576134"/>
            <a:ext cx="2188484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35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Hierarchies of cell systems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71450" y="2576468"/>
            <a:ext cx="1828800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Patient networks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4564262" y="4544090"/>
            <a:ext cx="2057400" cy="5078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Cell-cell similarity networks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-36728" y="4553212"/>
            <a:ext cx="2343150" cy="5078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35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Genetic interaction</a:t>
            </a:r>
          </a:p>
          <a:p>
            <a:pPr algn="ctr"/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networks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825765" y="2571736"/>
            <a:ext cx="1534394" cy="3000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35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Disease pathways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2590800" y="4553211"/>
            <a:ext cx="1685141" cy="5078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35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Gene co-expression</a:t>
            </a:r>
          </a:p>
          <a:p>
            <a:pPr algn="ctr"/>
            <a:r>
              <a:rPr lang="en-US" sz="1350" dirty="0" smtClean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networks</a:t>
            </a:r>
            <a:endParaRPr lang="en-US" sz="1350" dirty="0">
              <a:solidFill>
                <a:schemeClr val="tx1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/>
          <a:lstStyle/>
          <a:p>
            <a:r>
              <a:rPr lang="en-US" sz="4800" dirty="0"/>
              <a:t>Many Data are Networks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11329" y="3131802"/>
            <a:ext cx="454141" cy="3357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86803" y="1125143"/>
            <a:ext cx="1720647" cy="1477224"/>
            <a:chOff x="186803" y="1125143"/>
            <a:chExt cx="1720647" cy="14772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368"/>
            <a:stretch/>
          </p:blipFill>
          <p:spPr>
            <a:xfrm>
              <a:off x="320153" y="1348787"/>
              <a:ext cx="1411224" cy="12535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6803" y="1280340"/>
              <a:ext cx="380796" cy="38079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3367" y="1125143"/>
              <a:ext cx="380796" cy="38079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2481" y="1986180"/>
              <a:ext cx="280804" cy="28080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575" y="2061129"/>
              <a:ext cx="280804" cy="28080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5817" y="2409368"/>
              <a:ext cx="166766" cy="16676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5900" y="1125143"/>
              <a:ext cx="280804" cy="28080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6646" y="1421166"/>
              <a:ext cx="280804" cy="280804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4619" y="1628573"/>
              <a:ext cx="280804" cy="280804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16" y="1701583"/>
              <a:ext cx="280804" cy="280804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63" y="1141377"/>
            <a:ext cx="1415323" cy="14383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3" y="3015746"/>
            <a:ext cx="1789728" cy="147060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82"/>
          <a:stretch/>
        </p:blipFill>
        <p:spPr>
          <a:xfrm>
            <a:off x="2533119" y="2915922"/>
            <a:ext cx="1685478" cy="162851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218646" y="1233786"/>
            <a:ext cx="2006923" cy="1356611"/>
            <a:chOff x="2218646" y="1233786"/>
            <a:chExt cx="2006923" cy="135661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646" y="1233786"/>
              <a:ext cx="2006923" cy="1356611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218646" y="1233786"/>
              <a:ext cx="219753" cy="187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523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Ways to Analyze Networks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438900" cy="38100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Predict </a:t>
            </a:r>
            <a:r>
              <a:rPr lang="en-US" dirty="0">
                <a:solidFill>
                  <a:srgbClr val="C00000"/>
                </a:solidFill>
              </a:rPr>
              <a:t>a type of a given </a:t>
            </a:r>
            <a:r>
              <a:rPr lang="en-US" dirty="0" smtClean="0">
                <a:solidFill>
                  <a:srgbClr val="C00000"/>
                </a:solidFill>
              </a:rPr>
              <a:t>node</a:t>
            </a:r>
          </a:p>
          <a:p>
            <a:pPr lvl="1"/>
            <a:r>
              <a:rPr lang="en-US" dirty="0"/>
              <a:t>Node </a:t>
            </a:r>
            <a:r>
              <a:rPr lang="en-US" dirty="0" smtClean="0"/>
              <a:t>classification</a:t>
            </a:r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Predict </a:t>
            </a:r>
            <a:r>
              <a:rPr lang="en-US" dirty="0">
                <a:solidFill>
                  <a:srgbClr val="C00000"/>
                </a:solidFill>
              </a:rPr>
              <a:t>whether two nodes are </a:t>
            </a:r>
            <a:r>
              <a:rPr lang="en-US" dirty="0" smtClean="0">
                <a:solidFill>
                  <a:srgbClr val="C00000"/>
                </a:solidFill>
              </a:rPr>
              <a:t>linked</a:t>
            </a:r>
          </a:p>
          <a:p>
            <a:pPr lvl="1"/>
            <a:r>
              <a:rPr lang="en-US" dirty="0"/>
              <a:t>Link </a:t>
            </a:r>
            <a:r>
              <a:rPr lang="en-US" dirty="0" smtClean="0"/>
              <a:t>prediction</a:t>
            </a:r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Identify </a:t>
            </a:r>
            <a:r>
              <a:rPr lang="en-US" dirty="0">
                <a:solidFill>
                  <a:srgbClr val="C00000"/>
                </a:solidFill>
              </a:rPr>
              <a:t>densely linked clusters of </a:t>
            </a:r>
            <a:r>
              <a:rPr lang="en-US" dirty="0" smtClean="0">
                <a:solidFill>
                  <a:srgbClr val="C00000"/>
                </a:solidFill>
              </a:rPr>
              <a:t>nodes</a:t>
            </a:r>
          </a:p>
          <a:p>
            <a:pPr lvl="1"/>
            <a:r>
              <a:rPr lang="en-US" dirty="0"/>
              <a:t>Community detection</a:t>
            </a:r>
          </a:p>
          <a:p>
            <a:pPr marL="342900" lvl="1" indent="-342900">
              <a:buFont typeface="Wingdings" pitchFamily="2" charset="2"/>
              <a:buChar char="§"/>
            </a:pPr>
            <a:r>
              <a:rPr lang="en-US" sz="2800" dirty="0">
                <a:solidFill>
                  <a:srgbClr val="C00000"/>
                </a:solidFill>
              </a:rPr>
              <a:t>How similar are two </a:t>
            </a:r>
            <a:r>
              <a:rPr lang="en-US" sz="2800" dirty="0" smtClean="0">
                <a:solidFill>
                  <a:srgbClr val="C00000"/>
                </a:solidFill>
              </a:rPr>
              <a:t>nodes/networks</a:t>
            </a:r>
            <a:endParaRPr lang="en-US" sz="2800" dirty="0">
              <a:solidFill>
                <a:srgbClr val="C00000"/>
              </a:solidFill>
            </a:endParaRPr>
          </a:p>
          <a:p>
            <a:pPr lvl="1"/>
            <a:r>
              <a:rPr lang="en-US" dirty="0" smtClean="0"/>
              <a:t>Network similarity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Node Classification</a:t>
            </a:r>
            <a:endParaRPr lang="en-US" dirty="0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1490811" y="1980043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1073348" y="2422659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961100"/>
              </a:solidFill>
            </a:endParaRPr>
          </a:p>
        </p:txBody>
      </p:sp>
      <p:sp>
        <p:nvSpPr>
          <p:cNvPr id="11" name="Oval 10"/>
          <p:cNvSpPr>
            <a:spLocks/>
          </p:cNvSpPr>
          <p:nvPr/>
        </p:nvSpPr>
        <p:spPr>
          <a:xfrm>
            <a:off x="1679971" y="309655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666750" y="300279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Oval 12"/>
          <p:cNvSpPr>
            <a:spLocks/>
          </p:cNvSpPr>
          <p:nvPr/>
        </p:nvSpPr>
        <p:spPr>
          <a:xfrm>
            <a:off x="409575" y="2080652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Oval 13"/>
          <p:cNvSpPr>
            <a:spLocks/>
          </p:cNvSpPr>
          <p:nvPr/>
        </p:nvSpPr>
        <p:spPr>
          <a:xfrm>
            <a:off x="1994297" y="2422659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5" name="Oval 14"/>
          <p:cNvSpPr>
            <a:spLocks/>
          </p:cNvSpPr>
          <p:nvPr/>
        </p:nvSpPr>
        <p:spPr>
          <a:xfrm>
            <a:off x="2417117" y="286438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7" name="Straight Connector 16"/>
          <p:cNvCxnSpPr>
            <a:stCxn id="13" idx="6"/>
            <a:endCxn id="8" idx="1"/>
          </p:cNvCxnSpPr>
          <p:nvPr/>
        </p:nvCxnSpPr>
        <p:spPr>
          <a:xfrm>
            <a:off x="683896" y="2219063"/>
            <a:ext cx="429626" cy="244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3" idx="4"/>
            <a:endCxn id="12" idx="0"/>
          </p:cNvCxnSpPr>
          <p:nvPr/>
        </p:nvCxnSpPr>
        <p:spPr>
          <a:xfrm>
            <a:off x="546736" y="2357472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2" idx="6"/>
            <a:endCxn id="11" idx="2"/>
          </p:cNvCxnSpPr>
          <p:nvPr/>
        </p:nvCxnSpPr>
        <p:spPr>
          <a:xfrm>
            <a:off x="941071" y="3141201"/>
            <a:ext cx="738901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1" idx="6"/>
            <a:endCxn id="15" idx="3"/>
          </p:cNvCxnSpPr>
          <p:nvPr/>
        </p:nvCxnSpPr>
        <p:spPr>
          <a:xfrm flipV="1">
            <a:off x="1954292" y="3100663"/>
            <a:ext cx="502999" cy="134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3"/>
            <a:endCxn id="12" idx="7"/>
          </p:cNvCxnSpPr>
          <p:nvPr/>
        </p:nvCxnSpPr>
        <p:spPr>
          <a:xfrm flipH="1">
            <a:off x="900898" y="2658941"/>
            <a:ext cx="212624" cy="384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1" idx="0"/>
            <a:endCxn id="7" idx="4"/>
          </p:cNvCxnSpPr>
          <p:nvPr/>
        </p:nvCxnSpPr>
        <p:spPr>
          <a:xfrm flipH="1" flipV="1">
            <a:off x="1627971" y="2256864"/>
            <a:ext cx="189160" cy="839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5"/>
            <a:endCxn id="14" idx="1"/>
          </p:cNvCxnSpPr>
          <p:nvPr/>
        </p:nvCxnSpPr>
        <p:spPr>
          <a:xfrm>
            <a:off x="1724959" y="2216324"/>
            <a:ext cx="309512" cy="246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/>
          </p:cNvSpPr>
          <p:nvPr/>
        </p:nvSpPr>
        <p:spPr>
          <a:xfrm>
            <a:off x="304800" y="3562146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8" name="Straight Connector 37"/>
          <p:cNvCxnSpPr>
            <a:stCxn id="12" idx="3"/>
            <a:endCxn id="37" idx="0"/>
          </p:cNvCxnSpPr>
          <p:nvPr/>
        </p:nvCxnSpPr>
        <p:spPr>
          <a:xfrm flipH="1">
            <a:off x="441961" y="3239072"/>
            <a:ext cx="264963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al 42"/>
          <p:cNvSpPr>
            <a:spLocks/>
          </p:cNvSpPr>
          <p:nvPr/>
        </p:nvSpPr>
        <p:spPr>
          <a:xfrm>
            <a:off x="1073348" y="357143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44" name="Straight Connector 43"/>
          <p:cNvCxnSpPr>
            <a:stCxn id="12" idx="5"/>
          </p:cNvCxnSpPr>
          <p:nvPr/>
        </p:nvCxnSpPr>
        <p:spPr>
          <a:xfrm>
            <a:off x="900898" y="3239072"/>
            <a:ext cx="301040" cy="332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>
            <a:spLocks/>
          </p:cNvSpPr>
          <p:nvPr/>
        </p:nvSpPr>
        <p:spPr>
          <a:xfrm>
            <a:off x="5469708" y="2008619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5052245" y="2451234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5658868" y="3125129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4645646" y="3031367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4388471" y="21092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2" name="Oval 51"/>
          <p:cNvSpPr>
            <a:spLocks/>
          </p:cNvSpPr>
          <p:nvPr/>
        </p:nvSpPr>
        <p:spPr>
          <a:xfrm>
            <a:off x="5973193" y="2451234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4" name="Straight Connector 53"/>
          <p:cNvCxnSpPr>
            <a:stCxn id="58" idx="6"/>
          </p:cNvCxnSpPr>
          <p:nvPr/>
        </p:nvCxnSpPr>
        <p:spPr>
          <a:xfrm>
            <a:off x="4645648" y="2247637"/>
            <a:ext cx="444260" cy="24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8" idx="4"/>
            <a:endCxn id="57" idx="0"/>
          </p:cNvCxnSpPr>
          <p:nvPr/>
        </p:nvCxnSpPr>
        <p:spPr>
          <a:xfrm>
            <a:off x="4517060" y="2386048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7" idx="6"/>
            <a:endCxn id="56" idx="2"/>
          </p:cNvCxnSpPr>
          <p:nvPr/>
        </p:nvCxnSpPr>
        <p:spPr>
          <a:xfrm>
            <a:off x="4902823" y="3169776"/>
            <a:ext cx="756047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6" idx="6"/>
          </p:cNvCxnSpPr>
          <p:nvPr/>
        </p:nvCxnSpPr>
        <p:spPr>
          <a:xfrm flipV="1">
            <a:off x="5916045" y="3129237"/>
            <a:ext cx="517634" cy="13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7" idx="7"/>
          </p:cNvCxnSpPr>
          <p:nvPr/>
        </p:nvCxnSpPr>
        <p:spPr>
          <a:xfrm flipH="1">
            <a:off x="4865162" y="2687516"/>
            <a:ext cx="224747" cy="384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>
            <a:spLocks/>
          </p:cNvSpPr>
          <p:nvPr/>
        </p:nvSpPr>
        <p:spPr>
          <a:xfrm>
            <a:off x="4283696" y="3590721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62" name="Straight Connector 61"/>
          <p:cNvCxnSpPr>
            <a:stCxn id="57" idx="3"/>
          </p:cNvCxnSpPr>
          <p:nvPr/>
        </p:nvCxnSpPr>
        <p:spPr>
          <a:xfrm flipH="1">
            <a:off x="4412286" y="3267649"/>
            <a:ext cx="271025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>
            <a:spLocks/>
          </p:cNvSpPr>
          <p:nvPr/>
        </p:nvSpPr>
        <p:spPr>
          <a:xfrm>
            <a:off x="5052245" y="3600007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64" name="Straight Connector 63"/>
          <p:cNvCxnSpPr>
            <a:stCxn id="57" idx="5"/>
          </p:cNvCxnSpPr>
          <p:nvPr/>
        </p:nvCxnSpPr>
        <p:spPr>
          <a:xfrm>
            <a:off x="4865162" y="3267648"/>
            <a:ext cx="315673" cy="332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004852" y="2892955"/>
            <a:ext cx="118359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04800" y="172443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342235" y="171507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04426" y="272505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384626" y="2535841"/>
            <a:ext cx="14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210915" y="3269218"/>
            <a:ext cx="14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439" y="2387909"/>
            <a:ext cx="470535" cy="47053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082365" y="2927492"/>
            <a:ext cx="120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65" name="Straight Connector 64"/>
          <p:cNvCxnSpPr>
            <a:stCxn id="7" idx="3"/>
            <a:endCxn id="8" idx="7"/>
          </p:cNvCxnSpPr>
          <p:nvPr/>
        </p:nvCxnSpPr>
        <p:spPr>
          <a:xfrm flipH="1">
            <a:off x="1307496" y="2216324"/>
            <a:ext cx="223489" cy="246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47" idx="3"/>
            <a:endCxn id="48" idx="7"/>
          </p:cNvCxnSpPr>
          <p:nvPr/>
        </p:nvCxnSpPr>
        <p:spPr>
          <a:xfrm flipH="1">
            <a:off x="5286393" y="2244901"/>
            <a:ext cx="223489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11" idx="1"/>
            <a:endCxn id="8" idx="5"/>
          </p:cNvCxnSpPr>
          <p:nvPr/>
        </p:nvCxnSpPr>
        <p:spPr>
          <a:xfrm flipH="1" flipV="1">
            <a:off x="1307496" y="2658941"/>
            <a:ext cx="412649" cy="478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9" idx="1"/>
            <a:endCxn id="48" idx="5"/>
          </p:cNvCxnSpPr>
          <p:nvPr/>
        </p:nvCxnSpPr>
        <p:spPr>
          <a:xfrm flipH="1" flipV="1">
            <a:off x="5286393" y="2687515"/>
            <a:ext cx="412649" cy="47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47" idx="5"/>
            <a:endCxn id="52" idx="1"/>
          </p:cNvCxnSpPr>
          <p:nvPr/>
        </p:nvCxnSpPr>
        <p:spPr>
          <a:xfrm>
            <a:off x="5703856" y="2244901"/>
            <a:ext cx="309511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>
            <a:spLocks/>
          </p:cNvSpPr>
          <p:nvPr/>
        </p:nvSpPr>
        <p:spPr>
          <a:xfrm>
            <a:off x="6355080" y="2980730"/>
            <a:ext cx="274320" cy="27682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19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Node Classification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232" y="1178814"/>
            <a:ext cx="4171950" cy="32218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9145" y="1849374"/>
            <a:ext cx="2796261" cy="25902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Classifying the function of proteins in the </a:t>
            </a:r>
            <a:r>
              <a:rPr lang="en-US" sz="2400" b="1" dirty="0" err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interactome</a:t>
            </a:r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!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" y="4476750"/>
            <a:ext cx="6400800" cy="7456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Ganapathiraju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et al. 2016.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Schizophrenia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interactome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 with 504 novel protein–protein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interactions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Nature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1043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Example: Link Prediction</a:t>
            </a:r>
            <a:endParaRPr lang="en-US" sz="4800" dirty="0"/>
          </a:p>
        </p:txBody>
      </p:sp>
      <p:sp>
        <p:nvSpPr>
          <p:cNvPr id="47" name="Oval 46"/>
          <p:cNvSpPr>
            <a:spLocks/>
          </p:cNvSpPr>
          <p:nvPr/>
        </p:nvSpPr>
        <p:spPr>
          <a:xfrm>
            <a:off x="1636663" y="172091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8" name="Oval 47"/>
          <p:cNvSpPr>
            <a:spLocks/>
          </p:cNvSpPr>
          <p:nvPr/>
        </p:nvSpPr>
        <p:spPr>
          <a:xfrm>
            <a:off x="1219200" y="21635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9" name="Oval 48"/>
          <p:cNvSpPr>
            <a:spLocks/>
          </p:cNvSpPr>
          <p:nvPr/>
        </p:nvSpPr>
        <p:spPr>
          <a:xfrm>
            <a:off x="1825823" y="283742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0" name="Oval 49"/>
          <p:cNvSpPr>
            <a:spLocks/>
          </p:cNvSpPr>
          <p:nvPr/>
        </p:nvSpPr>
        <p:spPr>
          <a:xfrm>
            <a:off x="812601" y="2743661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1" name="Oval 50"/>
          <p:cNvSpPr>
            <a:spLocks/>
          </p:cNvSpPr>
          <p:nvPr/>
        </p:nvSpPr>
        <p:spPr>
          <a:xfrm>
            <a:off x="555426" y="1821522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2" name="Oval 51"/>
          <p:cNvSpPr>
            <a:spLocks/>
          </p:cNvSpPr>
          <p:nvPr/>
        </p:nvSpPr>
        <p:spPr>
          <a:xfrm>
            <a:off x="2140148" y="21635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4" name="Straight Connector 53"/>
          <p:cNvCxnSpPr>
            <a:stCxn id="58" idx="6"/>
          </p:cNvCxnSpPr>
          <p:nvPr/>
        </p:nvCxnSpPr>
        <p:spPr>
          <a:xfrm>
            <a:off x="812603" y="1959931"/>
            <a:ext cx="444260" cy="24413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58" idx="4"/>
            <a:endCxn id="57" idx="0"/>
          </p:cNvCxnSpPr>
          <p:nvPr/>
        </p:nvCxnSpPr>
        <p:spPr>
          <a:xfrm>
            <a:off x="684015" y="2098342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57" idx="6"/>
            <a:endCxn id="56" idx="2"/>
          </p:cNvCxnSpPr>
          <p:nvPr/>
        </p:nvCxnSpPr>
        <p:spPr>
          <a:xfrm>
            <a:off x="1069778" y="2882070"/>
            <a:ext cx="756047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56" idx="6"/>
          </p:cNvCxnSpPr>
          <p:nvPr/>
        </p:nvCxnSpPr>
        <p:spPr>
          <a:xfrm flipV="1">
            <a:off x="2083000" y="2841531"/>
            <a:ext cx="517634" cy="13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endCxn id="57" idx="7"/>
          </p:cNvCxnSpPr>
          <p:nvPr/>
        </p:nvCxnSpPr>
        <p:spPr>
          <a:xfrm flipH="1">
            <a:off x="1032117" y="2399810"/>
            <a:ext cx="224747" cy="384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57" idx="3"/>
          </p:cNvCxnSpPr>
          <p:nvPr/>
        </p:nvCxnSpPr>
        <p:spPr>
          <a:xfrm flipH="1">
            <a:off x="579241" y="2979943"/>
            <a:ext cx="271025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>
            <a:spLocks/>
          </p:cNvSpPr>
          <p:nvPr/>
        </p:nvSpPr>
        <p:spPr>
          <a:xfrm>
            <a:off x="1219200" y="3312301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64" name="Straight Connector 63"/>
          <p:cNvCxnSpPr>
            <a:stCxn id="57" idx="5"/>
          </p:cNvCxnSpPr>
          <p:nvPr/>
        </p:nvCxnSpPr>
        <p:spPr>
          <a:xfrm>
            <a:off x="1032117" y="2979942"/>
            <a:ext cx="315673" cy="33235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3004852" y="2892955"/>
            <a:ext cx="118359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2" name="Picture 7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439" y="2387909"/>
            <a:ext cx="470535" cy="470535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3082365" y="2927492"/>
            <a:ext cx="120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73" name="Straight Connector 72"/>
          <p:cNvCxnSpPr>
            <a:stCxn id="47" idx="3"/>
            <a:endCxn id="48" idx="7"/>
          </p:cNvCxnSpPr>
          <p:nvPr/>
        </p:nvCxnSpPr>
        <p:spPr>
          <a:xfrm flipH="1">
            <a:off x="1453348" y="1957195"/>
            <a:ext cx="223489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49" idx="1"/>
            <a:endCxn id="48" idx="5"/>
          </p:cNvCxnSpPr>
          <p:nvPr/>
        </p:nvCxnSpPr>
        <p:spPr>
          <a:xfrm flipH="1" flipV="1">
            <a:off x="1453348" y="2399809"/>
            <a:ext cx="412649" cy="47815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stCxn id="47" idx="5"/>
            <a:endCxn id="52" idx="1"/>
          </p:cNvCxnSpPr>
          <p:nvPr/>
        </p:nvCxnSpPr>
        <p:spPr>
          <a:xfrm>
            <a:off x="1870811" y="1957195"/>
            <a:ext cx="309511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val 280"/>
          <p:cNvSpPr>
            <a:spLocks/>
          </p:cNvSpPr>
          <p:nvPr/>
        </p:nvSpPr>
        <p:spPr>
          <a:xfrm>
            <a:off x="2522035" y="2693024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15</a:t>
            </a:fld>
            <a:endParaRPr lang="en-US"/>
          </a:p>
        </p:txBody>
      </p:sp>
      <p:sp>
        <p:nvSpPr>
          <p:cNvPr id="61" name="Oval 60"/>
          <p:cNvSpPr>
            <a:spLocks/>
          </p:cNvSpPr>
          <p:nvPr/>
        </p:nvSpPr>
        <p:spPr>
          <a:xfrm>
            <a:off x="385311" y="3218007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TextBox 52"/>
          <p:cNvSpPr txBox="1"/>
          <p:nvPr/>
        </p:nvSpPr>
        <p:spPr>
          <a:xfrm>
            <a:off x="958187" y="170592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613507" y="235210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62403" y="290684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78" name="Oval 77"/>
          <p:cNvSpPr>
            <a:spLocks/>
          </p:cNvSpPr>
          <p:nvPr/>
        </p:nvSpPr>
        <p:spPr>
          <a:xfrm>
            <a:off x="5612176" y="172091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9" name="Oval 78"/>
          <p:cNvSpPr>
            <a:spLocks/>
          </p:cNvSpPr>
          <p:nvPr/>
        </p:nvSpPr>
        <p:spPr>
          <a:xfrm>
            <a:off x="5194713" y="21635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0" name="Oval 79"/>
          <p:cNvSpPr>
            <a:spLocks/>
          </p:cNvSpPr>
          <p:nvPr/>
        </p:nvSpPr>
        <p:spPr>
          <a:xfrm>
            <a:off x="5801336" y="2837423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1" name="Oval 80"/>
          <p:cNvSpPr>
            <a:spLocks/>
          </p:cNvSpPr>
          <p:nvPr/>
        </p:nvSpPr>
        <p:spPr>
          <a:xfrm>
            <a:off x="4788114" y="2743661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2" name="Oval 81"/>
          <p:cNvSpPr>
            <a:spLocks/>
          </p:cNvSpPr>
          <p:nvPr/>
        </p:nvSpPr>
        <p:spPr>
          <a:xfrm>
            <a:off x="4530939" y="1821522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3" name="Oval 82"/>
          <p:cNvSpPr>
            <a:spLocks/>
          </p:cNvSpPr>
          <p:nvPr/>
        </p:nvSpPr>
        <p:spPr>
          <a:xfrm>
            <a:off x="6115661" y="2163528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84" name="Straight Connector 83"/>
          <p:cNvCxnSpPr/>
          <p:nvPr/>
        </p:nvCxnSpPr>
        <p:spPr>
          <a:xfrm>
            <a:off x="4788116" y="1959931"/>
            <a:ext cx="444260" cy="244136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659528" y="2098342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045291" y="2882070"/>
            <a:ext cx="756047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6058513" y="2841531"/>
            <a:ext cx="517634" cy="13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5007630" y="2399810"/>
            <a:ext cx="224747" cy="384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4554754" y="2979943"/>
            <a:ext cx="271025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/>
          <p:cNvSpPr>
            <a:spLocks/>
          </p:cNvSpPr>
          <p:nvPr/>
        </p:nvSpPr>
        <p:spPr>
          <a:xfrm>
            <a:off x="5194713" y="3312301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91" name="Straight Connector 90"/>
          <p:cNvCxnSpPr/>
          <p:nvPr/>
        </p:nvCxnSpPr>
        <p:spPr>
          <a:xfrm>
            <a:off x="5007630" y="2979942"/>
            <a:ext cx="315673" cy="332358"/>
          </a:xfrm>
          <a:prstGeom prst="line">
            <a:avLst/>
          </a:prstGeom>
          <a:ln w="19050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H="1">
            <a:off x="5428861" y="1957195"/>
            <a:ext cx="223489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846324" y="1957195"/>
            <a:ext cx="309511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>
            <a:spLocks/>
          </p:cNvSpPr>
          <p:nvPr/>
        </p:nvSpPr>
        <p:spPr>
          <a:xfrm>
            <a:off x="6497548" y="2693024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6" name="Oval 95"/>
          <p:cNvSpPr>
            <a:spLocks/>
          </p:cNvSpPr>
          <p:nvPr/>
        </p:nvSpPr>
        <p:spPr>
          <a:xfrm>
            <a:off x="4360824" y="3218007"/>
            <a:ext cx="274320" cy="27682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" name="TextBox 4"/>
          <p:cNvSpPr txBox="1"/>
          <p:nvPr/>
        </p:nvSpPr>
        <p:spPr>
          <a:xfrm>
            <a:off x="2971800" y="2148840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 anchor="t" anchorCtr="0">
            <a:noAutofit/>
          </a:bodyPr>
          <a:lstStyle/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914" y="1874520"/>
            <a:ext cx="187452" cy="187452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466" y="3032760"/>
            <a:ext cx="187452" cy="1874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77531" y="2367337"/>
            <a:ext cx="573190" cy="4572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2400" b="1" dirty="0">
                <a:latin typeface="Bangla Sangam MN" charset="0"/>
                <a:ea typeface="Bangla Sangam MN" charset="0"/>
                <a:cs typeface="Bangla Sangam MN" charset="0"/>
                <a:sym typeface="Open Sans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0246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Example: Link Prediction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16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82879" y="2123694"/>
            <a:ext cx="2796261" cy="166725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Predicting which diseases a new molecule might treat!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996" y="1557866"/>
            <a:ext cx="3937233" cy="29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4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Example: Community Detection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17</a:t>
            </a:fld>
            <a:endParaRPr lang="en-US" dirty="0"/>
          </a:p>
        </p:txBody>
      </p:sp>
      <p:sp>
        <p:nvSpPr>
          <p:cNvPr id="6" name="Oval 5"/>
          <p:cNvSpPr>
            <a:spLocks/>
          </p:cNvSpPr>
          <p:nvPr/>
        </p:nvSpPr>
        <p:spPr>
          <a:xfrm>
            <a:off x="1490811" y="1980043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1073348" y="2422659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961100"/>
              </a:solidFill>
            </a:endParaRPr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1679971" y="3096553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9" name="Oval 8"/>
          <p:cNvSpPr>
            <a:spLocks/>
          </p:cNvSpPr>
          <p:nvPr/>
        </p:nvSpPr>
        <p:spPr>
          <a:xfrm>
            <a:off x="666750" y="300279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Oval 9"/>
          <p:cNvSpPr>
            <a:spLocks/>
          </p:cNvSpPr>
          <p:nvPr/>
        </p:nvSpPr>
        <p:spPr>
          <a:xfrm>
            <a:off x="409575" y="2080652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1" name="Oval 10"/>
          <p:cNvSpPr>
            <a:spLocks/>
          </p:cNvSpPr>
          <p:nvPr/>
        </p:nvSpPr>
        <p:spPr>
          <a:xfrm>
            <a:off x="1994297" y="2422659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2417117" y="286438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13" name="Straight Connector 12"/>
          <p:cNvCxnSpPr>
            <a:stCxn id="17" idx="6"/>
            <a:endCxn id="12" idx="1"/>
          </p:cNvCxnSpPr>
          <p:nvPr/>
        </p:nvCxnSpPr>
        <p:spPr>
          <a:xfrm>
            <a:off x="683896" y="2219063"/>
            <a:ext cx="429626" cy="2441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7" idx="4"/>
            <a:endCxn id="16" idx="0"/>
          </p:cNvCxnSpPr>
          <p:nvPr/>
        </p:nvCxnSpPr>
        <p:spPr>
          <a:xfrm>
            <a:off x="546736" y="2357472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6" idx="6"/>
            <a:endCxn id="15" idx="2"/>
          </p:cNvCxnSpPr>
          <p:nvPr/>
        </p:nvCxnSpPr>
        <p:spPr>
          <a:xfrm>
            <a:off x="941071" y="3141201"/>
            <a:ext cx="738901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5" idx="6"/>
            <a:endCxn id="19" idx="3"/>
          </p:cNvCxnSpPr>
          <p:nvPr/>
        </p:nvCxnSpPr>
        <p:spPr>
          <a:xfrm flipV="1">
            <a:off x="1954292" y="3100663"/>
            <a:ext cx="502999" cy="1343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3"/>
            <a:endCxn id="16" idx="7"/>
          </p:cNvCxnSpPr>
          <p:nvPr/>
        </p:nvCxnSpPr>
        <p:spPr>
          <a:xfrm flipH="1">
            <a:off x="900898" y="2658941"/>
            <a:ext cx="212624" cy="384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5" idx="0"/>
            <a:endCxn id="11" idx="4"/>
          </p:cNvCxnSpPr>
          <p:nvPr/>
        </p:nvCxnSpPr>
        <p:spPr>
          <a:xfrm flipH="1" flipV="1">
            <a:off x="1627971" y="2256864"/>
            <a:ext cx="189160" cy="839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1" idx="5"/>
            <a:endCxn id="18" idx="1"/>
          </p:cNvCxnSpPr>
          <p:nvPr/>
        </p:nvCxnSpPr>
        <p:spPr>
          <a:xfrm>
            <a:off x="1724959" y="2216324"/>
            <a:ext cx="309512" cy="246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>
            <a:spLocks/>
          </p:cNvSpPr>
          <p:nvPr/>
        </p:nvSpPr>
        <p:spPr>
          <a:xfrm>
            <a:off x="304800" y="3562146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1" name="Straight Connector 20"/>
          <p:cNvCxnSpPr>
            <a:stCxn id="16" idx="3"/>
            <a:endCxn id="41" idx="0"/>
          </p:cNvCxnSpPr>
          <p:nvPr/>
        </p:nvCxnSpPr>
        <p:spPr>
          <a:xfrm flipH="1">
            <a:off x="441961" y="3239072"/>
            <a:ext cx="264963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>
            <a:spLocks/>
          </p:cNvSpPr>
          <p:nvPr/>
        </p:nvSpPr>
        <p:spPr>
          <a:xfrm>
            <a:off x="1073348" y="3571431"/>
            <a:ext cx="274320" cy="27682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3" name="Straight Connector 22"/>
          <p:cNvCxnSpPr>
            <a:stCxn id="16" idx="5"/>
          </p:cNvCxnSpPr>
          <p:nvPr/>
        </p:nvCxnSpPr>
        <p:spPr>
          <a:xfrm>
            <a:off x="900898" y="3239072"/>
            <a:ext cx="301040" cy="332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>
            <a:spLocks/>
          </p:cNvSpPr>
          <p:nvPr/>
        </p:nvSpPr>
        <p:spPr>
          <a:xfrm>
            <a:off x="5469708" y="2008619"/>
            <a:ext cx="274320" cy="2768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Oval 24"/>
          <p:cNvSpPr>
            <a:spLocks/>
          </p:cNvSpPr>
          <p:nvPr/>
        </p:nvSpPr>
        <p:spPr>
          <a:xfrm>
            <a:off x="5052245" y="2451234"/>
            <a:ext cx="274320" cy="2768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6" name="Oval 25"/>
          <p:cNvSpPr>
            <a:spLocks/>
          </p:cNvSpPr>
          <p:nvPr/>
        </p:nvSpPr>
        <p:spPr>
          <a:xfrm>
            <a:off x="5658868" y="3125129"/>
            <a:ext cx="274320" cy="2768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7" name="Oval 26"/>
          <p:cNvSpPr>
            <a:spLocks/>
          </p:cNvSpPr>
          <p:nvPr/>
        </p:nvSpPr>
        <p:spPr>
          <a:xfrm>
            <a:off x="4645646" y="3031367"/>
            <a:ext cx="274320" cy="2768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8" name="Oval 27"/>
          <p:cNvSpPr>
            <a:spLocks/>
          </p:cNvSpPr>
          <p:nvPr/>
        </p:nvSpPr>
        <p:spPr>
          <a:xfrm>
            <a:off x="4388471" y="2109228"/>
            <a:ext cx="274320" cy="2768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9" name="Oval 28"/>
          <p:cNvSpPr>
            <a:spLocks/>
          </p:cNvSpPr>
          <p:nvPr/>
        </p:nvSpPr>
        <p:spPr>
          <a:xfrm>
            <a:off x="5973193" y="2451234"/>
            <a:ext cx="274320" cy="27682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0" name="Straight Connector 29"/>
          <p:cNvCxnSpPr/>
          <p:nvPr/>
        </p:nvCxnSpPr>
        <p:spPr>
          <a:xfrm>
            <a:off x="4645648" y="2247637"/>
            <a:ext cx="444260" cy="244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517060" y="2386048"/>
            <a:ext cx="257175" cy="6453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02823" y="3169776"/>
            <a:ext cx="756047" cy="937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5916045" y="3129237"/>
            <a:ext cx="517634" cy="134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865162" y="2687516"/>
            <a:ext cx="224747" cy="384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>
            <a:spLocks/>
          </p:cNvSpPr>
          <p:nvPr/>
        </p:nvSpPr>
        <p:spPr>
          <a:xfrm>
            <a:off x="4283696" y="3590721"/>
            <a:ext cx="274320" cy="2768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4412286" y="3267649"/>
            <a:ext cx="271025" cy="3230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>
            <a:spLocks/>
          </p:cNvSpPr>
          <p:nvPr/>
        </p:nvSpPr>
        <p:spPr>
          <a:xfrm>
            <a:off x="5052245" y="3600007"/>
            <a:ext cx="274320" cy="27682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38" name="Straight Connector 37"/>
          <p:cNvCxnSpPr/>
          <p:nvPr/>
        </p:nvCxnSpPr>
        <p:spPr>
          <a:xfrm>
            <a:off x="4865162" y="3267648"/>
            <a:ext cx="315673" cy="332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3004852" y="2892955"/>
            <a:ext cx="118359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4800" y="1724436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342235" y="1715072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04426" y="2725053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384626" y="2535841"/>
            <a:ext cx="14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10915" y="3269218"/>
            <a:ext cx="1448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439" y="2387909"/>
            <a:ext cx="470535" cy="47053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3082365" y="2927492"/>
            <a:ext cx="1201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9611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Machine Learning</a:t>
            </a:r>
          </a:p>
        </p:txBody>
      </p:sp>
      <p:cxnSp>
        <p:nvCxnSpPr>
          <p:cNvPr id="47" name="Straight Connector 46"/>
          <p:cNvCxnSpPr>
            <a:stCxn id="11" idx="3"/>
            <a:endCxn id="12" idx="7"/>
          </p:cNvCxnSpPr>
          <p:nvPr/>
        </p:nvCxnSpPr>
        <p:spPr>
          <a:xfrm flipH="1">
            <a:off x="1307496" y="2216324"/>
            <a:ext cx="223489" cy="2468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51" idx="3"/>
            <a:endCxn id="52" idx="7"/>
          </p:cNvCxnSpPr>
          <p:nvPr/>
        </p:nvCxnSpPr>
        <p:spPr>
          <a:xfrm flipH="1">
            <a:off x="5286393" y="2244901"/>
            <a:ext cx="223489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5" idx="1"/>
            <a:endCxn id="12" idx="5"/>
          </p:cNvCxnSpPr>
          <p:nvPr/>
        </p:nvCxnSpPr>
        <p:spPr>
          <a:xfrm flipH="1" flipV="1">
            <a:off x="1307496" y="2658941"/>
            <a:ext cx="412649" cy="4781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52" idx="5"/>
          </p:cNvCxnSpPr>
          <p:nvPr/>
        </p:nvCxnSpPr>
        <p:spPr>
          <a:xfrm flipH="1" flipV="1">
            <a:off x="5286393" y="2687515"/>
            <a:ext cx="412649" cy="4781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51" idx="5"/>
          </p:cNvCxnSpPr>
          <p:nvPr/>
        </p:nvCxnSpPr>
        <p:spPr>
          <a:xfrm>
            <a:off x="5703856" y="2244901"/>
            <a:ext cx="309511" cy="2468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>
            <a:spLocks/>
          </p:cNvSpPr>
          <p:nvPr/>
        </p:nvSpPr>
        <p:spPr>
          <a:xfrm>
            <a:off x="6355080" y="2980730"/>
            <a:ext cx="274320" cy="27682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53" name="TextBox 52"/>
          <p:cNvSpPr txBox="1"/>
          <p:nvPr/>
        </p:nvSpPr>
        <p:spPr>
          <a:xfrm>
            <a:off x="192955" y="318750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033109" y="2026405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24996" y="206308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826201" y="2796278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294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Example: Community Detection</a:t>
            </a:r>
            <a:endParaRPr lang="en-US" sz="3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18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524000"/>
            <a:ext cx="4164595" cy="2788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4" y="4476750"/>
            <a:ext cx="6400800" cy="7456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Menche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et al.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2015.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Uncovering disease-disease relationships through the incomplete </a:t>
            </a:r>
            <a:r>
              <a:rPr lang="en-US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interactome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Science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79" y="2123694"/>
            <a:ext cx="2407921" cy="166725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Identifying disease proteins in the </a:t>
            </a:r>
            <a:r>
              <a:rPr lang="en-US" sz="2400" b="1" dirty="0" err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interactome</a:t>
            </a:r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!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679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Network Analytics Lifecycle</a:t>
            </a:r>
            <a:endParaRPr lang="en-GB" sz="4400" dirty="0"/>
          </a:p>
        </p:txBody>
      </p:sp>
      <p:sp>
        <p:nvSpPr>
          <p:cNvPr id="128" name="Shape 128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19</a:t>
            </a:fld>
            <a:endParaRPr lang="en-GB"/>
          </a:p>
        </p:txBody>
      </p:sp>
      <p:cxnSp>
        <p:nvCxnSpPr>
          <p:cNvPr id="119" name="Shape 119"/>
          <p:cNvCxnSpPr>
            <a:stCxn id="120" idx="3"/>
            <a:endCxn id="121" idx="1"/>
          </p:cNvCxnSpPr>
          <p:nvPr/>
        </p:nvCxnSpPr>
        <p:spPr>
          <a:xfrm>
            <a:off x="1066800" y="3428438"/>
            <a:ext cx="699844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2" name="Shape 122"/>
          <p:cNvCxnSpPr>
            <a:stCxn id="121" idx="3"/>
            <a:endCxn id="123" idx="1"/>
          </p:cNvCxnSpPr>
          <p:nvPr/>
        </p:nvCxnSpPr>
        <p:spPr>
          <a:xfrm>
            <a:off x="3224645" y="3428438"/>
            <a:ext cx="599625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4" name="Shape 124"/>
          <p:cNvCxnSpPr>
            <a:stCxn id="123" idx="3"/>
            <a:endCxn id="125" idx="1"/>
          </p:cNvCxnSpPr>
          <p:nvPr/>
        </p:nvCxnSpPr>
        <p:spPr>
          <a:xfrm>
            <a:off x="5181600" y="3428438"/>
            <a:ext cx="533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lg" len="lg"/>
            <a:tailEnd type="stealth" w="lg" len="lg"/>
          </a:ln>
        </p:spPr>
      </p:cxnSp>
      <p:cxnSp>
        <p:nvCxnSpPr>
          <p:cNvPr id="126" name="Shape 126"/>
          <p:cNvCxnSpPr/>
          <p:nvPr/>
        </p:nvCxnSpPr>
        <p:spPr>
          <a:xfrm rot="5400000">
            <a:off x="848939" y="3624500"/>
            <a:ext cx="689115" cy="405789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lg" len="lg"/>
            <a:tailEnd type="stealth" w="lg" len="lg"/>
          </a:ln>
        </p:spPr>
      </p:cxnSp>
      <p:sp>
        <p:nvSpPr>
          <p:cNvPr id="127" name="Shape 127"/>
          <p:cNvSpPr/>
          <p:nvPr/>
        </p:nvSpPr>
        <p:spPr>
          <a:xfrm>
            <a:off x="165226" y="3943351"/>
            <a:ext cx="1663575" cy="1052869"/>
          </a:xfrm>
          <a:prstGeom prst="mathMultiply">
            <a:avLst>
              <a:gd name="adj1" fmla="val 5973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endParaRPr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120" name="Shape 120"/>
          <p:cNvSpPr/>
          <p:nvPr/>
        </p:nvSpPr>
        <p:spPr>
          <a:xfrm>
            <a:off x="122476" y="3028951"/>
            <a:ext cx="944325" cy="79897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342892" algn="ctr"/>
            <a:r>
              <a:rPr lang="en-GB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 </a:t>
            </a:r>
          </a:p>
          <a:p>
            <a:pPr algn="ctr"/>
            <a:r>
              <a:rPr lang="en-GB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Raw Data</a:t>
            </a:r>
          </a:p>
          <a:p>
            <a:pPr algn="ctr"/>
            <a:endParaRPr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1" name="Shape 121"/>
          <p:cNvSpPr/>
          <p:nvPr/>
        </p:nvSpPr>
        <p:spPr>
          <a:xfrm>
            <a:off x="1766644" y="3028951"/>
            <a:ext cx="1458000" cy="79897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algn="ctr"/>
            <a:r>
              <a:rPr lang="en-GB" dirty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Structured Data</a:t>
            </a:r>
            <a:endParaRPr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3" name="Shape 123"/>
          <p:cNvSpPr/>
          <p:nvPr/>
        </p:nvSpPr>
        <p:spPr>
          <a:xfrm>
            <a:off x="3824270" y="3028951"/>
            <a:ext cx="1357331" cy="79897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342892"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r>
              <a:rPr lang="en-GB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Learning Algorithm  </a:t>
            </a:r>
          </a:p>
          <a:p>
            <a:pPr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  <a:p>
            <a:pPr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25" name="Shape 125"/>
          <p:cNvSpPr/>
          <p:nvPr/>
        </p:nvSpPr>
        <p:spPr>
          <a:xfrm>
            <a:off x="5715001" y="3028951"/>
            <a:ext cx="990713" cy="79897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69" tIns="68569" rIns="68569" bIns="68569" anchor="ctr" anchorCtr="0">
            <a:noAutofit/>
          </a:bodyPr>
          <a:lstStyle/>
          <a:p>
            <a:pPr marL="342892" algn="ctr"/>
            <a:r>
              <a:rPr lang="en-GB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 </a:t>
            </a:r>
          </a:p>
          <a:p>
            <a:pPr algn="ctr"/>
            <a:r>
              <a:rPr lang="en-GB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Model</a:t>
            </a:r>
          </a:p>
          <a:p>
            <a:pPr algn="ctr"/>
            <a:endParaRPr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cxnSp>
        <p:nvCxnSpPr>
          <p:cNvPr id="129" name="Shape 129"/>
          <p:cNvCxnSpPr/>
          <p:nvPr/>
        </p:nvCxnSpPr>
        <p:spPr>
          <a:xfrm flipV="1">
            <a:off x="4191001" y="4081858"/>
            <a:ext cx="2212369" cy="13892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stealth" w="lg" len="lg"/>
            <a:tailEnd type="stealth" w="lg" len="lg"/>
          </a:ln>
        </p:spPr>
      </p:cxnSp>
      <p:sp>
        <p:nvSpPr>
          <p:cNvPr id="130" name="Shape 130"/>
          <p:cNvSpPr txBox="1"/>
          <p:nvPr/>
        </p:nvSpPr>
        <p:spPr>
          <a:xfrm>
            <a:off x="4114801" y="4095751"/>
            <a:ext cx="2437875" cy="7989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Downstream </a:t>
            </a:r>
            <a:br>
              <a:rPr lang="en-GB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</a:br>
            <a:r>
              <a:rPr lang="en-GB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prediction task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304800" y="4095751"/>
            <a:ext cx="1378144" cy="7989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>
                <a:solidFill>
                  <a:schemeClr val="dk2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Feature Engineering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1516276" y="4058776"/>
            <a:ext cx="2369925" cy="798975"/>
          </a:xfrm>
          <a:prstGeom prst="rect">
            <a:avLst/>
          </a:prstGeom>
          <a:noFill/>
          <a:ln>
            <a:noFill/>
          </a:ln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GB" sz="200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Automatically </a:t>
            </a:r>
            <a:br>
              <a:rPr lang="en-GB" sz="200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</a:br>
            <a:r>
              <a:rPr lang="en-GB" sz="200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learn the features</a:t>
            </a:r>
            <a:endParaRPr lang="en-GB" sz="2000" dirty="0">
              <a:solidFill>
                <a:srgbClr val="C00000"/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1596887"/>
          </a:xfrm>
        </p:spPr>
        <p:txBody>
          <a:bodyPr>
            <a:normAutofit/>
          </a:bodyPr>
          <a:lstStyle/>
          <a:p>
            <a:r>
              <a:rPr lang="en-US" dirty="0"/>
              <a:t>(Supervised) Machine Learning </a:t>
            </a:r>
            <a:r>
              <a:rPr lang="en-US" dirty="0" smtClean="0"/>
              <a:t>Lifecycle: </a:t>
            </a:r>
            <a:r>
              <a:rPr lang="en-GB" dirty="0" smtClean="0"/>
              <a:t>This </a:t>
            </a:r>
            <a:r>
              <a:rPr lang="en-GB" dirty="0"/>
              <a:t>feature, that feature. </a:t>
            </a:r>
            <a:r>
              <a:rPr lang="en-GB" dirty="0">
                <a:solidFill>
                  <a:srgbClr val="C00000"/>
                </a:solidFill>
              </a:rPr>
              <a:t>Every single </a:t>
            </a:r>
            <a:r>
              <a:rPr lang="en-GB" dirty="0" smtClean="0">
                <a:solidFill>
                  <a:srgbClr val="C00000"/>
                </a:solidFill>
              </a:rPr>
              <a:t>time!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590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This Tutorial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1150"/>
            <a:ext cx="6858000" cy="2514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300" dirty="0" smtClean="0">
                <a:solidFill>
                  <a:srgbClr val="C00000"/>
                </a:solidFill>
                <a:hlinkClick r:id="rId2"/>
              </a:rPr>
              <a:t>snap.stanford.edu/deepnetbio-ismb</a:t>
            </a:r>
            <a:endParaRPr lang="en-US" sz="33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 smtClean="0">
                <a:hlinkClick r:id="rId3"/>
              </a:rPr>
              <a:t>ISMB 2018</a:t>
            </a:r>
            <a:endParaRPr lang="en-US" b="1" dirty="0" smtClean="0"/>
          </a:p>
          <a:p>
            <a:pPr marL="0" indent="0" algn="ctr">
              <a:buNone/>
            </a:pPr>
            <a:r>
              <a:rPr lang="en-US" b="1" dirty="0"/>
              <a:t>July 6, 2018, 2:00 pm - 6:00 pm</a:t>
            </a:r>
            <a:endParaRPr lang="en-US" b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99" y="3790950"/>
            <a:ext cx="5438002" cy="109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1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/>
              <a:t>Feature Learning in Graphs</a:t>
            </a:r>
            <a:endParaRPr lang="en-US" sz="4400" dirty="0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rgbClr val="C00000"/>
                </a:solidFill>
              </a:rPr>
              <a:t>Goal: </a:t>
            </a:r>
            <a:r>
              <a:rPr lang="en-US" dirty="0" smtClean="0"/>
              <a:t>Efficient </a:t>
            </a:r>
            <a:r>
              <a:rPr lang="en-US" dirty="0"/>
              <a:t>task-independent feature learning </a:t>
            </a:r>
            <a:r>
              <a:rPr lang="en-US" dirty="0" smtClean="0"/>
              <a:t>for </a:t>
            </a:r>
            <a:r>
              <a:rPr lang="en-US" dirty="0"/>
              <a:t>machine learning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networks!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267202" y="3392063"/>
          <a:ext cx="2368638" cy="316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773">
                  <a:extLst>
                    <a:ext uri="{9D8B030D-6E8A-4147-A177-3AD203B41FA5}">
                      <a16:colId xmlns="" xmlns:a16="http://schemas.microsoft.com/office/drawing/2014/main" val="3703208760"/>
                    </a:ext>
                  </a:extLst>
                </a:gridCol>
                <a:gridCol w="394773">
                  <a:extLst>
                    <a:ext uri="{9D8B030D-6E8A-4147-A177-3AD203B41FA5}">
                      <a16:colId xmlns="" xmlns:a16="http://schemas.microsoft.com/office/drawing/2014/main" val="1110494183"/>
                    </a:ext>
                  </a:extLst>
                </a:gridCol>
                <a:gridCol w="394773">
                  <a:extLst>
                    <a:ext uri="{9D8B030D-6E8A-4147-A177-3AD203B41FA5}">
                      <a16:colId xmlns="" xmlns:a16="http://schemas.microsoft.com/office/drawing/2014/main" val="1479563801"/>
                    </a:ext>
                  </a:extLst>
                </a:gridCol>
                <a:gridCol w="394773">
                  <a:extLst>
                    <a:ext uri="{9D8B030D-6E8A-4147-A177-3AD203B41FA5}">
                      <a16:colId xmlns="" xmlns:a16="http://schemas.microsoft.com/office/drawing/2014/main" val="820344764"/>
                    </a:ext>
                  </a:extLst>
                </a:gridCol>
                <a:gridCol w="394773">
                  <a:extLst>
                    <a:ext uri="{9D8B030D-6E8A-4147-A177-3AD203B41FA5}">
                      <a16:colId xmlns="" xmlns:a16="http://schemas.microsoft.com/office/drawing/2014/main" val="2234997218"/>
                    </a:ext>
                  </a:extLst>
                </a:gridCol>
                <a:gridCol w="394773">
                  <a:extLst>
                    <a:ext uri="{9D8B030D-6E8A-4147-A177-3AD203B41FA5}">
                      <a16:colId xmlns="" xmlns:a16="http://schemas.microsoft.com/office/drawing/2014/main" val="1232618174"/>
                    </a:ext>
                  </a:extLst>
                </a:gridCol>
              </a:tblGrid>
              <a:tr h="316915"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="" xmlns:a16="http://schemas.microsoft.com/office/drawing/2014/main" val="3256009930"/>
                  </a:ext>
                </a:extLst>
              </a:tr>
            </a:tbl>
          </a:graphicData>
        </a:graphic>
      </p:graphicFrame>
      <p:cxnSp>
        <p:nvCxnSpPr>
          <p:cNvPr id="24" name="Straight Arrow Connector 23"/>
          <p:cNvCxnSpPr>
            <a:endCxn id="2" idx="1"/>
          </p:cNvCxnSpPr>
          <p:nvPr/>
        </p:nvCxnSpPr>
        <p:spPr>
          <a:xfrm flipV="1">
            <a:off x="2286002" y="3550519"/>
            <a:ext cx="1981201" cy="867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Left Brace 27"/>
          <p:cNvSpPr/>
          <p:nvPr/>
        </p:nvSpPr>
        <p:spPr>
          <a:xfrm rot="16200000">
            <a:off x="5306104" y="2682550"/>
            <a:ext cx="290839" cy="2368638"/>
          </a:xfrm>
          <a:prstGeom prst="leftBrace">
            <a:avLst>
              <a:gd name="adj1" fmla="val 48348"/>
              <a:gd name="adj2" fmla="val 50264"/>
            </a:avLst>
          </a:prstGeom>
          <a:ln>
            <a:solidFill>
              <a:srgbClr val="961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9611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138775" y="2915752"/>
            <a:ext cx="625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961100"/>
                </a:solidFill>
                <a:latin typeface="Georgia" panose="02040502050405020303" pitchFamily="18" charset="0"/>
              </a:rPr>
              <a:t>vec</a:t>
            </a:r>
            <a:endParaRPr lang="en-US" sz="2400" dirty="0">
              <a:solidFill>
                <a:srgbClr val="961100"/>
              </a:solidFill>
              <a:latin typeface="Georgia" panose="020405020504050203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30269" y="297621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961100"/>
                </a:solidFill>
                <a:latin typeface="Georgia" panose="02040502050405020303" pitchFamily="18" charset="0"/>
              </a:rPr>
              <a:t>node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38401" y="3551346"/>
                <a:ext cx="157216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:</m:t>
                      </m:r>
                      <m:r>
                        <a:rPr lang="en-US" sz="2400" i="1"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𝑢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Times New Roman" charset="0"/>
                          <a:cs typeface="Times New Roman" charset="0"/>
                        </a:rPr>
                        <m:t>→</m:t>
                      </m:r>
                      <m:sSup>
                        <m:sSupPr>
                          <m:ctrlP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551345"/>
                <a:ext cx="1572162" cy="468205"/>
              </a:xfrm>
              <a:prstGeom prst="rect">
                <a:avLst/>
              </a:prstGeom>
              <a:blipFill rotWithShape="0">
                <a:blip r:embed="rId3"/>
                <a:stretch>
                  <a:fillRect l="-388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20428" y="4005306"/>
                <a:ext cx="646972" cy="4682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ℝ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  <m:t>𝑑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0428" y="4005306"/>
                <a:ext cx="646972" cy="46820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3892566" y="4378465"/>
            <a:ext cx="2965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Helvetica Neue Light" charset="0"/>
                <a:ea typeface="Helvetica Neue Light" charset="0"/>
                <a:cs typeface="Helvetica Neue Light" charset="0"/>
              </a:rPr>
              <a:t>Feature representation, embedding</a:t>
            </a:r>
            <a:endParaRPr lang="en-US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371600" y="2989542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20949" y="3432158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rgbClr val="961100"/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527572" y="4106052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Oval 38"/>
          <p:cNvSpPr/>
          <p:nvPr/>
        </p:nvSpPr>
        <p:spPr>
          <a:xfrm>
            <a:off x="514351" y="4012290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Oval 39"/>
          <p:cNvSpPr/>
          <p:nvPr/>
        </p:nvSpPr>
        <p:spPr>
          <a:xfrm>
            <a:off x="257176" y="3090151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841898" y="3432158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u</a:t>
            </a:r>
          </a:p>
        </p:txBody>
      </p:sp>
      <p:sp>
        <p:nvSpPr>
          <p:cNvPr id="42" name="Oval 41"/>
          <p:cNvSpPr/>
          <p:nvPr/>
        </p:nvSpPr>
        <p:spPr>
          <a:xfrm>
            <a:off x="2011681" y="3895130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43" name="Straight Connector 42"/>
          <p:cNvCxnSpPr/>
          <p:nvPr/>
        </p:nvCxnSpPr>
        <p:spPr>
          <a:xfrm>
            <a:off x="531496" y="3228562"/>
            <a:ext cx="429626" cy="2441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94337" y="3366971"/>
            <a:ext cx="257175" cy="64531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88672" y="4150700"/>
            <a:ext cx="738901" cy="93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801893" y="4131412"/>
            <a:ext cx="249962" cy="1130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748498" y="3668440"/>
            <a:ext cx="212624" cy="3843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 flipV="1">
            <a:off x="1508761" y="3266363"/>
            <a:ext cx="155972" cy="8396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1605747" y="3225824"/>
            <a:ext cx="276324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52400" y="4571645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289560" y="4248572"/>
            <a:ext cx="264964" cy="3230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990601" y="4580930"/>
            <a:ext cx="274320" cy="276821"/>
          </a:xfrm>
          <a:prstGeom prst="ellipse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53" name="Straight Connector 52"/>
          <p:cNvCxnSpPr/>
          <p:nvPr/>
        </p:nvCxnSpPr>
        <p:spPr>
          <a:xfrm>
            <a:off x="748498" y="4248571"/>
            <a:ext cx="301040" cy="3323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155097" y="3225824"/>
            <a:ext cx="256677" cy="246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155097" y="3668440"/>
            <a:ext cx="412649" cy="4781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64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1469945"/>
            <a:ext cx="2017577" cy="17377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1070221"/>
            <a:ext cx="5087620" cy="2212298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sz="120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f</a:t>
            </a:r>
            <a:r>
              <a:rPr lang="en-US" sz="40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sz="120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(    </a:t>
            </a:r>
            <a:r>
              <a:rPr lang="en-US" sz="44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sz="120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)</a:t>
            </a:r>
            <a:r>
              <a:rPr lang="en-US" sz="32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 </a:t>
            </a:r>
            <a:r>
              <a:rPr lang="en-US" sz="12000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=</a:t>
            </a:r>
            <a:endParaRPr lang="en-US" sz="12000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dirty="0" smtClean="0"/>
              <a:t>Feature Learning in Graphs</a:t>
            </a:r>
            <a:endParaRPr lang="en-US" sz="44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55241" y="3790950"/>
            <a:ext cx="1854350" cy="6096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Output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233913" y="3790950"/>
            <a:ext cx="1526186" cy="609600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pPr algn="ctr"/>
            <a:r>
              <a:rPr lang="en-US" sz="24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Input</a:t>
            </a:r>
            <a:endParaRPr lang="en-US" sz="24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88388" y="1456731"/>
            <a:ext cx="2587903" cy="1747090"/>
            <a:chOff x="3276600" y="1154781"/>
            <a:chExt cx="3498876" cy="231264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9692" y="1157579"/>
              <a:ext cx="3375784" cy="230984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3276600" y="1154781"/>
              <a:ext cx="533400" cy="4263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027193" y="3157630"/>
            <a:ext cx="1955347" cy="665497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Disease similarity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network </a:t>
            </a:r>
            <a:endParaRPr lang="en-US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27381" y="3157629"/>
            <a:ext cx="2259420" cy="665497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2-dimensional node</a:t>
            </a:r>
          </a:p>
          <a:p>
            <a:pPr algn="ctr"/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embeddings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4270534"/>
                <a:ext cx="6858000" cy="914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68569" tIns="68569" rIns="68569" bIns="68569" rtlCol="0" anchor="t" anchorCtr="0">
                <a:noAutofit/>
              </a:bodyPr>
              <a:lstStyle/>
              <a:p>
                <a:pPr algn="ctr"/>
                <a:r>
                  <a:rPr lang="en-US" sz="3200" b="1" dirty="0" smtClean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How to learn mapping function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C00000"/>
                        </a:solidFill>
                        <a:latin typeface="Cambria Math" charset="0"/>
                        <a:ea typeface="Helvetica Neue Light" charset="0"/>
                        <a:cs typeface="Helvetica Neue Light" charset="0"/>
                        <a:sym typeface="Open Sans"/>
                      </a:rPr>
                      <m:t>𝒇</m:t>
                    </m:r>
                  </m:oMath>
                </a14:m>
                <a:r>
                  <a:rPr lang="en-US" sz="3200" b="1" dirty="0" smtClean="0">
                    <a:solidFill>
                      <a:srgbClr val="C00000"/>
                    </a:solidFill>
                    <a:latin typeface="Helvetica Neue Light" charset="0"/>
                    <a:ea typeface="Helvetica Neue Light" charset="0"/>
                    <a:cs typeface="Helvetica Neue Light" charset="0"/>
                    <a:sym typeface="Open Sans"/>
                  </a:rPr>
                  <a:t>?</a:t>
                </a:r>
                <a:endParaRPr lang="en-US" sz="3200" b="1" dirty="0">
                  <a:solidFill>
                    <a:srgbClr val="C00000"/>
                  </a:solidFill>
                  <a:latin typeface="Helvetica Neue Light" charset="0"/>
                  <a:ea typeface="Helvetica Neue Light" charset="0"/>
                  <a:cs typeface="Helvetica Neue Light" charset="0"/>
                  <a:sym typeface="Open San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70534"/>
                <a:ext cx="6858000" cy="914400"/>
              </a:xfrm>
              <a:prstGeom prst="rect">
                <a:avLst/>
              </a:prstGeom>
              <a:blipFill rotWithShape="0">
                <a:blip r:embed="rId5"/>
                <a:stretch>
                  <a:fillRect l="-1333" t="-6667" r="-1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47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Why Is It Hard?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" y="1062990"/>
            <a:ext cx="6743700" cy="3810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Modern deep learning toolbox is designed for grids or simple sequences</a:t>
            </a:r>
          </a:p>
          <a:p>
            <a:pPr lvl="1"/>
            <a:r>
              <a:rPr lang="en-US" dirty="0" smtClean="0"/>
              <a:t>Images have 2D</a:t>
            </a:r>
            <a:r>
              <a:rPr lang="en-CA" dirty="0"/>
              <a:t> </a:t>
            </a:r>
            <a:r>
              <a:rPr lang="en-CA" dirty="0" smtClean="0"/>
              <a:t>grid structure</a:t>
            </a:r>
          </a:p>
          <a:p>
            <a:pPr lvl="1"/>
            <a:r>
              <a:rPr lang="en-CA" dirty="0" smtClean="0"/>
              <a:t>Can define convolutions (CNN)</a:t>
            </a: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  <a:p>
            <a:pPr lvl="1"/>
            <a:endParaRPr lang="en-CA" dirty="0" smtClean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52144" y="5004530"/>
            <a:ext cx="4572000" cy="121444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911916" y="2840996"/>
            <a:ext cx="4682543" cy="1153935"/>
            <a:chOff x="1423643" y="2789415"/>
            <a:chExt cx="3754909" cy="92533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2789415"/>
              <a:ext cx="3578352" cy="92533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643" y="2800350"/>
              <a:ext cx="1211651" cy="91180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90600" y="4080576"/>
            <a:ext cx="4241800" cy="812553"/>
            <a:chOff x="472190" y="4081747"/>
            <a:chExt cx="7823200" cy="149860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90" y="4081748"/>
              <a:ext cx="7823200" cy="14986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657600" y="4081747"/>
              <a:ext cx="3962400" cy="2264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065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Why Is It Hard?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" y="1062990"/>
            <a:ext cx="6546399" cy="3810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Modern deep learning toolbox is designed for grids or simple </a:t>
            </a:r>
            <a:r>
              <a:rPr lang="en-US" dirty="0" smtClean="0">
                <a:solidFill>
                  <a:srgbClr val="C00000"/>
                </a:solidFill>
              </a:rPr>
              <a:t>sequences</a:t>
            </a:r>
            <a:endParaRPr lang="en-CA" dirty="0" smtClean="0">
              <a:solidFill>
                <a:srgbClr val="C00000"/>
              </a:solidFill>
            </a:endParaRPr>
          </a:p>
          <a:p>
            <a:pPr lvl="1"/>
            <a:r>
              <a:rPr lang="en-CA" dirty="0" smtClean="0"/>
              <a:t>Text and sequences have linear 1D structure</a:t>
            </a:r>
          </a:p>
          <a:p>
            <a:pPr lvl="1"/>
            <a:r>
              <a:rPr lang="en-CA" dirty="0" smtClean="0"/>
              <a:t>Can define sliding window, RNNs, word2vec, etc.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52144" y="5004530"/>
            <a:ext cx="4572000" cy="121444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3615432"/>
            <a:ext cx="6149218" cy="1318518"/>
            <a:chOff x="457200" y="3333750"/>
            <a:chExt cx="6149218" cy="1318518"/>
          </a:xfrm>
        </p:grpSpPr>
        <p:grpSp>
          <p:nvGrpSpPr>
            <p:cNvPr id="15" name="Group 14"/>
            <p:cNvGrpSpPr/>
            <p:nvPr/>
          </p:nvGrpSpPr>
          <p:grpSpPr>
            <a:xfrm>
              <a:off x="457200" y="3333750"/>
              <a:ext cx="6121203" cy="1318518"/>
              <a:chOff x="1295400" y="3714750"/>
              <a:chExt cx="3995928" cy="86073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8488" y="3714750"/>
                <a:ext cx="3672840" cy="86073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600200" y="3790950"/>
                <a:ext cx="1035094" cy="6972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750" t="9677" r="32099" b="62366"/>
              <a:stretch/>
            </p:blipFill>
            <p:spPr>
              <a:xfrm>
                <a:off x="1295400" y="4016485"/>
                <a:ext cx="1409085" cy="334239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72"/>
            <a:stretch/>
          </p:blipFill>
          <p:spPr>
            <a:xfrm>
              <a:off x="4114915" y="3536096"/>
              <a:ext cx="2491503" cy="982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8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Why Is It Hard?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4864" y="1093948"/>
            <a:ext cx="7019544" cy="414480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But networks are far more complex!</a:t>
            </a:r>
          </a:p>
          <a:p>
            <a:pPr lvl="1"/>
            <a:r>
              <a:rPr lang="en-CA" dirty="0" smtClean="0"/>
              <a:t>Arbitrary size and complex topological structure (i.e., no spatial locality like grids)</a:t>
            </a:r>
          </a:p>
          <a:p>
            <a:pPr lvl="1"/>
            <a:endParaRPr lang="en-CA" dirty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pPr lvl="1"/>
            <a:r>
              <a:rPr lang="en-CA" dirty="0" smtClean="0"/>
              <a:t>No fixed node ordering or reference point</a:t>
            </a:r>
          </a:p>
          <a:p>
            <a:pPr lvl="1"/>
            <a:r>
              <a:rPr lang="en-CA" dirty="0" smtClean="0"/>
              <a:t>Often dynamic and have multimodal features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52144" y="5004530"/>
            <a:ext cx="4572000" cy="121444"/>
          </a:xfrm>
        </p:spPr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24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9744" r="39519"/>
          <a:stretch/>
        </p:blipFill>
        <p:spPr>
          <a:xfrm>
            <a:off x="3405134" y="2450505"/>
            <a:ext cx="1639772" cy="1379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8" y="2419350"/>
            <a:ext cx="1720442" cy="1481825"/>
          </a:xfrm>
          <a:prstGeom prst="rect">
            <a:avLst/>
          </a:prstGeom>
        </p:spPr>
      </p:pic>
      <p:sp>
        <p:nvSpPr>
          <p:cNvPr id="13" name="Left-Right Arrow 12"/>
          <p:cNvSpPr/>
          <p:nvPr/>
        </p:nvSpPr>
        <p:spPr>
          <a:xfrm>
            <a:off x="2133600" y="2916410"/>
            <a:ext cx="1347164" cy="535559"/>
          </a:xfrm>
          <a:prstGeom prst="leftRightArrow">
            <a:avLst>
              <a:gd name="adj1" fmla="val 33739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30480" t="39205" r="45375" b="26374"/>
          <a:stretch/>
        </p:blipFill>
        <p:spPr>
          <a:xfrm>
            <a:off x="5044906" y="2957267"/>
            <a:ext cx="1358475" cy="4538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02559" y="2546576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sz="3200" b="1" dirty="0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vs.</a:t>
            </a:r>
            <a:endParaRPr lang="en-US" sz="3200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0" y="3814023"/>
            <a:ext cx="1371600" cy="3810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b="1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N</a:t>
            </a:r>
            <a:r>
              <a:rPr lang="en-US" b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etworks</a:t>
            </a:r>
            <a:endParaRPr lang="en-US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33800" y="3814023"/>
            <a:ext cx="981456" cy="3810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b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Images</a:t>
            </a:r>
            <a:endParaRPr lang="en-US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7635" y="3276998"/>
            <a:ext cx="578243" cy="381000"/>
          </a:xfrm>
          <a:prstGeom prst="rect">
            <a:avLst/>
          </a:prstGeom>
          <a:noFill/>
          <a:ln>
            <a:noFill/>
          </a:ln>
        </p:spPr>
        <p:txBody>
          <a:bodyPr wrap="none" lIns="68569" tIns="68569" rIns="68569" bIns="68569" rtlCol="0" anchor="t" anchorCtr="0">
            <a:noAutofit/>
          </a:bodyPr>
          <a:lstStyle/>
          <a:p>
            <a:r>
              <a:rPr lang="en-US" b="1" smtClean="0">
                <a:latin typeface="Helvetica Neue Light" charset="0"/>
                <a:ea typeface="Helvetica Neue Light" charset="0"/>
                <a:cs typeface="Helvetica Neue Light" charset="0"/>
                <a:sym typeface="Open Sans"/>
              </a:rPr>
              <a:t>Text</a:t>
            </a:r>
            <a:endParaRPr lang="en-US" b="1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8538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smtClean="0"/>
              <a:t>This Tutorial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381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1) Node </a:t>
            </a:r>
            <a:r>
              <a:rPr lang="en-US" sz="3600" dirty="0" err="1" smtClean="0">
                <a:solidFill>
                  <a:srgbClr val="C00000"/>
                </a:solidFill>
              </a:rPr>
              <a:t>embeddings</a:t>
            </a:r>
            <a:endParaRPr lang="en-US" sz="3600" dirty="0" smtClean="0">
              <a:solidFill>
                <a:srgbClr val="C00000"/>
              </a:solidFill>
            </a:endParaRPr>
          </a:p>
          <a:p>
            <a:pPr marL="400050" lvl="1" indent="-279400"/>
            <a:r>
              <a:rPr lang="en-US" sz="2200" dirty="0" smtClean="0"/>
              <a:t>Map nodes to low-dimensional </a:t>
            </a:r>
            <a:r>
              <a:rPr lang="en-US" sz="2200" dirty="0" err="1" smtClean="0"/>
              <a:t>embeddings</a:t>
            </a:r>
            <a:endParaRPr lang="en-US" sz="2200" dirty="0" smtClean="0"/>
          </a:p>
          <a:p>
            <a:pPr marL="400050" lvl="1" indent="-279400"/>
            <a:r>
              <a:rPr lang="en-US" sz="2200" i="1" dirty="0" smtClean="0"/>
              <a:t>Applications: </a:t>
            </a:r>
            <a:r>
              <a:rPr lang="en-US" sz="2200" dirty="0" smtClean="0"/>
              <a:t>PPIs,</a:t>
            </a:r>
            <a:r>
              <a:rPr lang="en-US" sz="2200" i="1" dirty="0" smtClean="0"/>
              <a:t> </a:t>
            </a:r>
            <a:r>
              <a:rPr lang="en-US" sz="2200" dirty="0" smtClean="0"/>
              <a:t>Disease pathways</a:t>
            </a:r>
            <a:endParaRPr lang="en-US" sz="2200" dirty="0"/>
          </a:p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2) Graph neural networks</a:t>
            </a:r>
          </a:p>
          <a:p>
            <a:pPr marL="400050" lvl="2" indent="-279400">
              <a:buFont typeface="Wingdings" pitchFamily="2" charset="2"/>
              <a:buChar char="§"/>
            </a:pPr>
            <a:r>
              <a:rPr lang="en-US" sz="2200" dirty="0" smtClean="0"/>
              <a:t>Deep learning approaches for graphs</a:t>
            </a:r>
          </a:p>
          <a:p>
            <a:pPr marL="400050" lvl="2" indent="-279400">
              <a:buFont typeface="Wingdings" pitchFamily="2" charset="2"/>
              <a:buChar char="§"/>
            </a:pPr>
            <a:r>
              <a:rPr lang="en-US" sz="2200" i="1" dirty="0" smtClean="0"/>
              <a:t>Applications: </a:t>
            </a:r>
            <a:r>
              <a:rPr lang="en-US" sz="2200" dirty="0" smtClean="0"/>
              <a:t>Gene functions</a:t>
            </a:r>
          </a:p>
          <a:p>
            <a:pPr marL="0" lvl="1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3) Heterogeneous networks</a:t>
            </a:r>
          </a:p>
          <a:p>
            <a:pPr marL="400050" lvl="2" indent="-227013">
              <a:buFont typeface="Wingdings" pitchFamily="2" charset="2"/>
              <a:buChar char="§"/>
            </a:pPr>
            <a:r>
              <a:rPr lang="en-US" sz="2200" dirty="0" smtClean="0"/>
              <a:t>Embedding heterogeneous networks</a:t>
            </a:r>
          </a:p>
          <a:p>
            <a:pPr marL="400050" lvl="2" indent="-227013">
              <a:buFont typeface="Wingdings" pitchFamily="2" charset="2"/>
              <a:buChar char="§"/>
            </a:pPr>
            <a:r>
              <a:rPr lang="en-US" sz="2200" i="1" dirty="0" smtClean="0"/>
              <a:t>Applications:</a:t>
            </a:r>
            <a:r>
              <a:rPr lang="en-US" sz="2200" dirty="0" smtClean="0"/>
              <a:t> Human tissues, </a:t>
            </a:r>
            <a:r>
              <a:rPr lang="en-US" sz="2200" dirty="0"/>
              <a:t>Drug side </a:t>
            </a:r>
            <a:r>
              <a:rPr lang="en-US" sz="2200" dirty="0" smtClean="0"/>
              <a:t>effects</a:t>
            </a:r>
            <a:endParaRPr lang="en-US" sz="2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7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Tutorial Resources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10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Network </a:t>
            </a:r>
            <a:r>
              <a:rPr lang="en-US" b="1" dirty="0" smtClean="0">
                <a:solidFill>
                  <a:srgbClr val="C00000"/>
                </a:solidFill>
              </a:rPr>
              <a:t>analytics tools </a:t>
            </a:r>
            <a:r>
              <a:rPr lang="en-US" dirty="0" smtClean="0">
                <a:solidFill>
                  <a:srgbClr val="C00000"/>
                </a:solidFill>
              </a:rPr>
              <a:t>in SNAP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Network </a:t>
            </a:r>
            <a:r>
              <a:rPr lang="en-US" b="1" dirty="0">
                <a:solidFill>
                  <a:srgbClr val="C00000"/>
                </a:solidFill>
              </a:rPr>
              <a:t>data:</a:t>
            </a:r>
          </a:p>
          <a:p>
            <a:pPr marL="460375" lvl="1" indent="-287338"/>
            <a:r>
              <a:rPr lang="en-US" dirty="0">
                <a:hlinkClick r:id="rId2"/>
              </a:rPr>
              <a:t>snap.stanford.edu/projects.html</a:t>
            </a:r>
            <a:r>
              <a:rPr lang="en-US" dirty="0"/>
              <a:t>: </a:t>
            </a:r>
          </a:p>
          <a:p>
            <a:pPr marL="860425" lvl="2" indent="-287338"/>
            <a:r>
              <a:rPr lang="en-US" dirty="0">
                <a:hlinkClick r:id="rId3"/>
              </a:rPr>
              <a:t>CRank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Decagon</a:t>
            </a:r>
            <a:r>
              <a:rPr lang="en-US" dirty="0"/>
              <a:t>, </a:t>
            </a:r>
            <a:r>
              <a:rPr lang="en-US" dirty="0">
                <a:hlinkClick r:id="rId5"/>
              </a:rPr>
              <a:t>MAMBO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NE</a:t>
            </a:r>
            <a:r>
              <a:rPr lang="en-US" dirty="0"/>
              <a:t>, </a:t>
            </a:r>
            <a:r>
              <a:rPr lang="en-US" dirty="0">
                <a:hlinkClick r:id="rId7"/>
              </a:rPr>
              <a:t>OhmNet</a:t>
            </a:r>
            <a:r>
              <a:rPr lang="en-US" dirty="0"/>
              <a:t>, </a:t>
            </a:r>
            <a:r>
              <a:rPr lang="en-US" dirty="0">
                <a:hlinkClick r:id="rId8"/>
              </a:rPr>
              <a:t>Pathways</a:t>
            </a:r>
            <a:r>
              <a:rPr lang="en-US" dirty="0"/>
              <a:t>, and many others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Deep </a:t>
            </a:r>
            <a:r>
              <a:rPr lang="en-US" dirty="0">
                <a:solidFill>
                  <a:srgbClr val="C00000"/>
                </a:solidFill>
              </a:rPr>
              <a:t>learning </a:t>
            </a:r>
            <a:r>
              <a:rPr lang="en-US" b="1" dirty="0">
                <a:solidFill>
                  <a:srgbClr val="C00000"/>
                </a:solidFill>
              </a:rPr>
              <a:t>code bases:</a:t>
            </a:r>
          </a:p>
          <a:p>
            <a:pPr marL="860425" lvl="2" indent="-287338"/>
            <a:r>
              <a:rPr lang="en-US" dirty="0"/>
              <a:t>End-to-end examples in </a:t>
            </a:r>
            <a:r>
              <a:rPr lang="en-US" dirty="0" err="1"/>
              <a:t>Tensorflow</a:t>
            </a:r>
            <a:r>
              <a:rPr lang="en-US" dirty="0"/>
              <a:t>/</a:t>
            </a:r>
            <a:r>
              <a:rPr lang="en-US" dirty="0" err="1"/>
              <a:t>PyTorch</a:t>
            </a:r>
            <a:endParaRPr lang="en-US" dirty="0"/>
          </a:p>
          <a:p>
            <a:pPr marL="860425" lvl="2" indent="-287338"/>
            <a:r>
              <a:rPr lang="en-US" dirty="0"/>
              <a:t>Popular code bases for graph neural nets</a:t>
            </a:r>
          </a:p>
          <a:p>
            <a:pPr marL="860425" lvl="2" indent="-287338"/>
            <a:r>
              <a:rPr lang="en-US" dirty="0"/>
              <a:t>Easy to adapt and extend for your </a:t>
            </a:r>
            <a:r>
              <a:rPr lang="en-US" dirty="0" smtClean="0"/>
              <a:t>application</a:t>
            </a:r>
            <a:endParaRPr lang="en-US" dirty="0">
              <a:solidFill>
                <a:srgbClr val="C00000"/>
              </a:solidFill>
            </a:endParaRPr>
          </a:p>
          <a:p>
            <a:pPr marL="460375" lvl="1" indent="-287338"/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07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24200" y="2571750"/>
            <a:ext cx="3551002" cy="2423347"/>
            <a:chOff x="3352800" y="2688310"/>
            <a:chExt cx="3322402" cy="2306787"/>
          </a:xfrm>
        </p:grpSpPr>
        <p:pic>
          <p:nvPicPr>
            <p:cNvPr id="6" name="Content Placeholder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2688310"/>
              <a:ext cx="3322402" cy="230678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5780902" y="4552950"/>
              <a:ext cx="619898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Network Analytics in </a:t>
            </a:r>
            <a:r>
              <a:rPr lang="en-US" sz="4400" b="1" dirty="0" smtClean="0"/>
              <a:t>SNAP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172200" cy="3829050"/>
          </a:xfrm>
        </p:spPr>
        <p:txBody>
          <a:bodyPr>
            <a:normAutofit/>
          </a:bodyPr>
          <a:lstStyle/>
          <a:p>
            <a:pPr marL="173038" indent="-173038"/>
            <a:r>
              <a:rPr lang="en-US" altLang="zh-CN" sz="1650" b="1" dirty="0">
                <a:solidFill>
                  <a:srgbClr val="C00000"/>
                </a:solidFill>
              </a:rPr>
              <a:t>S</a:t>
            </a:r>
            <a:r>
              <a:rPr lang="en-US" altLang="zh-CN" sz="1650" dirty="0">
                <a:solidFill>
                  <a:srgbClr val="C00000"/>
                </a:solidFill>
              </a:rPr>
              <a:t>tanford </a:t>
            </a:r>
            <a:r>
              <a:rPr lang="en-US" altLang="zh-CN" sz="1650" b="1" dirty="0">
                <a:solidFill>
                  <a:srgbClr val="C00000"/>
                </a:solidFill>
              </a:rPr>
              <a:t>N</a:t>
            </a:r>
            <a:r>
              <a:rPr lang="en-US" altLang="zh-CN" sz="1650" dirty="0">
                <a:solidFill>
                  <a:srgbClr val="C00000"/>
                </a:solidFill>
              </a:rPr>
              <a:t>etwork </a:t>
            </a:r>
            <a:r>
              <a:rPr lang="en-US" altLang="zh-CN" sz="1650" b="1" dirty="0">
                <a:solidFill>
                  <a:srgbClr val="C00000"/>
                </a:solidFill>
              </a:rPr>
              <a:t>A</a:t>
            </a:r>
            <a:r>
              <a:rPr lang="en-US" altLang="zh-CN" sz="1650" dirty="0">
                <a:solidFill>
                  <a:srgbClr val="C00000"/>
                </a:solidFill>
              </a:rPr>
              <a:t>nalysis </a:t>
            </a:r>
            <a:r>
              <a:rPr lang="en-US" altLang="zh-CN" sz="1650" b="1" dirty="0">
                <a:solidFill>
                  <a:srgbClr val="C00000"/>
                </a:solidFill>
              </a:rPr>
              <a:t>P</a:t>
            </a:r>
            <a:r>
              <a:rPr lang="en-US" altLang="zh-CN" sz="1650" dirty="0">
                <a:solidFill>
                  <a:srgbClr val="C00000"/>
                </a:solidFill>
              </a:rPr>
              <a:t>latform (SNAP)</a:t>
            </a:r>
            <a:r>
              <a:rPr lang="en-US" altLang="zh-CN" sz="1650" dirty="0">
                <a:solidFill>
                  <a:srgbClr val="8000FF"/>
                </a:solidFill>
              </a:rPr>
              <a:t> </a:t>
            </a:r>
            <a:br>
              <a:rPr lang="en-US" altLang="zh-CN" sz="1650" dirty="0">
                <a:solidFill>
                  <a:srgbClr val="8000FF"/>
                </a:solidFill>
              </a:rPr>
            </a:br>
            <a:r>
              <a:rPr lang="en-US" altLang="zh-CN" sz="1650" dirty="0"/>
              <a:t>is our general purpose, high-performance system for analysis and manipulation of large networks</a:t>
            </a:r>
          </a:p>
          <a:p>
            <a:pPr lvl="1"/>
            <a:r>
              <a:rPr lang="en-US" altLang="zh-CN" sz="1500" dirty="0">
                <a:hlinkClick r:id="rId4"/>
              </a:rPr>
              <a:t>http://snap.stanford.edu</a:t>
            </a:r>
            <a:endParaRPr lang="en-US" altLang="zh-CN" sz="1500" dirty="0"/>
          </a:p>
          <a:p>
            <a:pPr lvl="1"/>
            <a:r>
              <a:rPr lang="en-US" altLang="zh-CN" sz="1500" dirty="0"/>
              <a:t>Scales to massive networks with hundreds of millions of nodes and billions of edges</a:t>
            </a:r>
          </a:p>
          <a:p>
            <a:pPr marL="173038" indent="-173038"/>
            <a:r>
              <a:rPr lang="en-US" altLang="zh-CN" sz="1500" b="1" dirty="0"/>
              <a:t>SNAP software</a:t>
            </a:r>
            <a:r>
              <a:rPr lang="en-US" altLang="zh-CN" sz="1650" dirty="0"/>
              <a:t>: </a:t>
            </a:r>
            <a:r>
              <a:rPr lang="en-US" altLang="zh-CN" sz="1500" dirty="0"/>
              <a:t>C++, </a:t>
            </a:r>
            <a:r>
              <a:rPr lang="en-US" altLang="zh-CN" sz="1500" dirty="0" smtClean="0"/>
              <a:t>Python</a:t>
            </a:r>
            <a:endParaRPr lang="en-US" altLang="zh-CN" sz="1500" dirty="0"/>
          </a:p>
          <a:p>
            <a:pPr marL="173038" indent="-173038"/>
            <a:r>
              <a:rPr lang="en-US" altLang="zh-CN" sz="1650" b="1" dirty="0" smtClean="0"/>
              <a:t>Software </a:t>
            </a:r>
            <a:r>
              <a:rPr lang="en-US" altLang="zh-CN" sz="1650" b="1" dirty="0"/>
              <a:t>requirements</a:t>
            </a:r>
            <a:r>
              <a:rPr lang="en-US" altLang="zh-CN" sz="1650" dirty="0"/>
              <a:t>: </a:t>
            </a:r>
            <a:r>
              <a:rPr lang="en-US" altLang="zh-CN" sz="1650" dirty="0" smtClean="0"/>
              <a:t>none</a:t>
            </a:r>
            <a:endParaRPr lang="en-US" altLang="zh-CN" sz="1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434" y="55727"/>
            <a:ext cx="1143000" cy="4189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 smtClean="0"/>
              <a:t>BioSNAP</a:t>
            </a:r>
            <a:r>
              <a:rPr lang="en-US" sz="4400" dirty="0" smtClean="0"/>
              <a:t>: Network Data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054382"/>
              </p:ext>
            </p:extLst>
          </p:nvPr>
        </p:nvGraphicFramePr>
        <p:xfrm>
          <a:off x="3810000" y="1188646"/>
          <a:ext cx="2846366" cy="3810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611312"/>
                <a:gridCol w="549254"/>
                <a:gridCol w="685800"/>
              </a:tblGrid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Dataset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#Items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Raw Size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DisGeNet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STRING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1TB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OMIM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25K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CTD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55K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1.2GB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HPRD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BioGRID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64K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DrugBank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7K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60MB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Disease Ontology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Protein Ontology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200K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130MB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Mesh Hierarchy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PubChem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90M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1GB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DGIdb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30MB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Gene Ontology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45K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MSigDB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14K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70MB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Reactome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20K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100MB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GEO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1.7M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80GB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ICGC (66 cancer</a:t>
                      </a:r>
                      <a:r>
                        <a:rPr lang="en-US" sz="800" baseline="0" dirty="0" smtClean="0"/>
                        <a:t> projects)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40M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1TB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dirty="0" err="1" smtClean="0"/>
                        <a:t>GTEx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50M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100GB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</a:tr>
              <a:tr h="139127">
                <a:tc>
                  <a:txBody>
                    <a:bodyPr/>
                    <a:lstStyle/>
                    <a:p>
                      <a:r>
                        <a:rPr lang="en-US" sz="800" b="1" dirty="0" smtClean="0">
                          <a:solidFill>
                            <a:srgbClr val="C00000"/>
                          </a:solidFill>
                        </a:rPr>
                        <a:t>Many more</a:t>
                      </a:r>
                      <a:r>
                        <a:rPr lang="mr-IN" sz="800" b="1" dirty="0" smtClean="0">
                          <a:solidFill>
                            <a:srgbClr val="C00000"/>
                          </a:solidFill>
                        </a:rPr>
                        <a:t>…</a:t>
                      </a:r>
                      <a:endParaRPr lang="en-US" sz="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51141" y="4275077"/>
            <a:ext cx="3237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Total: 250M entities, </a:t>
            </a:r>
            <a:endParaRPr lang="en-US" sz="2400" b="1" dirty="0" smtClean="0">
              <a:solidFill>
                <a:srgbClr val="C00000"/>
              </a:solidFill>
            </a:endParaRPr>
          </a:p>
          <a:p>
            <a:r>
              <a:rPr lang="en-US" sz="2400" b="1" dirty="0" smtClean="0">
                <a:solidFill>
                  <a:srgbClr val="C00000"/>
                </a:solidFill>
              </a:rPr>
              <a:t>2.2TB </a:t>
            </a:r>
            <a:r>
              <a:rPr lang="en-US" sz="2400" b="1" dirty="0">
                <a:solidFill>
                  <a:srgbClr val="C00000"/>
                </a:solidFill>
              </a:rPr>
              <a:t>raw network data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3454037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B</a:t>
            </a:r>
            <a:r>
              <a:rPr lang="en-US" sz="2400" dirty="0" smtClean="0">
                <a:solidFill>
                  <a:srgbClr val="C00000"/>
                </a:solidFill>
              </a:rPr>
              <a:t>iomedical network dataset collection:</a:t>
            </a:r>
          </a:p>
          <a:p>
            <a:pPr marL="233363" indent="-233363"/>
            <a:r>
              <a:rPr lang="en-US" sz="1800" dirty="0" smtClean="0"/>
              <a:t>Different types of biomedical networks</a:t>
            </a:r>
          </a:p>
          <a:p>
            <a:pPr marL="233363" indent="-233363"/>
            <a:r>
              <a:rPr lang="en-US" sz="1800" dirty="0" smtClean="0"/>
              <a:t>Ready to use for: </a:t>
            </a:r>
          </a:p>
          <a:p>
            <a:pPr lvl="1"/>
            <a:r>
              <a:rPr lang="en-US" sz="1400" dirty="0" smtClean="0"/>
              <a:t>Algorithm benchmarking</a:t>
            </a:r>
          </a:p>
          <a:p>
            <a:pPr lvl="1"/>
            <a:r>
              <a:rPr lang="en-US" sz="1400" dirty="0" smtClean="0"/>
              <a:t>Method development</a:t>
            </a:r>
          </a:p>
          <a:p>
            <a:pPr lvl="1"/>
            <a:r>
              <a:rPr lang="en-US" sz="1400" dirty="0" smtClean="0"/>
              <a:t>Knowledge discovery</a:t>
            </a:r>
          </a:p>
          <a:p>
            <a:pPr marL="233363" indent="-233363"/>
            <a:r>
              <a:rPr lang="en-US" sz="1800" dirty="0" smtClean="0"/>
              <a:t>Easy to link entities across datasets</a:t>
            </a:r>
          </a:p>
        </p:txBody>
      </p:sp>
    </p:spTree>
    <p:extLst>
      <p:ext uri="{BB962C8B-B14F-4D97-AF65-F5344CB8AC3E}">
        <p14:creationId xmlns:p14="http://schemas.microsoft.com/office/powerpoint/2010/main" val="170712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Deep Learning Code Bases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938" lvl="1" indent="0">
              <a:buNone/>
            </a:pPr>
            <a:r>
              <a:rPr lang="en-US" b="1" dirty="0" smtClean="0">
                <a:solidFill>
                  <a:srgbClr val="C00000"/>
                </a:solidFill>
              </a:rPr>
              <a:t>This tutorial:</a:t>
            </a:r>
            <a:r>
              <a:rPr lang="en-US" dirty="0" smtClean="0"/>
              <a:t> Using graph neural networks:</a:t>
            </a:r>
          </a:p>
          <a:p>
            <a:pPr marL="860425" lvl="2" indent="-287338"/>
            <a:r>
              <a:rPr lang="en-US" dirty="0" smtClean="0"/>
              <a:t>End-to-end </a:t>
            </a:r>
            <a:r>
              <a:rPr lang="en-US" dirty="0"/>
              <a:t>examples in </a:t>
            </a:r>
            <a:r>
              <a:rPr lang="en-US" dirty="0" err="1"/>
              <a:t>Tensorflow</a:t>
            </a:r>
            <a:r>
              <a:rPr lang="en-US" dirty="0"/>
              <a:t>/</a:t>
            </a:r>
            <a:r>
              <a:rPr lang="en-US" dirty="0" err="1"/>
              <a:t>PyTorch</a:t>
            </a:r>
            <a:endParaRPr lang="en-US" dirty="0"/>
          </a:p>
          <a:p>
            <a:pPr marL="860425" lvl="2" indent="-287338"/>
            <a:r>
              <a:rPr lang="en-US" dirty="0"/>
              <a:t>Popular code bases for graph neural nets</a:t>
            </a:r>
          </a:p>
          <a:p>
            <a:pPr marL="860425" lvl="2" indent="-287338"/>
            <a:r>
              <a:rPr lang="en-US" dirty="0"/>
              <a:t>Easy to adapt and extend for your </a:t>
            </a:r>
            <a:r>
              <a:rPr lang="en-US" dirty="0" smtClean="0"/>
              <a:t>application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892324"/>
            <a:ext cx="3124200" cy="1990873"/>
          </a:xfrm>
          <a:prstGeom prst="rect">
            <a:avLst/>
          </a:prstGeom>
        </p:spPr>
      </p:pic>
      <p:pic>
        <p:nvPicPr>
          <p:cNvPr id="7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92325"/>
            <a:ext cx="3124200" cy="199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7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75" y="663297"/>
            <a:ext cx="542925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Why networks?</a:t>
            </a:r>
          </a:p>
          <a:p>
            <a:pPr algn="ctr"/>
            <a:r>
              <a:rPr lang="en-US" sz="4050" dirty="0">
                <a:latin typeface="Helvetica Neue Light" charset="0"/>
                <a:ea typeface="Helvetica Neue Light" charset="0"/>
                <a:cs typeface="Helvetica Neue Light" charset="0"/>
              </a:rPr>
              <a:t>Networks are a general language for describing </a:t>
            </a:r>
            <a:r>
              <a:rPr lang="en-US" sz="4050" dirty="0" smtClean="0">
                <a:latin typeface="Helvetica Neue Light" charset="0"/>
                <a:ea typeface="Helvetica Neue Light" charset="0"/>
                <a:cs typeface="Helvetica Neue Light" charset="0"/>
              </a:rPr>
              <a:t>and modeling complex systems</a:t>
            </a:r>
            <a:endParaRPr lang="en-US" sz="4050" dirty="0">
              <a:latin typeface="Helvetica Neue Light" charset="0"/>
              <a:ea typeface="Helvetica Neue Light" charset="0"/>
              <a:cs typeface="Helvetica Neue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2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285" y="53836"/>
            <a:ext cx="737512" cy="41300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860" y="728692"/>
            <a:ext cx="892450" cy="437300"/>
          </a:xfrm>
          <a:prstGeom prst="rect">
            <a:avLst/>
          </a:prstGeom>
        </p:spPr>
      </p:pic>
      <p:pic>
        <p:nvPicPr>
          <p:cNvPr id="69" name="Picture 8" descr="http://etc.ancient.eu/uploads/static/pinterest_logo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290" y="407538"/>
            <a:ext cx="604062" cy="40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886" y="1508230"/>
            <a:ext cx="526398" cy="26737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8949" y="361563"/>
            <a:ext cx="11496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PhD Students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951" y="2642055"/>
            <a:ext cx="17291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Post-Doctoral Fellows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88465" y="1955494"/>
            <a:ext cx="7617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Funding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7669" y="2952750"/>
            <a:ext cx="11453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Collaborators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75069" y="81796"/>
            <a:ext cx="17160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u="sng" dirty="0">
                <a:latin typeface="Calibri" panose="020F0502020204030204" pitchFamily="34" charset="0"/>
              </a:rPr>
              <a:t>Industry Partnerships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0336" y="1666837"/>
            <a:ext cx="522000" cy="6959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34" y="661328"/>
            <a:ext cx="522000" cy="69599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824" y="1666837"/>
            <a:ext cx="522000" cy="6959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10" y="3943871"/>
            <a:ext cx="548640" cy="685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470" y="661326"/>
            <a:ext cx="522000" cy="69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319" y="2932898"/>
            <a:ext cx="534353" cy="6858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27" y="3961820"/>
            <a:ext cx="572477" cy="6858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6127" y="2932898"/>
            <a:ext cx="572477" cy="6858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32" y="2932898"/>
            <a:ext cx="570368" cy="6858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61526" y="128118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Claire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Donnat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43574" y="1284957"/>
            <a:ext cx="580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Mitchell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Gordon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85004" y="1281189"/>
            <a:ext cx="47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David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Hallac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41520" y="1288333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Emma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Pierson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201" y="230274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Himabindu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Lakkaraju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3511" y="2302631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Rex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Ying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75132" y="2302631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Tim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Althoff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910322" y="2308168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Will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Hamilton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37202" y="3565989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Baharan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Mirzasoleiman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07158" y="357313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Marinka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Zitnik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20928" y="3580276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Michele</a:t>
            </a: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Catasta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68153" y="3580276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Srijan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Kumar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4355" y="458040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Stephen</a:t>
            </a:r>
          </a:p>
          <a:p>
            <a:pPr algn="ctr"/>
            <a:r>
              <a:rPr lang="en-US" sz="900" b="1" dirty="0">
                <a:latin typeface="Calibri" panose="020F0502020204030204" pitchFamily="34" charset="0"/>
              </a:rPr>
              <a:t>Bach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134016" y="4598350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Rok</a:t>
            </a:r>
            <a:endParaRPr lang="en-US" sz="900" b="1" dirty="0">
              <a:latin typeface="Calibri" panose="020F0502020204030204" pitchFamily="34" charset="0"/>
            </a:endParaRPr>
          </a:p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Sosic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1910" y="4025542"/>
            <a:ext cx="89985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350" b="1" u="sng" dirty="0">
                <a:solidFill>
                  <a:prstClr val="black"/>
                </a:solidFill>
                <a:latin typeface="Calibri" panose="020F0502020204030204" pitchFamily="34" charset="0"/>
              </a:rPr>
              <a:t>Research</a:t>
            </a:r>
          </a:p>
          <a:p>
            <a:pPr lvl="0"/>
            <a:r>
              <a:rPr lang="en-US" sz="1350" b="1" u="sng" dirty="0">
                <a:solidFill>
                  <a:prstClr val="black"/>
                </a:solidFill>
                <a:latin typeface="Calibri" panose="020F0502020204030204" pitchFamily="34" charset="0"/>
              </a:rPr>
              <a:t>Staff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8" t="20136" r="12473" b="16935"/>
          <a:stretch/>
        </p:blipFill>
        <p:spPr>
          <a:xfrm>
            <a:off x="4572000" y="1976824"/>
            <a:ext cx="891210" cy="518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249" y="2394531"/>
            <a:ext cx="580548" cy="55821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515" y="1949793"/>
            <a:ext cx="384742" cy="5001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678" y="2415969"/>
            <a:ext cx="778610" cy="49112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395" y="1987276"/>
            <a:ext cx="671189" cy="67639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500" y="783821"/>
            <a:ext cx="547469" cy="32435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239" y="1510840"/>
            <a:ext cx="321632" cy="323069"/>
          </a:xfrm>
          <a:prstGeom prst="rect">
            <a:avLst/>
          </a:prstGeom>
        </p:spPr>
      </p:pic>
      <p:pic>
        <p:nvPicPr>
          <p:cNvPr id="64" name="Picture 8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4119" y="466841"/>
            <a:ext cx="799536" cy="29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16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4882" y="510340"/>
            <a:ext cx="800750" cy="19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4" descr="Volkswagen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797" y="544750"/>
            <a:ext cx="449975" cy="4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https://shaneebz.files.wordpress.com/2011/02/wikipedia-logo.jpg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0960" y="837758"/>
            <a:ext cx="300980" cy="36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2" descr="http://www.bosch.us/media/_tech/layout/images/logos/bosch_logo_english.png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4342" y="1609671"/>
            <a:ext cx="716150" cy="352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6" descr="http://www.icwsm.org/2009/spinner.jp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7935" y="1235090"/>
            <a:ext cx="664715" cy="23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106" y="1590178"/>
            <a:ext cx="720695" cy="2195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6344" y="375920"/>
            <a:ext cx="457971" cy="268843"/>
          </a:xfrm>
          <a:prstGeom prst="rect">
            <a:avLst/>
          </a:prstGeom>
        </p:spPr>
      </p:pic>
      <p:pic>
        <p:nvPicPr>
          <p:cNvPr id="76" name="Picture 4" descr="https://tctechcrunch2011.files.wordpress.com/2012/07/screen-shot-2012-07-20-at-5-47-34-am.pn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352" y="125827"/>
            <a:ext cx="344307" cy="36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0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3373592" y="837756"/>
            <a:ext cx="955297" cy="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169" y="1283807"/>
            <a:ext cx="718470" cy="131829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369040" y="4598350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Adrijan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Bradaschia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049595" y="3193524"/>
            <a:ext cx="3770584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Calibri" panose="020F0502020204030204" pitchFamily="34" charset="0"/>
              </a:rPr>
              <a:t>Dan </a:t>
            </a:r>
            <a:r>
              <a:rPr lang="en-US" sz="900" b="1" dirty="0" err="1">
                <a:latin typeface="Calibri" panose="020F0502020204030204" pitchFamily="34" charset="0"/>
              </a:rPr>
              <a:t>Jurafsky</a:t>
            </a:r>
            <a:r>
              <a:rPr lang="en-US" sz="900" b="1" dirty="0">
                <a:latin typeface="Calibri" panose="020F0502020204030204" pitchFamily="34" charset="0"/>
              </a:rPr>
              <a:t>, Linguistics,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Christian </a:t>
            </a:r>
            <a:r>
              <a:rPr lang="en-US" sz="900" b="1" dirty="0" err="1">
                <a:latin typeface="Calibri" panose="020F0502020204030204" pitchFamily="34" charset="0"/>
              </a:rPr>
              <a:t>Danescu-Miculescu-Mizil</a:t>
            </a:r>
            <a:r>
              <a:rPr lang="en-US" sz="900" b="1" dirty="0">
                <a:latin typeface="Calibri" panose="020F0502020204030204" pitchFamily="34" charset="0"/>
              </a:rPr>
              <a:t>, Information Science, Cornell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Stephen Boyd, Electrical Engineering,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David </a:t>
            </a:r>
            <a:r>
              <a:rPr lang="en-US" sz="900" b="1" dirty="0" err="1">
                <a:latin typeface="Calibri" panose="020F0502020204030204" pitchFamily="34" charset="0"/>
              </a:rPr>
              <a:t>Gleich</a:t>
            </a:r>
            <a:r>
              <a:rPr lang="en-US" sz="900" b="1" dirty="0">
                <a:latin typeface="Calibri" panose="020F0502020204030204" pitchFamily="34" charset="0"/>
              </a:rPr>
              <a:t>, Computer Science, Purdue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VS </a:t>
            </a:r>
            <a:r>
              <a:rPr lang="en-US" sz="900" b="1" dirty="0" err="1">
                <a:latin typeface="Calibri" panose="020F0502020204030204" pitchFamily="34" charset="0"/>
              </a:rPr>
              <a:t>Subrahmanian</a:t>
            </a:r>
            <a:r>
              <a:rPr lang="en-US" sz="900" b="1" dirty="0">
                <a:latin typeface="Calibri" panose="020F0502020204030204" pitchFamily="34" charset="0"/>
              </a:rPr>
              <a:t>, Computer Science, University of Maryland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Sarah Kunz, Medicine, Harvard University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Russ Altman, Medicine, Stanford University</a:t>
            </a:r>
          </a:p>
          <a:p>
            <a:r>
              <a:rPr lang="en-US" sz="900" b="1" dirty="0" err="1">
                <a:latin typeface="Calibri" panose="020F0502020204030204" pitchFamily="34" charset="0"/>
              </a:rPr>
              <a:t>Jochen</a:t>
            </a:r>
            <a:r>
              <a:rPr lang="en-US" sz="900" b="1" dirty="0">
                <a:latin typeface="Calibri" panose="020F0502020204030204" pitchFamily="34" charset="0"/>
              </a:rPr>
              <a:t> Profit, Medicine,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Eric Horvitz, Microsoft Research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Jon Kleinberg, Computer Science, Cornell University</a:t>
            </a:r>
          </a:p>
          <a:p>
            <a:r>
              <a:rPr lang="en-US" sz="900" b="1" dirty="0" err="1">
                <a:latin typeface="Calibri" panose="020F0502020204030204" pitchFamily="34" charset="0"/>
              </a:rPr>
              <a:t>Sendhill</a:t>
            </a:r>
            <a:r>
              <a:rPr lang="en-US" sz="900" b="1" dirty="0">
                <a:latin typeface="Calibri" panose="020F0502020204030204" pitchFamily="34" charset="0"/>
              </a:rPr>
              <a:t> Mullainathan, Economics, Harvard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Scott </a:t>
            </a:r>
            <a:r>
              <a:rPr lang="en-US" sz="900" b="1" dirty="0" err="1">
                <a:latin typeface="Calibri" panose="020F0502020204030204" pitchFamily="34" charset="0"/>
              </a:rPr>
              <a:t>Delp</a:t>
            </a:r>
            <a:r>
              <a:rPr lang="en-US" sz="900" b="1" dirty="0">
                <a:latin typeface="Calibri" panose="020F0502020204030204" pitchFamily="34" charset="0"/>
              </a:rPr>
              <a:t>, Bioengineering, Stanford University</a:t>
            </a:r>
          </a:p>
          <a:p>
            <a:r>
              <a:rPr lang="en-US" sz="900" b="1" dirty="0">
                <a:latin typeface="Calibri" panose="020F0502020204030204" pitchFamily="34" charset="0"/>
              </a:rPr>
              <a:t>Jens Ludwig, Harris Public Policy, University of Chicago</a:t>
            </a:r>
          </a:p>
        </p:txBody>
      </p:sp>
      <p:pic>
        <p:nvPicPr>
          <p:cNvPr id="90" name="Picture 89" descr="Stanford-Infolab-RGB-300px@2X.png"/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360" y="4112231"/>
            <a:ext cx="567249" cy="745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3093" y="1674367"/>
            <a:ext cx="522000" cy="6809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198" y="664479"/>
            <a:ext cx="522000" cy="689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561" y="663303"/>
            <a:ext cx="522000" cy="692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580" y="1679398"/>
            <a:ext cx="522000" cy="670872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2573111" y="129725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err="1">
                <a:latin typeface="Calibri" panose="020F0502020204030204" pitchFamily="34" charset="0"/>
              </a:rPr>
              <a:t>Geet</a:t>
            </a:r>
            <a:r>
              <a:rPr lang="en-US" sz="900" b="1" dirty="0">
                <a:latin typeface="Calibri" panose="020F0502020204030204" pitchFamily="34" charset="0"/>
              </a:rPr>
              <a:t/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 err="1">
                <a:latin typeface="Calibri" panose="020F0502020204030204" pitchFamily="34" charset="0"/>
              </a:rPr>
              <a:t>Sethi</a:t>
            </a:r>
            <a:endParaRPr lang="en-US" sz="900" b="1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3409950" y="2565401"/>
            <a:ext cx="38100" cy="1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3107" y="660784"/>
            <a:ext cx="522000" cy="6970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51AEF26-D978-1541-97D2-1C3F57E28891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3225897" y="1127362"/>
            <a:ext cx="992186" cy="3908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227E572-EABC-AE46-BC49-E83001D1B6EA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444011" y="3958199"/>
            <a:ext cx="521891" cy="685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9B03484-B4AC-414C-A644-2E4EF9D2EED1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71450" y="2919054"/>
            <a:ext cx="548640" cy="685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79A4E1C-C358-CC4D-8F69-FACB774F1BD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315585" y="1255762"/>
            <a:ext cx="729847" cy="1510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7DB8270-EAF4-0647-85E9-340966AC8919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966087" y="1498685"/>
            <a:ext cx="651528" cy="1121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CB0F062-D4B3-C04F-A022-1DA5779DED9C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372940" y="2978674"/>
            <a:ext cx="2348112" cy="192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834" y="2447590"/>
            <a:ext cx="1210743" cy="5457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038A313-9FFE-D342-844C-822DADEB4867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294036" y="1263564"/>
            <a:ext cx="964961" cy="2067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B3D89F2-FEF1-7445-A925-B2DDC467F423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523107" y="1674654"/>
            <a:ext cx="485971" cy="6803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72F37714-E464-7045-A19E-FD6B3BC3D65D}"/>
              </a:ext>
            </a:extLst>
          </p:cNvPr>
          <p:cNvSpPr txBox="1"/>
          <p:nvPr/>
        </p:nvSpPr>
        <p:spPr>
          <a:xfrm>
            <a:off x="2570252" y="2308168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latin typeface="Calibri" panose="020F0502020204030204" pitchFamily="34" charset="0"/>
              </a:rPr>
              <a:t>Alex</a:t>
            </a:r>
            <a:br>
              <a:rPr lang="en-US" sz="900" b="1" dirty="0">
                <a:latin typeface="Calibri" panose="020F0502020204030204" pitchFamily="34" charset="0"/>
              </a:rPr>
            </a:br>
            <a:r>
              <a:rPr lang="en-US" sz="900" b="1" dirty="0">
                <a:latin typeface="Calibri" panose="020F0502020204030204" pitchFamily="34" charset="0"/>
              </a:rPr>
              <a:t>Porter</a:t>
            </a:r>
          </a:p>
        </p:txBody>
      </p:sp>
      <p:sp>
        <p:nvSpPr>
          <p:cNvPr id="25" name="Footer Placeholder 24">
            <a:extLst>
              <a:ext uri="{FF2B5EF4-FFF2-40B4-BE49-F238E27FC236}">
                <a16:creationId xmlns="" xmlns:a16="http://schemas.microsoft.com/office/drawing/2014/main" id="{AABE091A-0EEC-D243-82D8-CF03A119C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392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2.bp.blogspot.com/--9YQwU-UgDc/UO9MZc_vt8I/AAAAAAAADYI/FHsfm2US-ng/s1600/hiring_graphic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7" b="5070"/>
          <a:stretch/>
        </p:blipFill>
        <p:spPr bwMode="auto">
          <a:xfrm>
            <a:off x="838200" y="0"/>
            <a:ext cx="5410200" cy="32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105150"/>
            <a:ext cx="6858000" cy="1981200"/>
          </a:xfrm>
        </p:spPr>
        <p:txBody>
          <a:bodyPr>
            <a:noAutofit/>
          </a:bodyPr>
          <a:lstStyle/>
          <a:p>
            <a:pPr marL="89154" indent="0" algn="ctr">
              <a:buNone/>
            </a:pPr>
            <a:r>
              <a:rPr lang="en-US" sz="2400" dirty="0">
                <a:solidFill>
                  <a:srgbClr val="C00000"/>
                </a:solidFill>
              </a:rPr>
              <a:t>Many interesting high-impact projects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in </a:t>
            </a:r>
            <a:r>
              <a:rPr lang="en-US" sz="2400" dirty="0" smtClean="0">
                <a:solidFill>
                  <a:srgbClr val="C00000"/>
                </a:solidFill>
              </a:rPr>
              <a:t>Machine Learning and Large Biomedical Data </a:t>
            </a:r>
          </a:p>
          <a:p>
            <a:pPr marL="89154" indent="0" algn="ctr">
              <a:buNone/>
            </a:pPr>
            <a:endParaRPr lang="en-US" sz="1600" dirty="0" smtClean="0">
              <a:solidFill>
                <a:srgbClr val="C00000"/>
              </a:solidFill>
            </a:endParaRPr>
          </a:p>
          <a:p>
            <a:pPr marL="89154" indent="0" algn="ctr">
              <a:buNone/>
            </a:pPr>
            <a:r>
              <a:rPr lang="en-US" sz="1900" dirty="0" smtClean="0">
                <a:solidFill>
                  <a:srgbClr val="C00000"/>
                </a:solidFill>
              </a:rPr>
              <a:t>Applications: Precision Medicine &amp; Health, Drug Repurposing, Drug Side Effect modeling, Network Biology, and many more</a:t>
            </a:r>
            <a:endParaRPr lang="en-US" sz="19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Deep Learning for Network Biology -- </a:t>
            </a:r>
            <a:r>
              <a:rPr lang="en-US" dirty="0" err="1" smtClean="0"/>
              <a:t>snap.stanford.edu</a:t>
            </a:r>
            <a:r>
              <a:rPr lang="en-US" dirty="0" smtClean="0"/>
              <a:t>/</a:t>
            </a:r>
            <a:r>
              <a:rPr lang="en-US" dirty="0" err="1" smtClean="0"/>
              <a:t>deepnetbio-ismb</a:t>
            </a:r>
            <a:r>
              <a:rPr lang="en-US" dirty="0" smtClean="0"/>
              <a:t> -- ISMB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89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1485900" y="857250"/>
            <a:ext cx="4229100" cy="2743200"/>
            <a:chOff x="1981200" y="1143000"/>
            <a:chExt cx="5638800" cy="3657600"/>
          </a:xfrm>
        </p:grpSpPr>
        <p:sp>
          <p:nvSpPr>
            <p:cNvPr id="54" name="Oval 53"/>
            <p:cNvSpPr/>
            <p:nvPr/>
          </p:nvSpPr>
          <p:spPr>
            <a:xfrm>
              <a:off x="2667000" y="12954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4572000" y="11430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3733800" y="3124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5105400" y="2743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2895600" y="41910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6096000" y="1600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5715000" y="4267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7086600" y="28194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981200" y="2743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5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71550" y="3902351"/>
            <a:ext cx="4743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Network!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685925" y="1057275"/>
            <a:ext cx="3829050" cy="2371725"/>
            <a:chOff x="2247900" y="1409700"/>
            <a:chExt cx="5105400" cy="316230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2933700" y="1600200"/>
              <a:ext cx="1066800" cy="17526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114800" y="2971800"/>
              <a:ext cx="1257300" cy="419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6242957" y="1763486"/>
              <a:ext cx="1110343" cy="1417864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5353050" y="1866900"/>
              <a:ext cx="971550" cy="12192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5334000" y="3086100"/>
              <a:ext cx="2019300" cy="38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5486400" y="3086100"/>
              <a:ext cx="495300" cy="14478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057900" y="3086100"/>
              <a:ext cx="1295400" cy="14859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3931729" y="1409700"/>
              <a:ext cx="945071" cy="1905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247900" y="3009900"/>
              <a:ext cx="1683829" cy="381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2247900" y="1409700"/>
              <a:ext cx="2590800" cy="1562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2247900" y="1562100"/>
              <a:ext cx="647700" cy="14097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3200400" y="3390900"/>
              <a:ext cx="800100" cy="11049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247900" y="3009900"/>
              <a:ext cx="838200" cy="1524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3200400" y="4495800"/>
              <a:ext cx="2857500" cy="381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1485900" y="857250"/>
            <a:ext cx="4229100" cy="2743200"/>
            <a:chOff x="1981200" y="1143000"/>
            <a:chExt cx="5638800" cy="3657600"/>
          </a:xfrm>
        </p:grpSpPr>
        <p:sp>
          <p:nvSpPr>
            <p:cNvPr id="54" name="Oval 53"/>
            <p:cNvSpPr/>
            <p:nvPr/>
          </p:nvSpPr>
          <p:spPr>
            <a:xfrm>
              <a:off x="2667000" y="12954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Oval 54"/>
            <p:cNvSpPr/>
            <p:nvPr/>
          </p:nvSpPr>
          <p:spPr>
            <a:xfrm>
              <a:off x="4572000" y="11430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Oval 55"/>
            <p:cNvSpPr/>
            <p:nvPr/>
          </p:nvSpPr>
          <p:spPr>
            <a:xfrm>
              <a:off x="3733800" y="3124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7" name="Oval 56"/>
            <p:cNvSpPr/>
            <p:nvPr/>
          </p:nvSpPr>
          <p:spPr>
            <a:xfrm>
              <a:off x="5105400" y="2743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8" name="Oval 57"/>
            <p:cNvSpPr/>
            <p:nvPr/>
          </p:nvSpPr>
          <p:spPr>
            <a:xfrm>
              <a:off x="2895600" y="41910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59" name="Oval 58"/>
            <p:cNvSpPr/>
            <p:nvPr/>
          </p:nvSpPr>
          <p:spPr>
            <a:xfrm>
              <a:off x="6096000" y="1600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0" name="Oval 59"/>
            <p:cNvSpPr/>
            <p:nvPr/>
          </p:nvSpPr>
          <p:spPr>
            <a:xfrm>
              <a:off x="5715000" y="4267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1" name="Oval 60"/>
            <p:cNvSpPr/>
            <p:nvPr/>
          </p:nvSpPr>
          <p:spPr>
            <a:xfrm>
              <a:off x="7086600" y="28194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  <p:sp>
          <p:nvSpPr>
            <p:cNvPr id="62" name="Oval 61"/>
            <p:cNvSpPr/>
            <p:nvPr/>
          </p:nvSpPr>
          <p:spPr>
            <a:xfrm>
              <a:off x="1981200" y="2743200"/>
              <a:ext cx="533400" cy="5334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b="1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12225-5612-419B-A8D5-4B8EEE4C217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6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Why Networks? Why Now?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3810000"/>
          </a:xfrm>
        </p:spPr>
        <p:txBody>
          <a:bodyPr/>
          <a:lstStyle/>
          <a:p>
            <a:pPr marL="233363" indent="-233363"/>
            <a:r>
              <a:rPr lang="en-US" sz="2000" b="1" dirty="0">
                <a:solidFill>
                  <a:srgbClr val="C00000"/>
                </a:solidFill>
              </a:rPr>
              <a:t>Q</a:t>
            </a:r>
            <a:r>
              <a:rPr lang="en-US" sz="2000" b="1" dirty="0" smtClean="0">
                <a:solidFill>
                  <a:srgbClr val="C00000"/>
                </a:solidFill>
              </a:rPr>
              <a:t>uestion: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How are human genetic diseases and the corresponding disease genes related to each other?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233363" indent="-233363"/>
            <a:r>
              <a:rPr lang="en-US" sz="2000" b="1" dirty="0" smtClean="0">
                <a:solidFill>
                  <a:srgbClr val="C00000"/>
                </a:solidFill>
              </a:rPr>
              <a:t>Findings: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Genes </a:t>
            </a:r>
            <a:r>
              <a:rPr lang="en-US" sz="2000" dirty="0"/>
              <a:t>associated with similar </a:t>
            </a:r>
            <a:r>
              <a:rPr lang="en-US" sz="2000" dirty="0" smtClean="0"/>
              <a:t>diseases are likely to interact and have similar expression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04" y="4705350"/>
            <a:ext cx="6400800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Goh et al. 2007.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2"/>
              </a:rPr>
              <a:t>The human disease network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PNAS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99538" y="2568761"/>
            <a:ext cx="3416466" cy="2196724"/>
            <a:chOff x="-84989" y="3000968"/>
            <a:chExt cx="4398654" cy="266427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320"/>
            <a:stretch/>
          </p:blipFill>
          <p:spPr>
            <a:xfrm>
              <a:off x="87869" y="3000968"/>
              <a:ext cx="4225796" cy="266427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-84989" y="3077361"/>
              <a:ext cx="386528" cy="165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908" y="2628896"/>
            <a:ext cx="3207510" cy="2113172"/>
            <a:chOff x="2421006" y="1331961"/>
            <a:chExt cx="4936866" cy="31211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1331961"/>
              <a:ext cx="4767072" cy="312115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421006" y="1374568"/>
              <a:ext cx="339588" cy="145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064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3183252" y="2200109"/>
            <a:ext cx="3560448" cy="2389588"/>
            <a:chOff x="653034" y="2419350"/>
            <a:chExt cx="2947416" cy="197815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872"/>
            <a:stretch/>
          </p:blipFill>
          <p:spPr>
            <a:xfrm>
              <a:off x="653034" y="2419350"/>
              <a:ext cx="2947416" cy="197815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53034" y="2419350"/>
              <a:ext cx="337566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Networks? Why Now?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7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0104" y="4552950"/>
            <a:ext cx="6559296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Ma et al. 2018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Using deep learning to model the hierarchical structure and function of a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cell.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Nature Methods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3352800"/>
          </a:xfrm>
        </p:spPr>
        <p:txBody>
          <a:bodyPr/>
          <a:lstStyle/>
          <a:p>
            <a:pPr marL="233363" indent="-233363"/>
            <a:r>
              <a:rPr lang="en-US" sz="2000" b="1" dirty="0">
                <a:solidFill>
                  <a:srgbClr val="C00000"/>
                </a:solidFill>
              </a:rPr>
              <a:t>Q</a:t>
            </a:r>
            <a:r>
              <a:rPr lang="en-US" sz="2000" b="1" dirty="0" smtClean="0">
                <a:solidFill>
                  <a:srgbClr val="C00000"/>
                </a:solidFill>
              </a:rPr>
              <a:t>uestion: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How to simulate a basic eukaryotic cell?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233363" indent="-233363"/>
            <a:r>
              <a:rPr lang="en-US" sz="2000" b="1" dirty="0" smtClean="0">
                <a:solidFill>
                  <a:srgbClr val="C00000"/>
                </a:solidFill>
              </a:rPr>
              <a:t>Findings: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Simulations reveal molecular mechanisms of cell growth, drug resistance and synthetic life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6073" y="2373144"/>
            <a:ext cx="3030293" cy="2043517"/>
            <a:chOff x="4307194" y="2363737"/>
            <a:chExt cx="2469659" cy="16654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3" r="16209" b="54828"/>
            <a:stretch/>
          </p:blipFill>
          <p:spPr>
            <a:xfrm>
              <a:off x="4644760" y="2378340"/>
              <a:ext cx="2132093" cy="1650843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307194" y="2363737"/>
              <a:ext cx="337566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59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54" r="59074"/>
          <a:stretch/>
        </p:blipFill>
        <p:spPr>
          <a:xfrm>
            <a:off x="5182873" y="3375946"/>
            <a:ext cx="1283287" cy="126978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96"/>
          <a:stretch/>
        </p:blipFill>
        <p:spPr>
          <a:xfrm>
            <a:off x="2323408" y="2237863"/>
            <a:ext cx="2943201" cy="24449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Networks? Why Now?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8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0104" y="4552950"/>
            <a:ext cx="6400800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Wang et al.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2014.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Similarity network fusion for aggregating data types on a genomic scale.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Nature Methods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Helvetica Neue Light" charset="0"/>
              <a:ea typeface="Helvetica Neue Light" charset="0"/>
              <a:cs typeface="Helvetica Neue Light" charset="0"/>
            </a:endParaRP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2372409"/>
          </a:xfrm>
        </p:spPr>
        <p:txBody>
          <a:bodyPr/>
          <a:lstStyle/>
          <a:p>
            <a:pPr marL="233363" indent="-233363"/>
            <a:r>
              <a:rPr lang="en-US" sz="2000" b="1" dirty="0">
                <a:solidFill>
                  <a:srgbClr val="C00000"/>
                </a:solidFill>
              </a:rPr>
              <a:t>Q</a:t>
            </a:r>
            <a:r>
              <a:rPr lang="en-US" sz="2000" b="1" dirty="0" smtClean="0">
                <a:solidFill>
                  <a:srgbClr val="C00000"/>
                </a:solidFill>
              </a:rPr>
              <a:t>uestion: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/>
              <a:t>H</a:t>
            </a:r>
            <a:r>
              <a:rPr lang="en-US" sz="2000" dirty="0" smtClean="0"/>
              <a:t>ow to discover heterogeneity of cancer?</a:t>
            </a:r>
          </a:p>
          <a:p>
            <a:pPr marL="233363" indent="-233363"/>
            <a:r>
              <a:rPr lang="en-US" sz="2000" b="1" dirty="0" smtClean="0">
                <a:solidFill>
                  <a:srgbClr val="C00000"/>
                </a:solidFill>
              </a:rPr>
              <a:t>Findings: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Analysis identifies new </a:t>
            </a:r>
            <a:r>
              <a:rPr lang="en-US" sz="2000" dirty="0"/>
              <a:t>c</a:t>
            </a:r>
            <a:r>
              <a:rPr lang="en-US" sz="2000" dirty="0" smtClean="0"/>
              <a:t>ancer subtypes with distinct patient survival</a:t>
            </a:r>
            <a:endParaRPr lang="en-US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228600" y="2254983"/>
            <a:ext cx="2504659" cy="2297967"/>
            <a:chOff x="186803" y="1125143"/>
            <a:chExt cx="1720647" cy="14772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368"/>
            <a:stretch/>
          </p:blipFill>
          <p:spPr>
            <a:xfrm>
              <a:off x="320153" y="1348787"/>
              <a:ext cx="1411224" cy="125358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6803" y="1280340"/>
              <a:ext cx="380796" cy="38079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3367" y="1125143"/>
              <a:ext cx="380796" cy="38079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12481" y="1986180"/>
              <a:ext cx="280804" cy="28080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575" y="2061129"/>
              <a:ext cx="280804" cy="28080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35817" y="2409368"/>
              <a:ext cx="166766" cy="16676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5900" y="1125143"/>
              <a:ext cx="280804" cy="28080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6646" y="1421166"/>
              <a:ext cx="280804" cy="28080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54619" y="1628573"/>
              <a:ext cx="280804" cy="280804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17916" y="1701583"/>
              <a:ext cx="280804" cy="280804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01" t="66654"/>
          <a:stretch/>
        </p:blipFill>
        <p:spPr>
          <a:xfrm>
            <a:off x="4869325" y="2254983"/>
            <a:ext cx="1856247" cy="126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3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42900" y="2419350"/>
            <a:ext cx="3489275" cy="2156848"/>
            <a:chOff x="3356033" y="2476288"/>
            <a:chExt cx="3273889" cy="20237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033" y="2476288"/>
              <a:ext cx="3273889" cy="202371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356033" y="2476288"/>
              <a:ext cx="149167" cy="171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Networks? Why Now?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Deep Learning for Network Biology -- snap.stanford.edu/deepnetbio-ismb -- ISMB 2018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67013-DFFC-4352-B274-32112D0CCE19}" type="slidenum">
              <a:rPr lang="en-US" smtClean="0"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0104" y="4552950"/>
            <a:ext cx="6400800" cy="51705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rtlCol="0" anchor="t" anchorCtr="0">
            <a:no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Image from: </a:t>
            </a:r>
            <a:r>
              <a:rPr lang="en-U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Pilosof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 et al. 2017.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  <a:hlinkClick r:id="rId3"/>
              </a:rPr>
              <a:t>The multilayer nature of ecological networks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 </a:t>
            </a:r>
            <a:r>
              <a:rPr lang="en-US" sz="1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Nature Ecology and Evolution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 charset="0"/>
                <a:ea typeface="Helvetica Neue Light" charset="0"/>
                <a:cs typeface="Helvetica Neue Light" charset="0"/>
              </a:rPr>
              <a:t>.</a:t>
            </a:r>
          </a:p>
          <a:p>
            <a:endParaRPr lang="en-US" dirty="0">
              <a:latin typeface="Helvetica Neue Light" charset="0"/>
              <a:ea typeface="Helvetica Neue Light" charset="0"/>
              <a:cs typeface="Helvetica Neue Light" charset="0"/>
              <a:sym typeface="Open Sans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2900" y="1200150"/>
            <a:ext cx="6515100" cy="2514600"/>
          </a:xfrm>
        </p:spPr>
        <p:txBody>
          <a:bodyPr/>
          <a:lstStyle/>
          <a:p>
            <a:pPr marL="233363" indent="-233363"/>
            <a:r>
              <a:rPr lang="en-US" sz="2000" b="1" dirty="0">
                <a:solidFill>
                  <a:srgbClr val="C00000"/>
                </a:solidFill>
              </a:rPr>
              <a:t>Q</a:t>
            </a:r>
            <a:r>
              <a:rPr lang="en-US" sz="2000" b="1" dirty="0" smtClean="0">
                <a:solidFill>
                  <a:srgbClr val="C00000"/>
                </a:solidFill>
              </a:rPr>
              <a:t>uestion: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 smtClean="0"/>
              <a:t>How to study ecological systems?</a:t>
            </a:r>
            <a:endParaRPr lang="en-US" sz="2000" dirty="0" smtClean="0">
              <a:solidFill>
                <a:srgbClr val="C00000"/>
              </a:solidFill>
            </a:endParaRPr>
          </a:p>
          <a:p>
            <a:pPr marL="233363" indent="-233363"/>
            <a:r>
              <a:rPr lang="en-US" sz="2000" b="1" dirty="0" smtClean="0">
                <a:solidFill>
                  <a:srgbClr val="C00000"/>
                </a:solidFill>
              </a:rPr>
              <a:t>Findings:</a:t>
            </a:r>
            <a:r>
              <a:rPr lang="en-US" sz="2000" dirty="0" smtClean="0">
                <a:solidFill>
                  <a:srgbClr val="C00000"/>
                </a:solidFill>
              </a:rPr>
              <a:t> </a:t>
            </a:r>
            <a:r>
              <a:rPr lang="en-US" sz="2000" dirty="0"/>
              <a:t>P</a:t>
            </a:r>
            <a:r>
              <a:rPr lang="en-US" sz="2000" dirty="0" smtClean="0"/>
              <a:t>ollinators interact </a:t>
            </a:r>
            <a:r>
              <a:rPr lang="en-US" sz="2000" dirty="0"/>
              <a:t>with flowers in one season but not in </a:t>
            </a:r>
            <a:r>
              <a:rPr lang="en-US" sz="2000" dirty="0" smtClean="0"/>
              <a:t>another, and </a:t>
            </a:r>
            <a:r>
              <a:rPr lang="en-US" sz="2000" dirty="0"/>
              <a:t>the same </a:t>
            </a:r>
            <a:r>
              <a:rPr lang="en-US" sz="2000" dirty="0" smtClean="0"/>
              <a:t>flower species interact </a:t>
            </a:r>
            <a:r>
              <a:rPr lang="en-US" sz="2000" dirty="0"/>
              <a:t>with both pollinators and </a:t>
            </a:r>
            <a:r>
              <a:rPr lang="en-US" sz="2000" dirty="0" smtClean="0"/>
              <a:t>herbivores</a:t>
            </a:r>
            <a:endParaRPr lang="en-US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41" y="2512374"/>
            <a:ext cx="2393263" cy="196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9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lIns="68569" tIns="68569" rIns="68569" bIns="68569" anchor="t" anchorCtr="0">
        <a:noAutofit/>
      </a:bodyPr>
      <a:lstStyle>
        <a:defPPr>
          <a:defRPr dirty="0">
            <a:latin typeface="Helvetica Neue Light" charset="0"/>
            <a:ea typeface="Helvetica Neue Light" charset="0"/>
            <a:cs typeface="Helvetica Neue Light" charset="0"/>
            <a:sym typeface="Open San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lss_17-node2vec_gcn" id="{AD760A88-5572-8647-912F-D58F33977B44}" vid="{8CE0CBB3-4F68-4043-ACF5-C559588D66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www-tutorial</Template>
  <TotalTime>8754</TotalTime>
  <Words>1377</Words>
  <Application>Microsoft Macintosh PowerPoint</Application>
  <PresentationFormat>Custom</PresentationFormat>
  <Paragraphs>355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Bangla Sangam MN</vt:lpstr>
      <vt:lpstr>Calibri</vt:lpstr>
      <vt:lpstr>Cambria Math</vt:lpstr>
      <vt:lpstr>Georgia</vt:lpstr>
      <vt:lpstr>Helvetica Neue</vt:lpstr>
      <vt:lpstr>Helvetica Neue Light</vt:lpstr>
      <vt:lpstr>Open Sans</vt:lpstr>
      <vt:lpstr>Times New Roman</vt:lpstr>
      <vt:lpstr>Wingdings</vt:lpstr>
      <vt:lpstr>Arial</vt:lpstr>
      <vt:lpstr>Office Theme</vt:lpstr>
      <vt:lpstr>Deep Learning for Network Biology</vt:lpstr>
      <vt:lpstr>This Tutorial</vt:lpstr>
      <vt:lpstr>PowerPoint Presentation</vt:lpstr>
      <vt:lpstr>PowerPoint Presentation</vt:lpstr>
      <vt:lpstr>PowerPoint Presentation</vt:lpstr>
      <vt:lpstr>Why Networks? Why Now?</vt:lpstr>
      <vt:lpstr>Why Networks? Why Now?</vt:lpstr>
      <vt:lpstr>Why Networks? Why Now?</vt:lpstr>
      <vt:lpstr>Why Networks? Why Now?</vt:lpstr>
      <vt:lpstr>Why Networks? Why Now?</vt:lpstr>
      <vt:lpstr>Many Data are Networks</vt:lpstr>
      <vt:lpstr>Ways to Analyze Networks</vt:lpstr>
      <vt:lpstr>Example: Node Classification</vt:lpstr>
      <vt:lpstr>Example: Node Classification</vt:lpstr>
      <vt:lpstr>Example: Link Prediction</vt:lpstr>
      <vt:lpstr>Example: Link Prediction</vt:lpstr>
      <vt:lpstr>Example: Community Detection</vt:lpstr>
      <vt:lpstr>Example: Community Detection</vt:lpstr>
      <vt:lpstr>Network Analytics Lifecycle</vt:lpstr>
      <vt:lpstr>Feature Learning in Graphs</vt:lpstr>
      <vt:lpstr>Feature Learning in Graphs</vt:lpstr>
      <vt:lpstr>Why Is It Hard?</vt:lpstr>
      <vt:lpstr>Why Is It Hard?</vt:lpstr>
      <vt:lpstr>Why Is It Hard?</vt:lpstr>
      <vt:lpstr>This Tutorial</vt:lpstr>
      <vt:lpstr>Tutorial Resources</vt:lpstr>
      <vt:lpstr>Network Analytics in SNAP</vt:lpstr>
      <vt:lpstr>BioSNAP: Network Data</vt:lpstr>
      <vt:lpstr>Deep Learning Code Bases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Representation Learning on Networks</dc:title>
  <dc:creator>Microsoft Office User</dc:creator>
  <cp:lastModifiedBy>Microsoft Office User</cp:lastModifiedBy>
  <cp:revision>277</cp:revision>
  <cp:lastPrinted>2018-07-05T03:02:49Z</cp:lastPrinted>
  <dcterms:created xsi:type="dcterms:W3CDTF">2018-03-18T23:27:53Z</dcterms:created>
  <dcterms:modified xsi:type="dcterms:W3CDTF">2018-07-08T16:36:20Z</dcterms:modified>
</cp:coreProperties>
</file>