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343" r:id="rId3"/>
    <p:sldId id="302" r:id="rId4"/>
    <p:sldId id="303" r:id="rId5"/>
    <p:sldId id="344" r:id="rId6"/>
    <p:sldId id="304" r:id="rId7"/>
    <p:sldId id="305" r:id="rId8"/>
    <p:sldId id="338" r:id="rId9"/>
    <p:sldId id="306" r:id="rId10"/>
    <p:sldId id="307" r:id="rId11"/>
    <p:sldId id="341" r:id="rId12"/>
    <p:sldId id="308" r:id="rId13"/>
    <p:sldId id="309" r:id="rId14"/>
    <p:sldId id="310" r:id="rId15"/>
    <p:sldId id="311" r:id="rId16"/>
    <p:sldId id="312" r:id="rId17"/>
    <p:sldId id="347" r:id="rId18"/>
    <p:sldId id="313" r:id="rId19"/>
    <p:sldId id="314" r:id="rId20"/>
    <p:sldId id="315" r:id="rId21"/>
    <p:sldId id="339" r:id="rId22"/>
    <p:sldId id="340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42" r:id="rId42"/>
    <p:sldId id="335" r:id="rId43"/>
    <p:sldId id="337" r:id="rId44"/>
    <p:sldId id="336" r:id="rId45"/>
    <p:sldId id="346" r:id="rId46"/>
    <p:sldId id="348" r:id="rId4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0066"/>
    <a:srgbClr val="0000FF"/>
    <a:srgbClr val="008000"/>
    <a:srgbClr val="FF0000"/>
    <a:srgbClr val="CC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 autoAdjust="0"/>
    <p:restoredTop sz="91107" autoAdjust="0"/>
  </p:normalViewPr>
  <p:slideViewPr>
    <p:cSldViewPr>
      <p:cViewPr>
        <p:scale>
          <a:sx n="190" d="100"/>
          <a:sy n="190" d="100"/>
        </p:scale>
        <p:origin x="608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3768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AF4A99-25E1-44F9-90C0-EA66CF00B3B6}" type="doc">
      <dgm:prSet loTypeId="urn:microsoft.com/office/officeart/2005/8/layout/lProcess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8448BA-C9A8-43EB-A9DB-A0137196E3B9}">
      <dgm:prSet phldrT="[Text]" custT="1"/>
      <dgm:spPr/>
      <dgm:t>
        <a:bodyPr/>
        <a:lstStyle/>
        <a:p>
          <a:r>
            <a:rPr lang="en-US" sz="2400" b="1" dirty="0"/>
            <a:t>High dim. data</a:t>
          </a:r>
        </a:p>
      </dgm:t>
    </dgm:pt>
    <dgm:pt modelId="{3A37FA3F-0269-460F-ACCD-01DD513605A2}" type="parTrans" cxnId="{721BA034-D2BB-4F5E-AD28-4CD4B0B4FA35}">
      <dgm:prSet/>
      <dgm:spPr/>
      <dgm:t>
        <a:bodyPr/>
        <a:lstStyle/>
        <a:p>
          <a:endParaRPr lang="en-US"/>
        </a:p>
      </dgm:t>
    </dgm:pt>
    <dgm:pt modelId="{20234B47-CD57-4C94-B27A-16836C4AA9A8}" type="sibTrans" cxnId="{721BA034-D2BB-4F5E-AD28-4CD4B0B4FA35}">
      <dgm:prSet/>
      <dgm:spPr/>
      <dgm:t>
        <a:bodyPr/>
        <a:lstStyle/>
        <a:p>
          <a:endParaRPr lang="en-US"/>
        </a:p>
      </dgm:t>
    </dgm:pt>
    <dgm:pt modelId="{E9F388D8-C9C2-45F4-B532-779E8C2CB5E8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Locality sensitive hashing</a:t>
          </a:r>
        </a:p>
      </dgm:t>
    </dgm:pt>
    <dgm:pt modelId="{F2F7FB25-05F2-4ED0-B376-8372ACCE43FB}" type="parTrans" cxnId="{95C3269C-8E66-454E-90E4-64EBD4DB49A5}">
      <dgm:prSet/>
      <dgm:spPr/>
      <dgm:t>
        <a:bodyPr/>
        <a:lstStyle/>
        <a:p>
          <a:endParaRPr lang="en-US"/>
        </a:p>
      </dgm:t>
    </dgm:pt>
    <dgm:pt modelId="{1AE97BAD-F576-4336-A510-388E6942CDAC}" type="sibTrans" cxnId="{95C3269C-8E66-454E-90E4-64EBD4DB49A5}">
      <dgm:prSet/>
      <dgm:spPr/>
      <dgm:t>
        <a:bodyPr/>
        <a:lstStyle/>
        <a:p>
          <a:endParaRPr lang="en-US"/>
        </a:p>
      </dgm:t>
    </dgm:pt>
    <dgm:pt modelId="{E12CEE09-DEBB-4435-B911-A40A12F7930D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Clustering</a:t>
          </a:r>
        </a:p>
      </dgm:t>
    </dgm:pt>
    <dgm:pt modelId="{A642C0CA-D97F-4EA3-928C-13F990F569A1}" type="parTrans" cxnId="{751DC194-11AC-4068-BA1C-4404C839BDBA}">
      <dgm:prSet/>
      <dgm:spPr/>
      <dgm:t>
        <a:bodyPr/>
        <a:lstStyle/>
        <a:p>
          <a:endParaRPr lang="en-US"/>
        </a:p>
      </dgm:t>
    </dgm:pt>
    <dgm:pt modelId="{CF3DF39F-9248-4761-840A-28F131DA740D}" type="sibTrans" cxnId="{751DC194-11AC-4068-BA1C-4404C839BDBA}">
      <dgm:prSet/>
      <dgm:spPr/>
      <dgm:t>
        <a:bodyPr/>
        <a:lstStyle/>
        <a:p>
          <a:endParaRPr lang="en-US"/>
        </a:p>
      </dgm:t>
    </dgm:pt>
    <dgm:pt modelId="{5FC74589-1769-4EB4-9E51-9D82632D2E02}">
      <dgm:prSet phldrT="[Text]" custT="1"/>
      <dgm:spPr/>
      <dgm:t>
        <a:bodyPr/>
        <a:lstStyle/>
        <a:p>
          <a:r>
            <a:rPr lang="en-US" sz="2400" b="1" dirty="0"/>
            <a:t>Graph </a:t>
          </a:r>
          <a:br>
            <a:rPr lang="en-US" sz="2400" b="1" dirty="0"/>
          </a:br>
          <a:r>
            <a:rPr lang="en-US" sz="2400" b="1" dirty="0"/>
            <a:t>data</a:t>
          </a:r>
        </a:p>
      </dgm:t>
    </dgm:pt>
    <dgm:pt modelId="{4D0CCF7E-4481-42D2-95B3-0CB4029368E1}" type="parTrans" cxnId="{EA2FD3B8-722B-4877-B8F1-EEA7710C1B84}">
      <dgm:prSet/>
      <dgm:spPr/>
      <dgm:t>
        <a:bodyPr/>
        <a:lstStyle/>
        <a:p>
          <a:endParaRPr lang="en-US"/>
        </a:p>
      </dgm:t>
    </dgm:pt>
    <dgm:pt modelId="{8EB806C9-A9BC-450F-B9C3-AC2ED6D3AF68}" type="sibTrans" cxnId="{EA2FD3B8-722B-4877-B8F1-EEA7710C1B84}">
      <dgm:prSet/>
      <dgm:spPr/>
      <dgm:t>
        <a:bodyPr/>
        <a:lstStyle/>
        <a:p>
          <a:endParaRPr lang="en-US"/>
        </a:p>
      </dgm:t>
    </dgm:pt>
    <dgm:pt modelId="{B8FE7A32-1B20-4D46-8242-6C91907A490E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PageRank, </a:t>
          </a:r>
          <a:r>
            <a:rPr lang="en-US" sz="1800" dirty="0" err="1">
              <a:latin typeface="Calibri" pitchFamily="34" charset="0"/>
              <a:cs typeface="Calibri" pitchFamily="34" charset="0"/>
            </a:rPr>
            <a:t>SimRank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86CD367E-951E-4F4B-BFC7-6603B931690A}" type="parTrans" cxnId="{35679A9F-A9C0-40B5-BA5C-B5D89AD516EE}">
      <dgm:prSet/>
      <dgm:spPr/>
      <dgm:t>
        <a:bodyPr/>
        <a:lstStyle/>
        <a:p>
          <a:endParaRPr lang="en-US"/>
        </a:p>
      </dgm:t>
    </dgm:pt>
    <dgm:pt modelId="{03DB6E86-A49B-4AF5-9791-CBACA4C5335D}" type="sibTrans" cxnId="{35679A9F-A9C0-40B5-BA5C-B5D89AD516EE}">
      <dgm:prSet/>
      <dgm:spPr/>
      <dgm:t>
        <a:bodyPr/>
        <a:lstStyle/>
        <a:p>
          <a:endParaRPr lang="en-US"/>
        </a:p>
      </dgm:t>
    </dgm:pt>
    <dgm:pt modelId="{EFD7AB2D-81E2-448E-B54E-4F3622AF7EF9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Community Detection</a:t>
          </a:r>
        </a:p>
      </dgm:t>
    </dgm:pt>
    <dgm:pt modelId="{36574C9A-C9D9-41B3-A499-07AB4199CF7F}" type="parTrans" cxnId="{E8E1CBC2-E886-44D5-B930-C0A4D16118C4}">
      <dgm:prSet/>
      <dgm:spPr/>
      <dgm:t>
        <a:bodyPr/>
        <a:lstStyle/>
        <a:p>
          <a:endParaRPr lang="en-US"/>
        </a:p>
      </dgm:t>
    </dgm:pt>
    <dgm:pt modelId="{0FFBD1E1-7F1E-48F7-8092-88463CF1F65B}" type="sibTrans" cxnId="{E8E1CBC2-E886-44D5-B930-C0A4D16118C4}">
      <dgm:prSet/>
      <dgm:spPr/>
      <dgm:t>
        <a:bodyPr/>
        <a:lstStyle/>
        <a:p>
          <a:endParaRPr lang="en-US"/>
        </a:p>
      </dgm:t>
    </dgm:pt>
    <dgm:pt modelId="{A0A9AC20-5EC1-4862-BFC8-870928838544}">
      <dgm:prSet phldrT="[Text]" custT="1"/>
      <dgm:spPr>
        <a:ln w="76200">
          <a:solidFill>
            <a:srgbClr val="008000"/>
          </a:solidFill>
        </a:ln>
      </dgm:spPr>
      <dgm:t>
        <a:bodyPr/>
        <a:lstStyle/>
        <a:p>
          <a:r>
            <a:rPr lang="en-US" sz="2800" b="1" u="sng" dirty="0">
              <a:solidFill>
                <a:srgbClr val="008000"/>
              </a:solidFill>
            </a:rPr>
            <a:t>Infinite </a:t>
          </a:r>
          <a:br>
            <a:rPr lang="en-US" sz="2800" b="1" u="sng" dirty="0">
              <a:solidFill>
                <a:srgbClr val="008000"/>
              </a:solidFill>
            </a:rPr>
          </a:br>
          <a:r>
            <a:rPr lang="en-US" sz="2800" b="1" u="sng" dirty="0">
              <a:solidFill>
                <a:srgbClr val="008000"/>
              </a:solidFill>
            </a:rPr>
            <a:t>data</a:t>
          </a:r>
        </a:p>
      </dgm:t>
    </dgm:pt>
    <dgm:pt modelId="{69D52F25-6ACE-45DA-A9E8-1893E3A26C8C}" type="parTrans" cxnId="{E39A2E7D-4B01-443C-A093-8728A9F528A1}">
      <dgm:prSet/>
      <dgm:spPr/>
      <dgm:t>
        <a:bodyPr/>
        <a:lstStyle/>
        <a:p>
          <a:endParaRPr lang="en-US"/>
        </a:p>
      </dgm:t>
    </dgm:pt>
    <dgm:pt modelId="{FF5EAA6B-D3D9-4221-A79F-E9B4930D1CEF}" type="sibTrans" cxnId="{E39A2E7D-4B01-443C-A093-8728A9F528A1}">
      <dgm:prSet/>
      <dgm:spPr/>
      <dgm:t>
        <a:bodyPr/>
        <a:lstStyle/>
        <a:p>
          <a:endParaRPr lang="en-US"/>
        </a:p>
      </dgm:t>
    </dgm:pt>
    <dgm:pt modelId="{6856B0CF-FE68-485F-BF49-CA4A93F4F38C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Filtering data streams</a:t>
          </a:r>
        </a:p>
      </dgm:t>
    </dgm:pt>
    <dgm:pt modelId="{B52856D9-283B-499D-AE83-3A1B0694F8DA}" type="parTrans" cxnId="{1151B3DC-BFA5-46C2-A674-0EE40A938C5A}">
      <dgm:prSet/>
      <dgm:spPr/>
      <dgm:t>
        <a:bodyPr/>
        <a:lstStyle/>
        <a:p>
          <a:endParaRPr lang="en-US"/>
        </a:p>
      </dgm:t>
    </dgm:pt>
    <dgm:pt modelId="{60145AD2-C0A0-4426-8839-F8800D94963F}" type="sibTrans" cxnId="{1151B3DC-BFA5-46C2-A674-0EE40A938C5A}">
      <dgm:prSet/>
      <dgm:spPr/>
      <dgm:t>
        <a:bodyPr/>
        <a:lstStyle/>
        <a:p>
          <a:endParaRPr lang="en-US"/>
        </a:p>
      </dgm:t>
    </dgm:pt>
    <dgm:pt modelId="{5DA147F9-347F-4A9B-99C6-4679CBA742BD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Queries on streams</a:t>
          </a:r>
        </a:p>
      </dgm:t>
    </dgm:pt>
    <dgm:pt modelId="{0DD651B9-CD26-4B12-B47E-A345F5C781A5}" type="parTrans" cxnId="{D2E71B6A-2ED0-4063-83D4-B7F1634C0332}">
      <dgm:prSet/>
      <dgm:spPr/>
      <dgm:t>
        <a:bodyPr/>
        <a:lstStyle/>
        <a:p>
          <a:endParaRPr lang="en-US"/>
        </a:p>
      </dgm:t>
    </dgm:pt>
    <dgm:pt modelId="{A279CC5C-DF39-4624-BFA5-ADC04410EA91}" type="sibTrans" cxnId="{D2E71B6A-2ED0-4063-83D4-B7F1634C0332}">
      <dgm:prSet/>
      <dgm:spPr/>
      <dgm:t>
        <a:bodyPr/>
        <a:lstStyle/>
        <a:p>
          <a:endParaRPr lang="en-US"/>
        </a:p>
      </dgm:t>
    </dgm:pt>
    <dgm:pt modelId="{91B14D9B-61DF-4421-AF43-318BB0021BD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Dimensionality reduction</a:t>
          </a:r>
        </a:p>
      </dgm:t>
    </dgm:pt>
    <dgm:pt modelId="{6B1A9D79-1E1A-438E-9974-41204E573EDC}" type="parTrans" cxnId="{CDF2CC16-ED87-4552-8B18-DAAA2A151437}">
      <dgm:prSet/>
      <dgm:spPr/>
      <dgm:t>
        <a:bodyPr/>
        <a:lstStyle/>
        <a:p>
          <a:endParaRPr lang="en-US"/>
        </a:p>
      </dgm:t>
    </dgm:pt>
    <dgm:pt modelId="{5E874D73-6215-4109-909C-386CFCBBE123}" type="sibTrans" cxnId="{CDF2CC16-ED87-4552-8B18-DAAA2A151437}">
      <dgm:prSet/>
      <dgm:spPr/>
      <dgm:t>
        <a:bodyPr/>
        <a:lstStyle/>
        <a:p>
          <a:endParaRPr lang="en-US"/>
        </a:p>
      </dgm:t>
    </dgm:pt>
    <dgm:pt modelId="{FF0CDCCC-6F78-4064-A419-5EC5C753206F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Spam Detection</a:t>
          </a:r>
        </a:p>
      </dgm:t>
    </dgm:pt>
    <dgm:pt modelId="{C96EA5C7-A653-4A83-8F75-8585A07C9C8F}" type="parTrans" cxnId="{CD174D1A-F576-42A5-8360-9F1F6FB5C8D5}">
      <dgm:prSet/>
      <dgm:spPr/>
      <dgm:t>
        <a:bodyPr/>
        <a:lstStyle/>
        <a:p>
          <a:endParaRPr lang="en-US"/>
        </a:p>
      </dgm:t>
    </dgm:pt>
    <dgm:pt modelId="{8E668476-E60C-485B-B9C7-8F9496C26DF3}" type="sibTrans" cxnId="{CD174D1A-F576-42A5-8360-9F1F6FB5C8D5}">
      <dgm:prSet/>
      <dgm:spPr/>
      <dgm:t>
        <a:bodyPr/>
        <a:lstStyle/>
        <a:p>
          <a:endParaRPr lang="en-US"/>
        </a:p>
      </dgm:t>
    </dgm:pt>
    <dgm:pt modelId="{06D87D35-A66C-427C-B6DB-AF958D65D6B3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Web advertising</a:t>
          </a:r>
        </a:p>
      </dgm:t>
    </dgm:pt>
    <dgm:pt modelId="{9A4B31E9-014C-4B63-A219-5A63A8ACB829}" type="parTrans" cxnId="{03033C8E-546A-4636-B996-DCA3A7F5D692}">
      <dgm:prSet/>
      <dgm:spPr/>
      <dgm:t>
        <a:bodyPr/>
        <a:lstStyle/>
        <a:p>
          <a:endParaRPr lang="en-US"/>
        </a:p>
      </dgm:t>
    </dgm:pt>
    <dgm:pt modelId="{AC1F3899-4696-4923-97F3-8D3FBB96254A}" type="sibTrans" cxnId="{03033C8E-546A-4636-B996-DCA3A7F5D692}">
      <dgm:prSet/>
      <dgm:spPr/>
      <dgm:t>
        <a:bodyPr/>
        <a:lstStyle/>
        <a:p>
          <a:endParaRPr lang="en-US"/>
        </a:p>
      </dgm:t>
    </dgm:pt>
    <dgm:pt modelId="{EA22DC01-B1C3-4425-86ED-5B66953397A8}">
      <dgm:prSet phldrT="[Text]" custT="1"/>
      <dgm:spPr/>
      <dgm:t>
        <a:bodyPr/>
        <a:lstStyle/>
        <a:p>
          <a:r>
            <a:rPr lang="en-US" sz="2400" b="1" dirty="0"/>
            <a:t>Machine learning</a:t>
          </a:r>
        </a:p>
      </dgm:t>
    </dgm:pt>
    <dgm:pt modelId="{5D0A80B1-3E50-448A-A64D-AD1355ED3022}" type="parTrans" cxnId="{6DB72DBE-E82A-47EF-ACEA-E04B7B517F26}">
      <dgm:prSet/>
      <dgm:spPr/>
      <dgm:t>
        <a:bodyPr/>
        <a:lstStyle/>
        <a:p>
          <a:endParaRPr lang="en-US"/>
        </a:p>
      </dgm:t>
    </dgm:pt>
    <dgm:pt modelId="{A9D991C7-41FC-48B5-87C1-98EB407695FE}" type="sibTrans" cxnId="{6DB72DBE-E82A-47EF-ACEA-E04B7B517F26}">
      <dgm:prSet/>
      <dgm:spPr/>
      <dgm:t>
        <a:bodyPr/>
        <a:lstStyle/>
        <a:p>
          <a:endParaRPr lang="en-US"/>
        </a:p>
      </dgm:t>
    </dgm:pt>
    <dgm:pt modelId="{BC15291E-510A-4A20-8D69-B0F2ACBA3CC6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SVM</a:t>
          </a:r>
        </a:p>
      </dgm:t>
    </dgm:pt>
    <dgm:pt modelId="{DDAF1636-99A0-4E4C-BF8B-7A50EC838E24}" type="parTrans" cxnId="{53D00FBE-0B8C-44B8-BD7B-FF723D810987}">
      <dgm:prSet/>
      <dgm:spPr/>
      <dgm:t>
        <a:bodyPr/>
        <a:lstStyle/>
        <a:p>
          <a:endParaRPr lang="en-US"/>
        </a:p>
      </dgm:t>
    </dgm:pt>
    <dgm:pt modelId="{25F65FF3-A145-4450-BC4A-2BD6189C0F89}" type="sibTrans" cxnId="{53D00FBE-0B8C-44B8-BD7B-FF723D810987}">
      <dgm:prSet/>
      <dgm:spPr/>
      <dgm:t>
        <a:bodyPr/>
        <a:lstStyle/>
        <a:p>
          <a:endParaRPr lang="en-US"/>
        </a:p>
      </dgm:t>
    </dgm:pt>
    <dgm:pt modelId="{86AB53FA-67D7-4EE7-8555-3EE8EB6FA4C8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Decision Trees</a:t>
          </a:r>
        </a:p>
      </dgm:t>
    </dgm:pt>
    <dgm:pt modelId="{EA03EBDD-B26B-4044-993F-F3F8F5C83B54}" type="parTrans" cxnId="{6723F50B-AA47-4273-81EA-65E1F5EA34FA}">
      <dgm:prSet/>
      <dgm:spPr/>
      <dgm:t>
        <a:bodyPr/>
        <a:lstStyle/>
        <a:p>
          <a:endParaRPr lang="en-US"/>
        </a:p>
      </dgm:t>
    </dgm:pt>
    <dgm:pt modelId="{AD9FF113-925C-46F3-AC17-3E3C7A57FE37}" type="sibTrans" cxnId="{6723F50B-AA47-4273-81EA-65E1F5EA34FA}">
      <dgm:prSet/>
      <dgm:spPr/>
      <dgm:t>
        <a:bodyPr/>
        <a:lstStyle/>
        <a:p>
          <a:endParaRPr lang="en-US"/>
        </a:p>
      </dgm:t>
    </dgm:pt>
    <dgm:pt modelId="{67EC18BA-DB21-4AAD-BE8A-067C85A9B73E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Perceptron, </a:t>
          </a:r>
          <a:r>
            <a:rPr lang="en-US" sz="1800" dirty="0" err="1">
              <a:latin typeface="Calibri" pitchFamily="34" charset="0"/>
              <a:cs typeface="Calibri" pitchFamily="34" charset="0"/>
            </a:rPr>
            <a:t>kNN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8918E5B2-4513-4EC4-8164-E88158F78E11}" type="parTrans" cxnId="{090367F2-2F9D-429E-8090-D374C3282399}">
      <dgm:prSet/>
      <dgm:spPr/>
      <dgm:t>
        <a:bodyPr/>
        <a:lstStyle/>
        <a:p>
          <a:endParaRPr lang="en-US"/>
        </a:p>
      </dgm:t>
    </dgm:pt>
    <dgm:pt modelId="{FAC02AF5-6F72-4EED-98CA-D68C7F3B5D5A}" type="sibTrans" cxnId="{090367F2-2F9D-429E-8090-D374C3282399}">
      <dgm:prSet/>
      <dgm:spPr/>
      <dgm:t>
        <a:bodyPr/>
        <a:lstStyle/>
        <a:p>
          <a:endParaRPr lang="en-US"/>
        </a:p>
      </dgm:t>
    </dgm:pt>
    <dgm:pt modelId="{7D17D413-1C96-46A5-9E85-72C6636AE3C5}">
      <dgm:prSet phldrT="[Text]" custT="1"/>
      <dgm:spPr/>
      <dgm:t>
        <a:bodyPr/>
        <a:lstStyle/>
        <a:p>
          <a:r>
            <a:rPr lang="en-US" sz="2400" b="1" dirty="0"/>
            <a:t>Apps</a:t>
          </a:r>
        </a:p>
      </dgm:t>
    </dgm:pt>
    <dgm:pt modelId="{91A59BF2-53A7-4244-ADC4-8913701DE4BA}" type="parTrans" cxnId="{D9E35F5C-9C04-4B00-BAD8-AD36F1DD39DE}">
      <dgm:prSet/>
      <dgm:spPr/>
      <dgm:t>
        <a:bodyPr/>
        <a:lstStyle/>
        <a:p>
          <a:endParaRPr lang="en-US"/>
        </a:p>
      </dgm:t>
    </dgm:pt>
    <dgm:pt modelId="{06AA36B4-E14B-4E14-B273-C8197A0B582E}" type="sibTrans" cxnId="{D9E35F5C-9C04-4B00-BAD8-AD36F1DD39DE}">
      <dgm:prSet/>
      <dgm:spPr/>
      <dgm:t>
        <a:bodyPr/>
        <a:lstStyle/>
        <a:p>
          <a:endParaRPr lang="en-US"/>
        </a:p>
      </dgm:t>
    </dgm:pt>
    <dgm:pt modelId="{A9A35E3D-01EA-46C6-AED8-865E91E9D6C9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3399"/>
        </a:solidFill>
      </dgm:spPr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Recommender systems</a:t>
          </a:r>
        </a:p>
      </dgm:t>
    </dgm:pt>
    <dgm:pt modelId="{0C34515A-9947-4AC4-8E07-6D77FB8F1E95}" type="parTrans" cxnId="{5018CE96-E6CC-471E-9B9C-30F70F6B8CE7}">
      <dgm:prSet/>
      <dgm:spPr/>
      <dgm:t>
        <a:bodyPr/>
        <a:lstStyle/>
        <a:p>
          <a:endParaRPr lang="en-US"/>
        </a:p>
      </dgm:t>
    </dgm:pt>
    <dgm:pt modelId="{3C0EBF76-BD27-4964-B79F-79CC6413DFD1}" type="sibTrans" cxnId="{5018CE96-E6CC-471E-9B9C-30F70F6B8CE7}">
      <dgm:prSet/>
      <dgm:spPr/>
      <dgm:t>
        <a:bodyPr/>
        <a:lstStyle/>
        <a:p>
          <a:endParaRPr lang="en-US"/>
        </a:p>
      </dgm:t>
    </dgm:pt>
    <dgm:pt modelId="{A5325020-A43F-4DC5-B91A-865612236E1B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3399"/>
        </a:solidFill>
      </dgm:spPr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Association Rules</a:t>
          </a:r>
        </a:p>
      </dgm:t>
    </dgm:pt>
    <dgm:pt modelId="{B397B1E6-BB15-4DF4-B38A-02A5DF7C7E5D}" type="parTrans" cxnId="{0949B049-F928-4520-A037-C172C962E0C9}">
      <dgm:prSet/>
      <dgm:spPr/>
      <dgm:t>
        <a:bodyPr/>
        <a:lstStyle/>
        <a:p>
          <a:endParaRPr lang="en-US"/>
        </a:p>
      </dgm:t>
    </dgm:pt>
    <dgm:pt modelId="{E5885318-4367-4D45-A1BC-C2768E0C5F2B}" type="sibTrans" cxnId="{0949B049-F928-4520-A037-C172C962E0C9}">
      <dgm:prSet/>
      <dgm:spPr/>
      <dgm:t>
        <a:bodyPr/>
        <a:lstStyle/>
        <a:p>
          <a:endParaRPr lang="en-US"/>
        </a:p>
      </dgm:t>
    </dgm:pt>
    <dgm:pt modelId="{63784350-6FB5-4F39-A0AA-A76D20385A1A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3399"/>
        </a:solidFill>
      </dgm:spPr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Duplicate document detection</a:t>
          </a:r>
        </a:p>
      </dgm:t>
    </dgm:pt>
    <dgm:pt modelId="{02F99CF5-BE6F-4557-8BB4-68B7181CCBA5}" type="parTrans" cxnId="{CDAE2543-0EE1-4B34-B52E-A8EEEA699492}">
      <dgm:prSet/>
      <dgm:spPr/>
      <dgm:t>
        <a:bodyPr/>
        <a:lstStyle/>
        <a:p>
          <a:endParaRPr lang="en-US"/>
        </a:p>
      </dgm:t>
    </dgm:pt>
    <dgm:pt modelId="{E47CBEBB-6EFF-43F4-952B-B6C93B5E9493}" type="sibTrans" cxnId="{CDAE2543-0EE1-4B34-B52E-A8EEEA699492}">
      <dgm:prSet/>
      <dgm:spPr/>
      <dgm:t>
        <a:bodyPr/>
        <a:lstStyle/>
        <a:p>
          <a:endParaRPr lang="en-US"/>
        </a:p>
      </dgm:t>
    </dgm:pt>
    <dgm:pt modelId="{5473F14B-8F21-412E-B8DE-EADF32D6F521}" type="pres">
      <dgm:prSet presAssocID="{7DAF4A99-25E1-44F9-90C0-EA66CF00B3B6}" presName="theList" presStyleCnt="0">
        <dgm:presLayoutVars>
          <dgm:dir/>
          <dgm:animLvl val="lvl"/>
          <dgm:resizeHandles val="exact"/>
        </dgm:presLayoutVars>
      </dgm:prSet>
      <dgm:spPr/>
    </dgm:pt>
    <dgm:pt modelId="{C0D74A84-CA9B-4A55-82D3-C4473BCAB74F}" type="pres">
      <dgm:prSet presAssocID="{B28448BA-C9A8-43EB-A9DB-A0137196E3B9}" presName="compNode" presStyleCnt="0"/>
      <dgm:spPr/>
    </dgm:pt>
    <dgm:pt modelId="{F5FB40AB-A8F0-43CC-AED2-A0B6D3491F03}" type="pres">
      <dgm:prSet presAssocID="{B28448BA-C9A8-43EB-A9DB-A0137196E3B9}" presName="aNode" presStyleLbl="bgShp" presStyleIdx="0" presStyleCnt="5"/>
      <dgm:spPr/>
    </dgm:pt>
    <dgm:pt modelId="{189EA2CD-99B4-4604-BDBC-34AEB91058A9}" type="pres">
      <dgm:prSet presAssocID="{B28448BA-C9A8-43EB-A9DB-A0137196E3B9}" presName="textNode" presStyleLbl="bgShp" presStyleIdx="0" presStyleCnt="5"/>
      <dgm:spPr/>
    </dgm:pt>
    <dgm:pt modelId="{051CD919-C14E-4FF7-A82B-674D57B30AF8}" type="pres">
      <dgm:prSet presAssocID="{B28448BA-C9A8-43EB-A9DB-A0137196E3B9}" presName="compChildNode" presStyleCnt="0"/>
      <dgm:spPr/>
    </dgm:pt>
    <dgm:pt modelId="{151EFC3A-4B26-48D8-87A4-D28DC0264B02}" type="pres">
      <dgm:prSet presAssocID="{B28448BA-C9A8-43EB-A9DB-A0137196E3B9}" presName="theInnerList" presStyleCnt="0"/>
      <dgm:spPr/>
    </dgm:pt>
    <dgm:pt modelId="{D6B8C86D-B5C5-4707-BB1C-60E6EB9E4EBA}" type="pres">
      <dgm:prSet presAssocID="{E9F388D8-C9C2-45F4-B532-779E8C2CB5E8}" presName="childNode" presStyleLbl="node1" presStyleIdx="0" presStyleCnt="15">
        <dgm:presLayoutVars>
          <dgm:bulletEnabled val="1"/>
        </dgm:presLayoutVars>
      </dgm:prSet>
      <dgm:spPr/>
    </dgm:pt>
    <dgm:pt modelId="{FEA7308F-F292-4734-BC92-11C7BB5AF5E5}" type="pres">
      <dgm:prSet presAssocID="{E9F388D8-C9C2-45F4-B532-779E8C2CB5E8}" presName="aSpace2" presStyleCnt="0"/>
      <dgm:spPr/>
    </dgm:pt>
    <dgm:pt modelId="{20F65450-B565-4F6E-8CBD-65CD2502E3B0}" type="pres">
      <dgm:prSet presAssocID="{E12CEE09-DEBB-4435-B911-A40A12F7930D}" presName="childNode" presStyleLbl="node1" presStyleIdx="1" presStyleCnt="15">
        <dgm:presLayoutVars>
          <dgm:bulletEnabled val="1"/>
        </dgm:presLayoutVars>
      </dgm:prSet>
      <dgm:spPr/>
    </dgm:pt>
    <dgm:pt modelId="{1943ED51-E95A-4F6E-A717-80400DEEEE20}" type="pres">
      <dgm:prSet presAssocID="{E12CEE09-DEBB-4435-B911-A40A12F7930D}" presName="aSpace2" presStyleCnt="0"/>
      <dgm:spPr/>
    </dgm:pt>
    <dgm:pt modelId="{80F88CB8-4B64-4172-B897-E8F8383812F7}" type="pres">
      <dgm:prSet presAssocID="{91B14D9B-61DF-4421-AF43-318BB0021BDF}" presName="childNode" presStyleLbl="node1" presStyleIdx="2" presStyleCnt="15">
        <dgm:presLayoutVars>
          <dgm:bulletEnabled val="1"/>
        </dgm:presLayoutVars>
      </dgm:prSet>
      <dgm:spPr/>
    </dgm:pt>
    <dgm:pt modelId="{DC9EA69A-B885-4DA4-818F-1748672594CF}" type="pres">
      <dgm:prSet presAssocID="{B28448BA-C9A8-43EB-A9DB-A0137196E3B9}" presName="aSpace" presStyleCnt="0"/>
      <dgm:spPr/>
    </dgm:pt>
    <dgm:pt modelId="{3A6F3D38-6FA6-469E-B3C3-234BD62E4CCA}" type="pres">
      <dgm:prSet presAssocID="{5FC74589-1769-4EB4-9E51-9D82632D2E02}" presName="compNode" presStyleCnt="0"/>
      <dgm:spPr/>
    </dgm:pt>
    <dgm:pt modelId="{C1CD2EAA-2E66-4BDA-BB6E-F99B46E1B919}" type="pres">
      <dgm:prSet presAssocID="{5FC74589-1769-4EB4-9E51-9D82632D2E02}" presName="aNode" presStyleLbl="bgShp" presStyleIdx="1" presStyleCnt="5"/>
      <dgm:spPr/>
    </dgm:pt>
    <dgm:pt modelId="{727186A0-986E-40DF-85B7-ACC6191E0924}" type="pres">
      <dgm:prSet presAssocID="{5FC74589-1769-4EB4-9E51-9D82632D2E02}" presName="textNode" presStyleLbl="bgShp" presStyleIdx="1" presStyleCnt="5"/>
      <dgm:spPr/>
    </dgm:pt>
    <dgm:pt modelId="{F4329E4E-5431-4760-B147-9E77700EF61A}" type="pres">
      <dgm:prSet presAssocID="{5FC74589-1769-4EB4-9E51-9D82632D2E02}" presName="compChildNode" presStyleCnt="0"/>
      <dgm:spPr/>
    </dgm:pt>
    <dgm:pt modelId="{B5C22EF8-EBFA-4704-BF77-C1B26E178B0D}" type="pres">
      <dgm:prSet presAssocID="{5FC74589-1769-4EB4-9E51-9D82632D2E02}" presName="theInnerList" presStyleCnt="0"/>
      <dgm:spPr/>
    </dgm:pt>
    <dgm:pt modelId="{EFE71110-9F14-440A-945D-9BFF90054013}" type="pres">
      <dgm:prSet presAssocID="{B8FE7A32-1B20-4D46-8242-6C91907A490E}" presName="childNode" presStyleLbl="node1" presStyleIdx="3" presStyleCnt="15">
        <dgm:presLayoutVars>
          <dgm:bulletEnabled val="1"/>
        </dgm:presLayoutVars>
      </dgm:prSet>
      <dgm:spPr/>
    </dgm:pt>
    <dgm:pt modelId="{35EA0CEB-E637-4D3C-96EF-C8D3B04060F2}" type="pres">
      <dgm:prSet presAssocID="{B8FE7A32-1B20-4D46-8242-6C91907A490E}" presName="aSpace2" presStyleCnt="0"/>
      <dgm:spPr/>
    </dgm:pt>
    <dgm:pt modelId="{9E190C18-AEDE-45E1-8A46-924B1190ACB6}" type="pres">
      <dgm:prSet presAssocID="{EFD7AB2D-81E2-448E-B54E-4F3622AF7EF9}" presName="childNode" presStyleLbl="node1" presStyleIdx="4" presStyleCnt="15">
        <dgm:presLayoutVars>
          <dgm:bulletEnabled val="1"/>
        </dgm:presLayoutVars>
      </dgm:prSet>
      <dgm:spPr/>
    </dgm:pt>
    <dgm:pt modelId="{1E1AD27B-2438-4D0B-AB02-AF912F764D09}" type="pres">
      <dgm:prSet presAssocID="{EFD7AB2D-81E2-448E-B54E-4F3622AF7EF9}" presName="aSpace2" presStyleCnt="0"/>
      <dgm:spPr/>
    </dgm:pt>
    <dgm:pt modelId="{EB498954-62A4-422D-9DE3-1FA74DD1D37F}" type="pres">
      <dgm:prSet presAssocID="{FF0CDCCC-6F78-4064-A419-5EC5C753206F}" presName="childNode" presStyleLbl="node1" presStyleIdx="5" presStyleCnt="15">
        <dgm:presLayoutVars>
          <dgm:bulletEnabled val="1"/>
        </dgm:presLayoutVars>
      </dgm:prSet>
      <dgm:spPr/>
    </dgm:pt>
    <dgm:pt modelId="{BB3C6D49-326B-48DE-AC1D-9DC877BB01DD}" type="pres">
      <dgm:prSet presAssocID="{5FC74589-1769-4EB4-9E51-9D82632D2E02}" presName="aSpace" presStyleCnt="0"/>
      <dgm:spPr/>
    </dgm:pt>
    <dgm:pt modelId="{EF090B29-38A2-4F08-90FA-7BB67BE8B3E2}" type="pres">
      <dgm:prSet presAssocID="{A0A9AC20-5EC1-4862-BFC8-870928838544}" presName="compNode" presStyleCnt="0"/>
      <dgm:spPr/>
    </dgm:pt>
    <dgm:pt modelId="{9A6AB0E7-12CE-4F4C-9194-CFD62AA0E26B}" type="pres">
      <dgm:prSet presAssocID="{A0A9AC20-5EC1-4862-BFC8-870928838544}" presName="aNode" presStyleLbl="bgShp" presStyleIdx="2" presStyleCnt="5"/>
      <dgm:spPr/>
    </dgm:pt>
    <dgm:pt modelId="{4735A497-84C1-49AD-B2D7-A0E2E20F2536}" type="pres">
      <dgm:prSet presAssocID="{A0A9AC20-5EC1-4862-BFC8-870928838544}" presName="textNode" presStyleLbl="bgShp" presStyleIdx="2" presStyleCnt="5"/>
      <dgm:spPr/>
    </dgm:pt>
    <dgm:pt modelId="{5235814C-D240-476B-A6EA-F820ADA9F290}" type="pres">
      <dgm:prSet presAssocID="{A0A9AC20-5EC1-4862-BFC8-870928838544}" presName="compChildNode" presStyleCnt="0"/>
      <dgm:spPr/>
    </dgm:pt>
    <dgm:pt modelId="{F8C87951-0BEC-442E-BD13-E67FB71AC42B}" type="pres">
      <dgm:prSet presAssocID="{A0A9AC20-5EC1-4862-BFC8-870928838544}" presName="theInnerList" presStyleCnt="0"/>
      <dgm:spPr/>
    </dgm:pt>
    <dgm:pt modelId="{DECF7DEE-4FD4-4CE5-AEDF-10353AC11531}" type="pres">
      <dgm:prSet presAssocID="{6856B0CF-FE68-485F-BF49-CA4A93F4F38C}" presName="childNode" presStyleLbl="node1" presStyleIdx="6" presStyleCnt="15">
        <dgm:presLayoutVars>
          <dgm:bulletEnabled val="1"/>
        </dgm:presLayoutVars>
      </dgm:prSet>
      <dgm:spPr/>
    </dgm:pt>
    <dgm:pt modelId="{739A0DE6-D28A-493F-A1CB-4B3CCAC72873}" type="pres">
      <dgm:prSet presAssocID="{6856B0CF-FE68-485F-BF49-CA4A93F4F38C}" presName="aSpace2" presStyleCnt="0"/>
      <dgm:spPr/>
    </dgm:pt>
    <dgm:pt modelId="{02FBE83C-F7E3-4AC9-9A61-66BF67D7D8B6}" type="pres">
      <dgm:prSet presAssocID="{5DA147F9-347F-4A9B-99C6-4679CBA742BD}" presName="childNode" presStyleLbl="node1" presStyleIdx="7" presStyleCnt="15">
        <dgm:presLayoutVars>
          <dgm:bulletEnabled val="1"/>
        </dgm:presLayoutVars>
      </dgm:prSet>
      <dgm:spPr/>
    </dgm:pt>
    <dgm:pt modelId="{87C5B8B3-4388-4867-AA6C-4B2D717EAAF2}" type="pres">
      <dgm:prSet presAssocID="{5DA147F9-347F-4A9B-99C6-4679CBA742BD}" presName="aSpace2" presStyleCnt="0"/>
      <dgm:spPr/>
    </dgm:pt>
    <dgm:pt modelId="{1EC52667-0754-4666-9083-6E56A0F9B67B}" type="pres">
      <dgm:prSet presAssocID="{06D87D35-A66C-427C-B6DB-AF958D65D6B3}" presName="childNode" presStyleLbl="node1" presStyleIdx="8" presStyleCnt="15">
        <dgm:presLayoutVars>
          <dgm:bulletEnabled val="1"/>
        </dgm:presLayoutVars>
      </dgm:prSet>
      <dgm:spPr/>
    </dgm:pt>
    <dgm:pt modelId="{9C67C073-8031-4FB8-83D0-BB3987979FB7}" type="pres">
      <dgm:prSet presAssocID="{A0A9AC20-5EC1-4862-BFC8-870928838544}" presName="aSpace" presStyleCnt="0"/>
      <dgm:spPr/>
    </dgm:pt>
    <dgm:pt modelId="{3D53649F-3A9D-48AC-B3B4-F9359FF49907}" type="pres">
      <dgm:prSet presAssocID="{EA22DC01-B1C3-4425-86ED-5B66953397A8}" presName="compNode" presStyleCnt="0"/>
      <dgm:spPr/>
    </dgm:pt>
    <dgm:pt modelId="{18B77C7D-672C-4358-9CA6-BD8FA6E2302A}" type="pres">
      <dgm:prSet presAssocID="{EA22DC01-B1C3-4425-86ED-5B66953397A8}" presName="aNode" presStyleLbl="bgShp" presStyleIdx="3" presStyleCnt="5"/>
      <dgm:spPr/>
    </dgm:pt>
    <dgm:pt modelId="{AB95B1F2-DB60-4BC5-81D3-1FA274FF69C7}" type="pres">
      <dgm:prSet presAssocID="{EA22DC01-B1C3-4425-86ED-5B66953397A8}" presName="textNode" presStyleLbl="bgShp" presStyleIdx="3" presStyleCnt="5"/>
      <dgm:spPr/>
    </dgm:pt>
    <dgm:pt modelId="{9D4EF955-0664-47BE-890F-75DA470A2A2E}" type="pres">
      <dgm:prSet presAssocID="{EA22DC01-B1C3-4425-86ED-5B66953397A8}" presName="compChildNode" presStyleCnt="0"/>
      <dgm:spPr/>
    </dgm:pt>
    <dgm:pt modelId="{CCD58064-6258-410C-B1E0-023DF3946A43}" type="pres">
      <dgm:prSet presAssocID="{EA22DC01-B1C3-4425-86ED-5B66953397A8}" presName="theInnerList" presStyleCnt="0"/>
      <dgm:spPr/>
    </dgm:pt>
    <dgm:pt modelId="{204F3481-2F4C-45A5-A0A1-C088684F0126}" type="pres">
      <dgm:prSet presAssocID="{BC15291E-510A-4A20-8D69-B0F2ACBA3CC6}" presName="childNode" presStyleLbl="node1" presStyleIdx="9" presStyleCnt="15">
        <dgm:presLayoutVars>
          <dgm:bulletEnabled val="1"/>
        </dgm:presLayoutVars>
      </dgm:prSet>
      <dgm:spPr/>
    </dgm:pt>
    <dgm:pt modelId="{B768FAA9-E2C4-4A6B-82D8-EF54C53E14D8}" type="pres">
      <dgm:prSet presAssocID="{BC15291E-510A-4A20-8D69-B0F2ACBA3CC6}" presName="aSpace2" presStyleCnt="0"/>
      <dgm:spPr/>
    </dgm:pt>
    <dgm:pt modelId="{0F3CAB81-CF76-498F-9619-BAF8144FA3C3}" type="pres">
      <dgm:prSet presAssocID="{86AB53FA-67D7-4EE7-8555-3EE8EB6FA4C8}" presName="childNode" presStyleLbl="node1" presStyleIdx="10" presStyleCnt="15">
        <dgm:presLayoutVars>
          <dgm:bulletEnabled val="1"/>
        </dgm:presLayoutVars>
      </dgm:prSet>
      <dgm:spPr/>
    </dgm:pt>
    <dgm:pt modelId="{0E0C811E-F3C5-4F24-A485-437F0C0EAD6A}" type="pres">
      <dgm:prSet presAssocID="{86AB53FA-67D7-4EE7-8555-3EE8EB6FA4C8}" presName="aSpace2" presStyleCnt="0"/>
      <dgm:spPr/>
    </dgm:pt>
    <dgm:pt modelId="{80762C44-FA02-441A-8A8D-FC00E4F372F1}" type="pres">
      <dgm:prSet presAssocID="{67EC18BA-DB21-4AAD-BE8A-067C85A9B73E}" presName="childNode" presStyleLbl="node1" presStyleIdx="11" presStyleCnt="15">
        <dgm:presLayoutVars>
          <dgm:bulletEnabled val="1"/>
        </dgm:presLayoutVars>
      </dgm:prSet>
      <dgm:spPr/>
    </dgm:pt>
    <dgm:pt modelId="{1EEF13C7-AF43-4380-A8A5-F72A5D476D05}" type="pres">
      <dgm:prSet presAssocID="{EA22DC01-B1C3-4425-86ED-5B66953397A8}" presName="aSpace" presStyleCnt="0"/>
      <dgm:spPr/>
    </dgm:pt>
    <dgm:pt modelId="{0618492F-D453-4601-9C36-8CE6AA153D1B}" type="pres">
      <dgm:prSet presAssocID="{7D17D413-1C96-46A5-9E85-72C6636AE3C5}" presName="compNode" presStyleCnt="0"/>
      <dgm:spPr/>
    </dgm:pt>
    <dgm:pt modelId="{5A591EE2-4B7B-40DB-B051-D75F7BFEDDD6}" type="pres">
      <dgm:prSet presAssocID="{7D17D413-1C96-46A5-9E85-72C6636AE3C5}" presName="aNode" presStyleLbl="bgShp" presStyleIdx="4" presStyleCnt="5"/>
      <dgm:spPr/>
    </dgm:pt>
    <dgm:pt modelId="{34BAB90F-F3E5-4FFB-A339-2946D1CD0CCB}" type="pres">
      <dgm:prSet presAssocID="{7D17D413-1C96-46A5-9E85-72C6636AE3C5}" presName="textNode" presStyleLbl="bgShp" presStyleIdx="4" presStyleCnt="5"/>
      <dgm:spPr/>
    </dgm:pt>
    <dgm:pt modelId="{BA794F96-F89B-483A-BF3A-9118CA9CCDA4}" type="pres">
      <dgm:prSet presAssocID="{7D17D413-1C96-46A5-9E85-72C6636AE3C5}" presName="compChildNode" presStyleCnt="0"/>
      <dgm:spPr/>
    </dgm:pt>
    <dgm:pt modelId="{76BCF6F8-619E-4477-AF5E-3CC45345624F}" type="pres">
      <dgm:prSet presAssocID="{7D17D413-1C96-46A5-9E85-72C6636AE3C5}" presName="theInnerList" presStyleCnt="0"/>
      <dgm:spPr/>
    </dgm:pt>
    <dgm:pt modelId="{F0B767F2-4C7E-481B-967C-8FE0CB529397}" type="pres">
      <dgm:prSet presAssocID="{A9A35E3D-01EA-46C6-AED8-865E91E9D6C9}" presName="childNode" presStyleLbl="node1" presStyleIdx="12" presStyleCnt="15">
        <dgm:presLayoutVars>
          <dgm:bulletEnabled val="1"/>
        </dgm:presLayoutVars>
      </dgm:prSet>
      <dgm:spPr/>
    </dgm:pt>
    <dgm:pt modelId="{B342BD1C-A54C-4F1C-A099-03A03E61088D}" type="pres">
      <dgm:prSet presAssocID="{A9A35E3D-01EA-46C6-AED8-865E91E9D6C9}" presName="aSpace2" presStyleCnt="0"/>
      <dgm:spPr/>
    </dgm:pt>
    <dgm:pt modelId="{6F277C00-29F7-4ECD-8C97-37788C7BA770}" type="pres">
      <dgm:prSet presAssocID="{A5325020-A43F-4DC5-B91A-865612236E1B}" presName="childNode" presStyleLbl="node1" presStyleIdx="13" presStyleCnt="15">
        <dgm:presLayoutVars>
          <dgm:bulletEnabled val="1"/>
        </dgm:presLayoutVars>
      </dgm:prSet>
      <dgm:spPr/>
    </dgm:pt>
    <dgm:pt modelId="{3945A699-1DD4-41EF-B849-687FF56CB987}" type="pres">
      <dgm:prSet presAssocID="{A5325020-A43F-4DC5-B91A-865612236E1B}" presName="aSpace2" presStyleCnt="0"/>
      <dgm:spPr/>
    </dgm:pt>
    <dgm:pt modelId="{6C9EBB1C-8DC1-467B-832A-DCA29AD54F62}" type="pres">
      <dgm:prSet presAssocID="{63784350-6FB5-4F39-A0AA-A76D20385A1A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6723F50B-AA47-4273-81EA-65E1F5EA34FA}" srcId="{EA22DC01-B1C3-4425-86ED-5B66953397A8}" destId="{86AB53FA-67D7-4EE7-8555-3EE8EB6FA4C8}" srcOrd="1" destOrd="0" parTransId="{EA03EBDD-B26B-4044-993F-F3F8F5C83B54}" sibTransId="{AD9FF113-925C-46F3-AC17-3E3C7A57FE37}"/>
    <dgm:cxn modelId="{26A7C513-CA85-4DBF-B3F6-BC8847A37168}" type="presOf" srcId="{BC15291E-510A-4A20-8D69-B0F2ACBA3CC6}" destId="{204F3481-2F4C-45A5-A0A1-C088684F0126}" srcOrd="0" destOrd="0" presId="urn:microsoft.com/office/officeart/2005/8/layout/lProcess2"/>
    <dgm:cxn modelId="{CDF2CC16-ED87-4552-8B18-DAAA2A151437}" srcId="{B28448BA-C9A8-43EB-A9DB-A0137196E3B9}" destId="{91B14D9B-61DF-4421-AF43-318BB0021BDF}" srcOrd="2" destOrd="0" parTransId="{6B1A9D79-1E1A-438E-9974-41204E573EDC}" sibTransId="{5E874D73-6215-4109-909C-386CFCBBE123}"/>
    <dgm:cxn modelId="{CD174D1A-F576-42A5-8360-9F1F6FB5C8D5}" srcId="{5FC74589-1769-4EB4-9E51-9D82632D2E02}" destId="{FF0CDCCC-6F78-4064-A419-5EC5C753206F}" srcOrd="2" destOrd="0" parTransId="{C96EA5C7-A653-4A83-8F75-8585A07C9C8F}" sibTransId="{8E668476-E60C-485B-B9C7-8F9496C26DF3}"/>
    <dgm:cxn modelId="{D65C1C1C-141B-48F8-889A-DB9F310594F1}" type="presOf" srcId="{EA22DC01-B1C3-4425-86ED-5B66953397A8}" destId="{18B77C7D-672C-4358-9CA6-BD8FA6E2302A}" srcOrd="0" destOrd="0" presId="urn:microsoft.com/office/officeart/2005/8/layout/lProcess2"/>
    <dgm:cxn modelId="{5B550120-3984-4EC3-88F2-1387A88849D2}" type="presOf" srcId="{EFD7AB2D-81E2-448E-B54E-4F3622AF7EF9}" destId="{9E190C18-AEDE-45E1-8A46-924B1190ACB6}" srcOrd="0" destOrd="0" presId="urn:microsoft.com/office/officeart/2005/8/layout/lProcess2"/>
    <dgm:cxn modelId="{34A73A21-2A57-4C79-835F-6DA2B257AA4A}" type="presOf" srcId="{06D87D35-A66C-427C-B6DB-AF958D65D6B3}" destId="{1EC52667-0754-4666-9083-6E56A0F9B67B}" srcOrd="0" destOrd="0" presId="urn:microsoft.com/office/officeart/2005/8/layout/lProcess2"/>
    <dgm:cxn modelId="{721BA034-D2BB-4F5E-AD28-4CD4B0B4FA35}" srcId="{7DAF4A99-25E1-44F9-90C0-EA66CF00B3B6}" destId="{B28448BA-C9A8-43EB-A9DB-A0137196E3B9}" srcOrd="0" destOrd="0" parTransId="{3A37FA3F-0269-460F-ACCD-01DD513605A2}" sibTransId="{20234B47-CD57-4C94-B27A-16836C4AA9A8}"/>
    <dgm:cxn modelId="{62B88F39-A1DA-44CD-A29D-887042D66F4A}" type="presOf" srcId="{86AB53FA-67D7-4EE7-8555-3EE8EB6FA4C8}" destId="{0F3CAB81-CF76-498F-9619-BAF8144FA3C3}" srcOrd="0" destOrd="0" presId="urn:microsoft.com/office/officeart/2005/8/layout/lProcess2"/>
    <dgm:cxn modelId="{A90FB13A-D3D4-4D26-8026-08D8C7497E07}" type="presOf" srcId="{63784350-6FB5-4F39-A0AA-A76D20385A1A}" destId="{6C9EBB1C-8DC1-467B-832A-DCA29AD54F62}" srcOrd="0" destOrd="0" presId="urn:microsoft.com/office/officeart/2005/8/layout/lProcess2"/>
    <dgm:cxn modelId="{CDAE2543-0EE1-4B34-B52E-A8EEEA699492}" srcId="{7D17D413-1C96-46A5-9E85-72C6636AE3C5}" destId="{63784350-6FB5-4F39-A0AA-A76D20385A1A}" srcOrd="2" destOrd="0" parTransId="{02F99CF5-BE6F-4557-8BB4-68B7181CCBA5}" sibTransId="{E47CBEBB-6EFF-43F4-952B-B6C93B5E9493}"/>
    <dgm:cxn modelId="{0361BB45-12F8-4FAD-8037-E3A1E323A5CC}" type="presOf" srcId="{A5325020-A43F-4DC5-B91A-865612236E1B}" destId="{6F277C00-29F7-4ECD-8C97-37788C7BA770}" srcOrd="0" destOrd="0" presId="urn:microsoft.com/office/officeart/2005/8/layout/lProcess2"/>
    <dgm:cxn modelId="{85891947-5BFE-40B2-A56D-BA113FC4103D}" type="presOf" srcId="{7DAF4A99-25E1-44F9-90C0-EA66CF00B3B6}" destId="{5473F14B-8F21-412E-B8DE-EADF32D6F521}" srcOrd="0" destOrd="0" presId="urn:microsoft.com/office/officeart/2005/8/layout/lProcess2"/>
    <dgm:cxn modelId="{0949B049-F928-4520-A037-C172C962E0C9}" srcId="{7D17D413-1C96-46A5-9E85-72C6636AE3C5}" destId="{A5325020-A43F-4DC5-B91A-865612236E1B}" srcOrd="1" destOrd="0" parTransId="{B397B1E6-BB15-4DF4-B38A-02A5DF7C7E5D}" sibTransId="{E5885318-4367-4D45-A1BC-C2768E0C5F2B}"/>
    <dgm:cxn modelId="{D9E35F5C-9C04-4B00-BAD8-AD36F1DD39DE}" srcId="{7DAF4A99-25E1-44F9-90C0-EA66CF00B3B6}" destId="{7D17D413-1C96-46A5-9E85-72C6636AE3C5}" srcOrd="4" destOrd="0" parTransId="{91A59BF2-53A7-4244-ADC4-8913701DE4BA}" sibTransId="{06AA36B4-E14B-4E14-B273-C8197A0B582E}"/>
    <dgm:cxn modelId="{3C9A865E-9FBA-4BF2-B04A-F8B25C2A51B0}" type="presOf" srcId="{B28448BA-C9A8-43EB-A9DB-A0137196E3B9}" destId="{189EA2CD-99B4-4604-BDBC-34AEB91058A9}" srcOrd="1" destOrd="0" presId="urn:microsoft.com/office/officeart/2005/8/layout/lProcess2"/>
    <dgm:cxn modelId="{7E4AB35E-2CD0-452B-A236-0250E3E2931F}" type="presOf" srcId="{91B14D9B-61DF-4421-AF43-318BB0021BDF}" destId="{80F88CB8-4B64-4172-B897-E8F8383812F7}" srcOrd="0" destOrd="0" presId="urn:microsoft.com/office/officeart/2005/8/layout/lProcess2"/>
    <dgm:cxn modelId="{348C0D5F-6073-4BEC-B9DD-9D8A62FE63BE}" type="presOf" srcId="{EA22DC01-B1C3-4425-86ED-5B66953397A8}" destId="{AB95B1F2-DB60-4BC5-81D3-1FA274FF69C7}" srcOrd="1" destOrd="0" presId="urn:microsoft.com/office/officeart/2005/8/layout/lProcess2"/>
    <dgm:cxn modelId="{815C635F-BF7F-417C-99C6-109E981F0A68}" type="presOf" srcId="{E12CEE09-DEBB-4435-B911-A40A12F7930D}" destId="{20F65450-B565-4F6E-8CBD-65CD2502E3B0}" srcOrd="0" destOrd="0" presId="urn:microsoft.com/office/officeart/2005/8/layout/lProcess2"/>
    <dgm:cxn modelId="{3917DE62-675C-4308-9761-22340AC1A2E2}" type="presOf" srcId="{B28448BA-C9A8-43EB-A9DB-A0137196E3B9}" destId="{F5FB40AB-A8F0-43CC-AED2-A0B6D3491F03}" srcOrd="0" destOrd="0" presId="urn:microsoft.com/office/officeart/2005/8/layout/lProcess2"/>
    <dgm:cxn modelId="{D2E71B6A-2ED0-4063-83D4-B7F1634C0332}" srcId="{A0A9AC20-5EC1-4862-BFC8-870928838544}" destId="{5DA147F9-347F-4A9B-99C6-4679CBA742BD}" srcOrd="1" destOrd="0" parTransId="{0DD651B9-CD26-4B12-B47E-A345F5C781A5}" sibTransId="{A279CC5C-DF39-4624-BFA5-ADC04410EA91}"/>
    <dgm:cxn modelId="{693C4D7A-C6E1-4AFE-81E8-F6DB5A03DEF9}" type="presOf" srcId="{7D17D413-1C96-46A5-9E85-72C6636AE3C5}" destId="{5A591EE2-4B7B-40DB-B051-D75F7BFEDDD6}" srcOrd="0" destOrd="0" presId="urn:microsoft.com/office/officeart/2005/8/layout/lProcess2"/>
    <dgm:cxn modelId="{E39A2E7D-4B01-443C-A093-8728A9F528A1}" srcId="{7DAF4A99-25E1-44F9-90C0-EA66CF00B3B6}" destId="{A0A9AC20-5EC1-4862-BFC8-870928838544}" srcOrd="2" destOrd="0" parTransId="{69D52F25-6ACE-45DA-A9E8-1893E3A26C8C}" sibTransId="{FF5EAA6B-D3D9-4221-A79F-E9B4930D1CEF}"/>
    <dgm:cxn modelId="{D839E47E-242E-4667-A7B3-0869657D1B8D}" type="presOf" srcId="{B8FE7A32-1B20-4D46-8242-6C91907A490E}" destId="{EFE71110-9F14-440A-945D-9BFF90054013}" srcOrd="0" destOrd="0" presId="urn:microsoft.com/office/officeart/2005/8/layout/lProcess2"/>
    <dgm:cxn modelId="{2093A581-50A0-479E-8F97-2919A47E95CA}" type="presOf" srcId="{6856B0CF-FE68-485F-BF49-CA4A93F4F38C}" destId="{DECF7DEE-4FD4-4CE5-AEDF-10353AC11531}" srcOrd="0" destOrd="0" presId="urn:microsoft.com/office/officeart/2005/8/layout/lProcess2"/>
    <dgm:cxn modelId="{03033C8E-546A-4636-B996-DCA3A7F5D692}" srcId="{A0A9AC20-5EC1-4862-BFC8-870928838544}" destId="{06D87D35-A66C-427C-B6DB-AF958D65D6B3}" srcOrd="2" destOrd="0" parTransId="{9A4B31E9-014C-4B63-A219-5A63A8ACB829}" sibTransId="{AC1F3899-4696-4923-97F3-8D3FBB96254A}"/>
    <dgm:cxn modelId="{CE16F991-DCDA-4161-BCF2-185E0029FEE1}" type="presOf" srcId="{FF0CDCCC-6F78-4064-A419-5EC5C753206F}" destId="{EB498954-62A4-422D-9DE3-1FA74DD1D37F}" srcOrd="0" destOrd="0" presId="urn:microsoft.com/office/officeart/2005/8/layout/lProcess2"/>
    <dgm:cxn modelId="{751DC194-11AC-4068-BA1C-4404C839BDBA}" srcId="{B28448BA-C9A8-43EB-A9DB-A0137196E3B9}" destId="{E12CEE09-DEBB-4435-B911-A40A12F7930D}" srcOrd="1" destOrd="0" parTransId="{A642C0CA-D97F-4EA3-928C-13F990F569A1}" sibTransId="{CF3DF39F-9248-4761-840A-28F131DA740D}"/>
    <dgm:cxn modelId="{5018CE96-E6CC-471E-9B9C-30F70F6B8CE7}" srcId="{7D17D413-1C96-46A5-9E85-72C6636AE3C5}" destId="{A9A35E3D-01EA-46C6-AED8-865E91E9D6C9}" srcOrd="0" destOrd="0" parTransId="{0C34515A-9947-4AC4-8E07-6D77FB8F1E95}" sibTransId="{3C0EBF76-BD27-4964-B79F-79CC6413DFD1}"/>
    <dgm:cxn modelId="{95C3269C-8E66-454E-90E4-64EBD4DB49A5}" srcId="{B28448BA-C9A8-43EB-A9DB-A0137196E3B9}" destId="{E9F388D8-C9C2-45F4-B532-779E8C2CB5E8}" srcOrd="0" destOrd="0" parTransId="{F2F7FB25-05F2-4ED0-B376-8372ACCE43FB}" sibTransId="{1AE97BAD-F576-4336-A510-388E6942CDAC}"/>
    <dgm:cxn modelId="{35679A9F-A9C0-40B5-BA5C-B5D89AD516EE}" srcId="{5FC74589-1769-4EB4-9E51-9D82632D2E02}" destId="{B8FE7A32-1B20-4D46-8242-6C91907A490E}" srcOrd="0" destOrd="0" parTransId="{86CD367E-951E-4F4B-BFC7-6603B931690A}" sibTransId="{03DB6E86-A49B-4AF5-9791-CBACA4C5335D}"/>
    <dgm:cxn modelId="{050DD5A1-CFAA-4B57-868A-7F06F94B304B}" type="presOf" srcId="{5DA147F9-347F-4A9B-99C6-4679CBA742BD}" destId="{02FBE83C-F7E3-4AC9-9A61-66BF67D7D8B6}" srcOrd="0" destOrd="0" presId="urn:microsoft.com/office/officeart/2005/8/layout/lProcess2"/>
    <dgm:cxn modelId="{744E1BA2-14D0-4077-9376-A314A4CDC2B6}" type="presOf" srcId="{E9F388D8-C9C2-45F4-B532-779E8C2CB5E8}" destId="{D6B8C86D-B5C5-4707-BB1C-60E6EB9E4EBA}" srcOrd="0" destOrd="0" presId="urn:microsoft.com/office/officeart/2005/8/layout/lProcess2"/>
    <dgm:cxn modelId="{6FA6CFA8-C8B1-4A95-B8A7-E4FA2DAD6622}" type="presOf" srcId="{A0A9AC20-5EC1-4862-BFC8-870928838544}" destId="{9A6AB0E7-12CE-4F4C-9194-CFD62AA0E26B}" srcOrd="0" destOrd="0" presId="urn:microsoft.com/office/officeart/2005/8/layout/lProcess2"/>
    <dgm:cxn modelId="{EA2FD3B8-722B-4877-B8F1-EEA7710C1B84}" srcId="{7DAF4A99-25E1-44F9-90C0-EA66CF00B3B6}" destId="{5FC74589-1769-4EB4-9E51-9D82632D2E02}" srcOrd="1" destOrd="0" parTransId="{4D0CCF7E-4481-42D2-95B3-0CB4029368E1}" sibTransId="{8EB806C9-A9BC-450F-B9C3-AC2ED6D3AF68}"/>
    <dgm:cxn modelId="{27CAE4B9-692E-4668-9B20-AF5E2A72859E}" type="presOf" srcId="{A9A35E3D-01EA-46C6-AED8-865E91E9D6C9}" destId="{F0B767F2-4C7E-481B-967C-8FE0CB529397}" srcOrd="0" destOrd="0" presId="urn:microsoft.com/office/officeart/2005/8/layout/lProcess2"/>
    <dgm:cxn modelId="{53D00FBE-0B8C-44B8-BD7B-FF723D810987}" srcId="{EA22DC01-B1C3-4425-86ED-5B66953397A8}" destId="{BC15291E-510A-4A20-8D69-B0F2ACBA3CC6}" srcOrd="0" destOrd="0" parTransId="{DDAF1636-99A0-4E4C-BF8B-7A50EC838E24}" sibTransId="{25F65FF3-A145-4450-BC4A-2BD6189C0F89}"/>
    <dgm:cxn modelId="{6DB72DBE-E82A-47EF-ACEA-E04B7B517F26}" srcId="{7DAF4A99-25E1-44F9-90C0-EA66CF00B3B6}" destId="{EA22DC01-B1C3-4425-86ED-5B66953397A8}" srcOrd="3" destOrd="0" parTransId="{5D0A80B1-3E50-448A-A64D-AD1355ED3022}" sibTransId="{A9D991C7-41FC-48B5-87C1-98EB407695FE}"/>
    <dgm:cxn modelId="{E8E1CBC2-E886-44D5-B930-C0A4D16118C4}" srcId="{5FC74589-1769-4EB4-9E51-9D82632D2E02}" destId="{EFD7AB2D-81E2-448E-B54E-4F3622AF7EF9}" srcOrd="1" destOrd="0" parTransId="{36574C9A-C9D9-41B3-A499-07AB4199CF7F}" sibTransId="{0FFBD1E1-7F1E-48F7-8092-88463CF1F65B}"/>
    <dgm:cxn modelId="{78D929C6-09D8-4482-AC41-222BB0681789}" type="presOf" srcId="{5FC74589-1769-4EB4-9E51-9D82632D2E02}" destId="{C1CD2EAA-2E66-4BDA-BB6E-F99B46E1B919}" srcOrd="0" destOrd="0" presId="urn:microsoft.com/office/officeart/2005/8/layout/lProcess2"/>
    <dgm:cxn modelId="{1151B3DC-BFA5-46C2-A674-0EE40A938C5A}" srcId="{A0A9AC20-5EC1-4862-BFC8-870928838544}" destId="{6856B0CF-FE68-485F-BF49-CA4A93F4F38C}" srcOrd="0" destOrd="0" parTransId="{B52856D9-283B-499D-AE83-3A1B0694F8DA}" sibTransId="{60145AD2-C0A0-4426-8839-F8800D94963F}"/>
    <dgm:cxn modelId="{F9C4D3DE-3BCB-4B41-A3C2-8F59BB317720}" type="presOf" srcId="{A0A9AC20-5EC1-4862-BFC8-870928838544}" destId="{4735A497-84C1-49AD-B2D7-A0E2E20F2536}" srcOrd="1" destOrd="0" presId="urn:microsoft.com/office/officeart/2005/8/layout/lProcess2"/>
    <dgm:cxn modelId="{BA744FE1-FDC3-4233-B22B-6477ACAE7176}" type="presOf" srcId="{67EC18BA-DB21-4AAD-BE8A-067C85A9B73E}" destId="{80762C44-FA02-441A-8A8D-FC00E4F372F1}" srcOrd="0" destOrd="0" presId="urn:microsoft.com/office/officeart/2005/8/layout/lProcess2"/>
    <dgm:cxn modelId="{23DE1EE7-C0CF-4487-BD05-66D246E44E10}" type="presOf" srcId="{5FC74589-1769-4EB4-9E51-9D82632D2E02}" destId="{727186A0-986E-40DF-85B7-ACC6191E0924}" srcOrd="1" destOrd="0" presId="urn:microsoft.com/office/officeart/2005/8/layout/lProcess2"/>
    <dgm:cxn modelId="{719A22ED-D326-4A86-BAD3-0BDBDD53ADCA}" type="presOf" srcId="{7D17D413-1C96-46A5-9E85-72C6636AE3C5}" destId="{34BAB90F-F3E5-4FFB-A339-2946D1CD0CCB}" srcOrd="1" destOrd="0" presId="urn:microsoft.com/office/officeart/2005/8/layout/lProcess2"/>
    <dgm:cxn modelId="{090367F2-2F9D-429E-8090-D374C3282399}" srcId="{EA22DC01-B1C3-4425-86ED-5B66953397A8}" destId="{67EC18BA-DB21-4AAD-BE8A-067C85A9B73E}" srcOrd="2" destOrd="0" parTransId="{8918E5B2-4513-4EC4-8164-E88158F78E11}" sibTransId="{FAC02AF5-6F72-4EED-98CA-D68C7F3B5D5A}"/>
    <dgm:cxn modelId="{0FF0A3C1-32C2-4D04-AD99-EF65E948AA61}" type="presParOf" srcId="{5473F14B-8F21-412E-B8DE-EADF32D6F521}" destId="{C0D74A84-CA9B-4A55-82D3-C4473BCAB74F}" srcOrd="0" destOrd="0" presId="urn:microsoft.com/office/officeart/2005/8/layout/lProcess2"/>
    <dgm:cxn modelId="{D75B99F8-B40B-4E76-B70E-9005AA8C56FC}" type="presParOf" srcId="{C0D74A84-CA9B-4A55-82D3-C4473BCAB74F}" destId="{F5FB40AB-A8F0-43CC-AED2-A0B6D3491F03}" srcOrd="0" destOrd="0" presId="urn:microsoft.com/office/officeart/2005/8/layout/lProcess2"/>
    <dgm:cxn modelId="{EEE30263-810D-41C7-8875-72291020655F}" type="presParOf" srcId="{C0D74A84-CA9B-4A55-82D3-C4473BCAB74F}" destId="{189EA2CD-99B4-4604-BDBC-34AEB91058A9}" srcOrd="1" destOrd="0" presId="urn:microsoft.com/office/officeart/2005/8/layout/lProcess2"/>
    <dgm:cxn modelId="{11C37163-B422-4554-92B4-142D83316B19}" type="presParOf" srcId="{C0D74A84-CA9B-4A55-82D3-C4473BCAB74F}" destId="{051CD919-C14E-4FF7-A82B-674D57B30AF8}" srcOrd="2" destOrd="0" presId="urn:microsoft.com/office/officeart/2005/8/layout/lProcess2"/>
    <dgm:cxn modelId="{977BC559-FD67-4849-9766-5881CC129CD0}" type="presParOf" srcId="{051CD919-C14E-4FF7-A82B-674D57B30AF8}" destId="{151EFC3A-4B26-48D8-87A4-D28DC0264B02}" srcOrd="0" destOrd="0" presId="urn:microsoft.com/office/officeart/2005/8/layout/lProcess2"/>
    <dgm:cxn modelId="{ED814139-22D5-410C-9872-66A3E6476438}" type="presParOf" srcId="{151EFC3A-4B26-48D8-87A4-D28DC0264B02}" destId="{D6B8C86D-B5C5-4707-BB1C-60E6EB9E4EBA}" srcOrd="0" destOrd="0" presId="urn:microsoft.com/office/officeart/2005/8/layout/lProcess2"/>
    <dgm:cxn modelId="{918E3F64-3705-42D6-8625-B42027A6E41F}" type="presParOf" srcId="{151EFC3A-4B26-48D8-87A4-D28DC0264B02}" destId="{FEA7308F-F292-4734-BC92-11C7BB5AF5E5}" srcOrd="1" destOrd="0" presId="urn:microsoft.com/office/officeart/2005/8/layout/lProcess2"/>
    <dgm:cxn modelId="{1AD21865-410E-4938-B644-372B15C27673}" type="presParOf" srcId="{151EFC3A-4B26-48D8-87A4-D28DC0264B02}" destId="{20F65450-B565-4F6E-8CBD-65CD2502E3B0}" srcOrd="2" destOrd="0" presId="urn:microsoft.com/office/officeart/2005/8/layout/lProcess2"/>
    <dgm:cxn modelId="{5A9D8F3D-DDBA-4456-80E9-49F265634777}" type="presParOf" srcId="{151EFC3A-4B26-48D8-87A4-D28DC0264B02}" destId="{1943ED51-E95A-4F6E-A717-80400DEEEE20}" srcOrd="3" destOrd="0" presId="urn:microsoft.com/office/officeart/2005/8/layout/lProcess2"/>
    <dgm:cxn modelId="{14881A0D-3F13-497C-8AAA-F9ED5011373F}" type="presParOf" srcId="{151EFC3A-4B26-48D8-87A4-D28DC0264B02}" destId="{80F88CB8-4B64-4172-B897-E8F8383812F7}" srcOrd="4" destOrd="0" presId="urn:microsoft.com/office/officeart/2005/8/layout/lProcess2"/>
    <dgm:cxn modelId="{9D07D944-8A10-48F1-BFBD-7DBCF92CD892}" type="presParOf" srcId="{5473F14B-8F21-412E-B8DE-EADF32D6F521}" destId="{DC9EA69A-B885-4DA4-818F-1748672594CF}" srcOrd="1" destOrd="0" presId="urn:microsoft.com/office/officeart/2005/8/layout/lProcess2"/>
    <dgm:cxn modelId="{51A3845E-CBEF-4754-9C50-EF720B6E3CB8}" type="presParOf" srcId="{5473F14B-8F21-412E-B8DE-EADF32D6F521}" destId="{3A6F3D38-6FA6-469E-B3C3-234BD62E4CCA}" srcOrd="2" destOrd="0" presId="urn:microsoft.com/office/officeart/2005/8/layout/lProcess2"/>
    <dgm:cxn modelId="{B672A148-6777-4E99-ADB8-BDC77E49FA77}" type="presParOf" srcId="{3A6F3D38-6FA6-469E-B3C3-234BD62E4CCA}" destId="{C1CD2EAA-2E66-4BDA-BB6E-F99B46E1B919}" srcOrd="0" destOrd="0" presId="urn:microsoft.com/office/officeart/2005/8/layout/lProcess2"/>
    <dgm:cxn modelId="{46A622DD-4EE8-459E-9C01-808FB5A43456}" type="presParOf" srcId="{3A6F3D38-6FA6-469E-B3C3-234BD62E4CCA}" destId="{727186A0-986E-40DF-85B7-ACC6191E0924}" srcOrd="1" destOrd="0" presId="urn:microsoft.com/office/officeart/2005/8/layout/lProcess2"/>
    <dgm:cxn modelId="{D01B802A-1167-4A4D-8C75-EEA5A5A3F1F3}" type="presParOf" srcId="{3A6F3D38-6FA6-469E-B3C3-234BD62E4CCA}" destId="{F4329E4E-5431-4760-B147-9E77700EF61A}" srcOrd="2" destOrd="0" presId="urn:microsoft.com/office/officeart/2005/8/layout/lProcess2"/>
    <dgm:cxn modelId="{9FDC866F-557C-4356-8930-59F22E325E41}" type="presParOf" srcId="{F4329E4E-5431-4760-B147-9E77700EF61A}" destId="{B5C22EF8-EBFA-4704-BF77-C1B26E178B0D}" srcOrd="0" destOrd="0" presId="urn:microsoft.com/office/officeart/2005/8/layout/lProcess2"/>
    <dgm:cxn modelId="{3948CD60-7941-487E-9856-3B4385A89463}" type="presParOf" srcId="{B5C22EF8-EBFA-4704-BF77-C1B26E178B0D}" destId="{EFE71110-9F14-440A-945D-9BFF90054013}" srcOrd="0" destOrd="0" presId="urn:microsoft.com/office/officeart/2005/8/layout/lProcess2"/>
    <dgm:cxn modelId="{2458B3E1-33EC-4D67-B4A7-B1F22D7FD04D}" type="presParOf" srcId="{B5C22EF8-EBFA-4704-BF77-C1B26E178B0D}" destId="{35EA0CEB-E637-4D3C-96EF-C8D3B04060F2}" srcOrd="1" destOrd="0" presId="urn:microsoft.com/office/officeart/2005/8/layout/lProcess2"/>
    <dgm:cxn modelId="{3BD0EA21-4BAD-427E-885A-A05FBF9784EF}" type="presParOf" srcId="{B5C22EF8-EBFA-4704-BF77-C1B26E178B0D}" destId="{9E190C18-AEDE-45E1-8A46-924B1190ACB6}" srcOrd="2" destOrd="0" presId="urn:microsoft.com/office/officeart/2005/8/layout/lProcess2"/>
    <dgm:cxn modelId="{11749227-3799-472E-9668-813A23881E43}" type="presParOf" srcId="{B5C22EF8-EBFA-4704-BF77-C1B26E178B0D}" destId="{1E1AD27B-2438-4D0B-AB02-AF912F764D09}" srcOrd="3" destOrd="0" presId="urn:microsoft.com/office/officeart/2005/8/layout/lProcess2"/>
    <dgm:cxn modelId="{1049F8E4-69D2-4D46-B602-FC1C21F255C4}" type="presParOf" srcId="{B5C22EF8-EBFA-4704-BF77-C1B26E178B0D}" destId="{EB498954-62A4-422D-9DE3-1FA74DD1D37F}" srcOrd="4" destOrd="0" presId="urn:microsoft.com/office/officeart/2005/8/layout/lProcess2"/>
    <dgm:cxn modelId="{49D46634-6486-499A-B8BF-6A1CCAD91124}" type="presParOf" srcId="{5473F14B-8F21-412E-B8DE-EADF32D6F521}" destId="{BB3C6D49-326B-48DE-AC1D-9DC877BB01DD}" srcOrd="3" destOrd="0" presId="urn:microsoft.com/office/officeart/2005/8/layout/lProcess2"/>
    <dgm:cxn modelId="{BD675FFE-DD05-4BF1-BB1E-FDD61830413E}" type="presParOf" srcId="{5473F14B-8F21-412E-B8DE-EADF32D6F521}" destId="{EF090B29-38A2-4F08-90FA-7BB67BE8B3E2}" srcOrd="4" destOrd="0" presId="urn:microsoft.com/office/officeart/2005/8/layout/lProcess2"/>
    <dgm:cxn modelId="{48BA5E1D-8066-4E2E-B6B1-E90D1CCA4E68}" type="presParOf" srcId="{EF090B29-38A2-4F08-90FA-7BB67BE8B3E2}" destId="{9A6AB0E7-12CE-4F4C-9194-CFD62AA0E26B}" srcOrd="0" destOrd="0" presId="urn:microsoft.com/office/officeart/2005/8/layout/lProcess2"/>
    <dgm:cxn modelId="{7AA6C130-9ED4-46DC-BCEF-387D656BE23B}" type="presParOf" srcId="{EF090B29-38A2-4F08-90FA-7BB67BE8B3E2}" destId="{4735A497-84C1-49AD-B2D7-A0E2E20F2536}" srcOrd="1" destOrd="0" presId="urn:microsoft.com/office/officeart/2005/8/layout/lProcess2"/>
    <dgm:cxn modelId="{2ECD21B3-7062-490F-90F3-04780A2F39F0}" type="presParOf" srcId="{EF090B29-38A2-4F08-90FA-7BB67BE8B3E2}" destId="{5235814C-D240-476B-A6EA-F820ADA9F290}" srcOrd="2" destOrd="0" presId="urn:microsoft.com/office/officeart/2005/8/layout/lProcess2"/>
    <dgm:cxn modelId="{9C6CFF63-AC91-41FF-A22E-F5D3C801FFD9}" type="presParOf" srcId="{5235814C-D240-476B-A6EA-F820ADA9F290}" destId="{F8C87951-0BEC-442E-BD13-E67FB71AC42B}" srcOrd="0" destOrd="0" presId="urn:microsoft.com/office/officeart/2005/8/layout/lProcess2"/>
    <dgm:cxn modelId="{80C4ECBB-2B5B-4A8B-BEE7-14FD9C3DD7FB}" type="presParOf" srcId="{F8C87951-0BEC-442E-BD13-E67FB71AC42B}" destId="{DECF7DEE-4FD4-4CE5-AEDF-10353AC11531}" srcOrd="0" destOrd="0" presId="urn:microsoft.com/office/officeart/2005/8/layout/lProcess2"/>
    <dgm:cxn modelId="{B155FD7D-6600-43F2-AFA1-F101D910A4D3}" type="presParOf" srcId="{F8C87951-0BEC-442E-BD13-E67FB71AC42B}" destId="{739A0DE6-D28A-493F-A1CB-4B3CCAC72873}" srcOrd="1" destOrd="0" presId="urn:microsoft.com/office/officeart/2005/8/layout/lProcess2"/>
    <dgm:cxn modelId="{902F3F4B-6CCF-4FDB-B14D-67AD3EDEAD7E}" type="presParOf" srcId="{F8C87951-0BEC-442E-BD13-E67FB71AC42B}" destId="{02FBE83C-F7E3-4AC9-9A61-66BF67D7D8B6}" srcOrd="2" destOrd="0" presId="urn:microsoft.com/office/officeart/2005/8/layout/lProcess2"/>
    <dgm:cxn modelId="{700A33B4-8CCF-4E14-B2FB-BDEE1466EE32}" type="presParOf" srcId="{F8C87951-0BEC-442E-BD13-E67FB71AC42B}" destId="{87C5B8B3-4388-4867-AA6C-4B2D717EAAF2}" srcOrd="3" destOrd="0" presId="urn:microsoft.com/office/officeart/2005/8/layout/lProcess2"/>
    <dgm:cxn modelId="{FD7FB784-7B04-4089-B4BF-A6FCF4BD3DD6}" type="presParOf" srcId="{F8C87951-0BEC-442E-BD13-E67FB71AC42B}" destId="{1EC52667-0754-4666-9083-6E56A0F9B67B}" srcOrd="4" destOrd="0" presId="urn:microsoft.com/office/officeart/2005/8/layout/lProcess2"/>
    <dgm:cxn modelId="{D0C2F718-38E5-449F-8274-4944286C8381}" type="presParOf" srcId="{5473F14B-8F21-412E-B8DE-EADF32D6F521}" destId="{9C67C073-8031-4FB8-83D0-BB3987979FB7}" srcOrd="5" destOrd="0" presId="urn:microsoft.com/office/officeart/2005/8/layout/lProcess2"/>
    <dgm:cxn modelId="{E4684D4C-64B8-45C5-9B45-FD1E5B040A40}" type="presParOf" srcId="{5473F14B-8F21-412E-B8DE-EADF32D6F521}" destId="{3D53649F-3A9D-48AC-B3B4-F9359FF49907}" srcOrd="6" destOrd="0" presId="urn:microsoft.com/office/officeart/2005/8/layout/lProcess2"/>
    <dgm:cxn modelId="{8DB82E30-1351-4A7D-87E5-C493BF524833}" type="presParOf" srcId="{3D53649F-3A9D-48AC-B3B4-F9359FF49907}" destId="{18B77C7D-672C-4358-9CA6-BD8FA6E2302A}" srcOrd="0" destOrd="0" presId="urn:microsoft.com/office/officeart/2005/8/layout/lProcess2"/>
    <dgm:cxn modelId="{AFF7CA79-8448-4B36-945B-244F9DBB20B9}" type="presParOf" srcId="{3D53649F-3A9D-48AC-B3B4-F9359FF49907}" destId="{AB95B1F2-DB60-4BC5-81D3-1FA274FF69C7}" srcOrd="1" destOrd="0" presId="urn:microsoft.com/office/officeart/2005/8/layout/lProcess2"/>
    <dgm:cxn modelId="{E80BA7A3-881C-41FF-96A7-F319CED0F187}" type="presParOf" srcId="{3D53649F-3A9D-48AC-B3B4-F9359FF49907}" destId="{9D4EF955-0664-47BE-890F-75DA470A2A2E}" srcOrd="2" destOrd="0" presId="urn:microsoft.com/office/officeart/2005/8/layout/lProcess2"/>
    <dgm:cxn modelId="{0CC3648D-409B-4F04-B7FE-1D48B672FF12}" type="presParOf" srcId="{9D4EF955-0664-47BE-890F-75DA470A2A2E}" destId="{CCD58064-6258-410C-B1E0-023DF3946A43}" srcOrd="0" destOrd="0" presId="urn:microsoft.com/office/officeart/2005/8/layout/lProcess2"/>
    <dgm:cxn modelId="{54EC6F3A-D573-432C-8753-1E79DE73E4B0}" type="presParOf" srcId="{CCD58064-6258-410C-B1E0-023DF3946A43}" destId="{204F3481-2F4C-45A5-A0A1-C088684F0126}" srcOrd="0" destOrd="0" presId="urn:microsoft.com/office/officeart/2005/8/layout/lProcess2"/>
    <dgm:cxn modelId="{0D3051B6-64D7-4068-9357-6CC9591B4E9D}" type="presParOf" srcId="{CCD58064-6258-410C-B1E0-023DF3946A43}" destId="{B768FAA9-E2C4-4A6B-82D8-EF54C53E14D8}" srcOrd="1" destOrd="0" presId="urn:microsoft.com/office/officeart/2005/8/layout/lProcess2"/>
    <dgm:cxn modelId="{24AD22DC-B379-4A3F-ACF1-730FE546B68B}" type="presParOf" srcId="{CCD58064-6258-410C-B1E0-023DF3946A43}" destId="{0F3CAB81-CF76-498F-9619-BAF8144FA3C3}" srcOrd="2" destOrd="0" presId="urn:microsoft.com/office/officeart/2005/8/layout/lProcess2"/>
    <dgm:cxn modelId="{31A83A88-6953-4C27-9E79-CC0A00FC65E6}" type="presParOf" srcId="{CCD58064-6258-410C-B1E0-023DF3946A43}" destId="{0E0C811E-F3C5-4F24-A485-437F0C0EAD6A}" srcOrd="3" destOrd="0" presId="urn:microsoft.com/office/officeart/2005/8/layout/lProcess2"/>
    <dgm:cxn modelId="{BB121A7F-7D92-488F-9CB7-BAAE2B50EBA9}" type="presParOf" srcId="{CCD58064-6258-410C-B1E0-023DF3946A43}" destId="{80762C44-FA02-441A-8A8D-FC00E4F372F1}" srcOrd="4" destOrd="0" presId="urn:microsoft.com/office/officeart/2005/8/layout/lProcess2"/>
    <dgm:cxn modelId="{D7EBD1B4-93B0-4C45-A3C4-58F0469D9015}" type="presParOf" srcId="{5473F14B-8F21-412E-B8DE-EADF32D6F521}" destId="{1EEF13C7-AF43-4380-A8A5-F72A5D476D05}" srcOrd="7" destOrd="0" presId="urn:microsoft.com/office/officeart/2005/8/layout/lProcess2"/>
    <dgm:cxn modelId="{1D6D6422-F944-472C-9A4A-3D5E9619CBB1}" type="presParOf" srcId="{5473F14B-8F21-412E-B8DE-EADF32D6F521}" destId="{0618492F-D453-4601-9C36-8CE6AA153D1B}" srcOrd="8" destOrd="0" presId="urn:microsoft.com/office/officeart/2005/8/layout/lProcess2"/>
    <dgm:cxn modelId="{E81A8417-A023-4F14-BC3E-A6374580E47F}" type="presParOf" srcId="{0618492F-D453-4601-9C36-8CE6AA153D1B}" destId="{5A591EE2-4B7B-40DB-B051-D75F7BFEDDD6}" srcOrd="0" destOrd="0" presId="urn:microsoft.com/office/officeart/2005/8/layout/lProcess2"/>
    <dgm:cxn modelId="{7934877A-CB5A-427A-AC27-A579A4020DAD}" type="presParOf" srcId="{0618492F-D453-4601-9C36-8CE6AA153D1B}" destId="{34BAB90F-F3E5-4FFB-A339-2946D1CD0CCB}" srcOrd="1" destOrd="0" presId="urn:microsoft.com/office/officeart/2005/8/layout/lProcess2"/>
    <dgm:cxn modelId="{5E6FBCF0-5BE2-4AF5-A48C-35FD61608AA2}" type="presParOf" srcId="{0618492F-D453-4601-9C36-8CE6AA153D1B}" destId="{BA794F96-F89B-483A-BF3A-9118CA9CCDA4}" srcOrd="2" destOrd="0" presId="urn:microsoft.com/office/officeart/2005/8/layout/lProcess2"/>
    <dgm:cxn modelId="{C72BBBD8-AA1C-4FA2-A7B8-4B0387C9620F}" type="presParOf" srcId="{BA794F96-F89B-483A-BF3A-9118CA9CCDA4}" destId="{76BCF6F8-619E-4477-AF5E-3CC45345624F}" srcOrd="0" destOrd="0" presId="urn:microsoft.com/office/officeart/2005/8/layout/lProcess2"/>
    <dgm:cxn modelId="{E0D3ECD8-B58F-4F0F-B510-34BC434A8269}" type="presParOf" srcId="{76BCF6F8-619E-4477-AF5E-3CC45345624F}" destId="{F0B767F2-4C7E-481B-967C-8FE0CB529397}" srcOrd="0" destOrd="0" presId="urn:microsoft.com/office/officeart/2005/8/layout/lProcess2"/>
    <dgm:cxn modelId="{82617DB1-14A2-4074-AE35-8BE065B01033}" type="presParOf" srcId="{76BCF6F8-619E-4477-AF5E-3CC45345624F}" destId="{B342BD1C-A54C-4F1C-A099-03A03E61088D}" srcOrd="1" destOrd="0" presId="urn:microsoft.com/office/officeart/2005/8/layout/lProcess2"/>
    <dgm:cxn modelId="{94F8A475-7C6C-4535-B278-68384516A553}" type="presParOf" srcId="{76BCF6F8-619E-4477-AF5E-3CC45345624F}" destId="{6F277C00-29F7-4ECD-8C97-37788C7BA770}" srcOrd="2" destOrd="0" presId="urn:microsoft.com/office/officeart/2005/8/layout/lProcess2"/>
    <dgm:cxn modelId="{91CFE5AF-0569-4E49-9742-966ADBDF39A6}" type="presParOf" srcId="{76BCF6F8-619E-4477-AF5E-3CC45345624F}" destId="{3945A699-1DD4-41EF-B849-687FF56CB987}" srcOrd="3" destOrd="0" presId="urn:microsoft.com/office/officeart/2005/8/layout/lProcess2"/>
    <dgm:cxn modelId="{93805B69-204C-4387-8F01-DC34EA1AE0D6}" type="presParOf" srcId="{76BCF6F8-619E-4477-AF5E-3CC45345624F}" destId="{6C9EBB1C-8DC1-467B-832A-DCA29AD54F6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B40AB-A8F0-43CC-AED2-A0B6D3491F03}">
      <dsp:nvSpPr>
        <dsp:cNvPr id="0" name=""/>
        <dsp:cNvSpPr/>
      </dsp:nvSpPr>
      <dsp:spPr>
        <a:xfrm>
          <a:off x="4665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High dim. data</a:t>
          </a:r>
        </a:p>
      </dsp:txBody>
      <dsp:txXfrm>
        <a:off x="4665" y="0"/>
        <a:ext cx="1637258" cy="1577340"/>
      </dsp:txXfrm>
    </dsp:sp>
    <dsp:sp modelId="{D6B8C86D-B5C5-4707-BB1C-60E6EB9E4EBA}">
      <dsp:nvSpPr>
        <dsp:cNvPr id="0" name=""/>
        <dsp:cNvSpPr/>
      </dsp:nvSpPr>
      <dsp:spPr>
        <a:xfrm>
          <a:off x="168391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47500"/>
                <a:satMod val="137000"/>
              </a:schemeClr>
            </a:gs>
            <a:gs pos="55000">
              <a:schemeClr val="accent3">
                <a:shade val="69000"/>
                <a:satMod val="137000"/>
              </a:schemeClr>
            </a:gs>
            <a:gs pos="100000">
              <a:schemeClr val="accent3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Locality sensitive hashing</a:t>
          </a:r>
        </a:p>
      </dsp:txBody>
      <dsp:txXfrm>
        <a:off x="198645" y="1608043"/>
        <a:ext cx="1249298" cy="972439"/>
      </dsp:txXfrm>
    </dsp:sp>
    <dsp:sp modelId="{20F65450-B565-4F6E-8CBD-65CD2502E3B0}">
      <dsp:nvSpPr>
        <dsp:cNvPr id="0" name=""/>
        <dsp:cNvSpPr/>
      </dsp:nvSpPr>
      <dsp:spPr>
        <a:xfrm>
          <a:off x="168391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47500"/>
                <a:satMod val="137000"/>
              </a:schemeClr>
            </a:gs>
            <a:gs pos="55000">
              <a:schemeClr val="accent3">
                <a:shade val="69000"/>
                <a:satMod val="137000"/>
              </a:schemeClr>
            </a:gs>
            <a:gs pos="100000">
              <a:schemeClr val="accent3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Clustering</a:t>
          </a:r>
        </a:p>
      </dsp:txBody>
      <dsp:txXfrm>
        <a:off x="198645" y="2799905"/>
        <a:ext cx="1249298" cy="972439"/>
      </dsp:txXfrm>
    </dsp:sp>
    <dsp:sp modelId="{80F88CB8-4B64-4172-B897-E8F8383812F7}">
      <dsp:nvSpPr>
        <dsp:cNvPr id="0" name=""/>
        <dsp:cNvSpPr/>
      </dsp:nvSpPr>
      <dsp:spPr>
        <a:xfrm>
          <a:off x="168391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47500"/>
                <a:satMod val="137000"/>
              </a:schemeClr>
            </a:gs>
            <a:gs pos="55000">
              <a:schemeClr val="accent3">
                <a:shade val="69000"/>
                <a:satMod val="137000"/>
              </a:schemeClr>
            </a:gs>
            <a:gs pos="100000">
              <a:schemeClr val="accent3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Dimensionality reduction</a:t>
          </a:r>
        </a:p>
      </dsp:txBody>
      <dsp:txXfrm>
        <a:off x="198645" y="3991767"/>
        <a:ext cx="1249298" cy="972439"/>
      </dsp:txXfrm>
    </dsp:sp>
    <dsp:sp modelId="{C1CD2EAA-2E66-4BDA-BB6E-F99B46E1B919}">
      <dsp:nvSpPr>
        <dsp:cNvPr id="0" name=""/>
        <dsp:cNvSpPr/>
      </dsp:nvSpPr>
      <dsp:spPr>
        <a:xfrm>
          <a:off x="1764718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Graph </a:t>
          </a:r>
          <a:br>
            <a:rPr lang="en-US" sz="2400" b="1" kern="1200" dirty="0"/>
          </a:br>
          <a:r>
            <a:rPr lang="en-US" sz="2400" b="1" kern="1200" dirty="0"/>
            <a:t>data</a:t>
          </a:r>
        </a:p>
      </dsp:txBody>
      <dsp:txXfrm>
        <a:off x="1764718" y="0"/>
        <a:ext cx="1637258" cy="1577340"/>
      </dsp:txXfrm>
    </dsp:sp>
    <dsp:sp modelId="{EFE71110-9F14-440A-945D-9BFF90054013}">
      <dsp:nvSpPr>
        <dsp:cNvPr id="0" name=""/>
        <dsp:cNvSpPr/>
      </dsp:nvSpPr>
      <dsp:spPr>
        <a:xfrm>
          <a:off x="1928444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47500"/>
                <a:satMod val="137000"/>
              </a:schemeClr>
            </a:gs>
            <a:gs pos="55000">
              <a:schemeClr val="accent2">
                <a:shade val="69000"/>
                <a:satMod val="137000"/>
              </a:schemeClr>
            </a:gs>
            <a:gs pos="100000">
              <a:schemeClr val="accent2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PageRank, </a:t>
          </a:r>
          <a:r>
            <a:rPr lang="en-US" sz="1800" kern="1200" dirty="0" err="1">
              <a:latin typeface="Calibri" pitchFamily="34" charset="0"/>
              <a:cs typeface="Calibri" pitchFamily="34" charset="0"/>
            </a:rPr>
            <a:t>SimRank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1958698" y="1608043"/>
        <a:ext cx="1249298" cy="972439"/>
      </dsp:txXfrm>
    </dsp:sp>
    <dsp:sp modelId="{9E190C18-AEDE-45E1-8A46-924B1190ACB6}">
      <dsp:nvSpPr>
        <dsp:cNvPr id="0" name=""/>
        <dsp:cNvSpPr/>
      </dsp:nvSpPr>
      <dsp:spPr>
        <a:xfrm>
          <a:off x="1928444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47500"/>
                <a:satMod val="137000"/>
              </a:schemeClr>
            </a:gs>
            <a:gs pos="55000">
              <a:schemeClr val="accent2">
                <a:shade val="69000"/>
                <a:satMod val="137000"/>
              </a:schemeClr>
            </a:gs>
            <a:gs pos="100000">
              <a:schemeClr val="accent2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Community Detection</a:t>
          </a:r>
        </a:p>
      </dsp:txBody>
      <dsp:txXfrm>
        <a:off x="1958698" y="2799905"/>
        <a:ext cx="1249298" cy="972439"/>
      </dsp:txXfrm>
    </dsp:sp>
    <dsp:sp modelId="{EB498954-62A4-422D-9DE3-1FA74DD1D37F}">
      <dsp:nvSpPr>
        <dsp:cNvPr id="0" name=""/>
        <dsp:cNvSpPr/>
      </dsp:nvSpPr>
      <dsp:spPr>
        <a:xfrm>
          <a:off x="1928444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47500"/>
                <a:satMod val="137000"/>
              </a:schemeClr>
            </a:gs>
            <a:gs pos="55000">
              <a:schemeClr val="accent2">
                <a:shade val="69000"/>
                <a:satMod val="137000"/>
              </a:schemeClr>
            </a:gs>
            <a:gs pos="100000">
              <a:schemeClr val="accent2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Spam Detection</a:t>
          </a:r>
        </a:p>
      </dsp:txBody>
      <dsp:txXfrm>
        <a:off x="1958698" y="3991767"/>
        <a:ext cx="1249298" cy="972439"/>
      </dsp:txXfrm>
    </dsp:sp>
    <dsp:sp modelId="{9A6AB0E7-12CE-4F4C-9194-CFD62AA0E26B}">
      <dsp:nvSpPr>
        <dsp:cNvPr id="0" name=""/>
        <dsp:cNvSpPr/>
      </dsp:nvSpPr>
      <dsp:spPr>
        <a:xfrm>
          <a:off x="3524770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76200">
          <a:solidFill>
            <a:srgbClr val="008000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dirty="0">
              <a:solidFill>
                <a:srgbClr val="008000"/>
              </a:solidFill>
            </a:rPr>
            <a:t>Infinite </a:t>
          </a:r>
          <a:br>
            <a:rPr lang="en-US" sz="2800" b="1" u="sng" kern="1200" dirty="0">
              <a:solidFill>
                <a:srgbClr val="008000"/>
              </a:solidFill>
            </a:rPr>
          </a:br>
          <a:r>
            <a:rPr lang="en-US" sz="2800" b="1" u="sng" kern="1200" dirty="0">
              <a:solidFill>
                <a:srgbClr val="008000"/>
              </a:solidFill>
            </a:rPr>
            <a:t>data</a:t>
          </a:r>
        </a:p>
      </dsp:txBody>
      <dsp:txXfrm>
        <a:off x="3524770" y="0"/>
        <a:ext cx="1637258" cy="1577340"/>
      </dsp:txXfrm>
    </dsp:sp>
    <dsp:sp modelId="{DECF7DEE-4FD4-4CE5-AEDF-10353AC11531}">
      <dsp:nvSpPr>
        <dsp:cNvPr id="0" name=""/>
        <dsp:cNvSpPr/>
      </dsp:nvSpPr>
      <dsp:spPr>
        <a:xfrm>
          <a:off x="3688496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7500"/>
                <a:satMod val="137000"/>
              </a:schemeClr>
            </a:gs>
            <a:gs pos="55000">
              <a:schemeClr val="accent4">
                <a:shade val="69000"/>
                <a:satMod val="137000"/>
              </a:schemeClr>
            </a:gs>
            <a:gs pos="100000">
              <a:schemeClr val="accent4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Filtering data streams</a:t>
          </a:r>
        </a:p>
      </dsp:txBody>
      <dsp:txXfrm>
        <a:off x="3718750" y="1608043"/>
        <a:ext cx="1249298" cy="972439"/>
      </dsp:txXfrm>
    </dsp:sp>
    <dsp:sp modelId="{02FBE83C-F7E3-4AC9-9A61-66BF67D7D8B6}">
      <dsp:nvSpPr>
        <dsp:cNvPr id="0" name=""/>
        <dsp:cNvSpPr/>
      </dsp:nvSpPr>
      <dsp:spPr>
        <a:xfrm>
          <a:off x="3688496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7500"/>
                <a:satMod val="137000"/>
              </a:schemeClr>
            </a:gs>
            <a:gs pos="55000">
              <a:schemeClr val="accent4">
                <a:shade val="69000"/>
                <a:satMod val="137000"/>
              </a:schemeClr>
            </a:gs>
            <a:gs pos="100000">
              <a:schemeClr val="accent4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Queries on streams</a:t>
          </a:r>
        </a:p>
      </dsp:txBody>
      <dsp:txXfrm>
        <a:off x="3718750" y="2799905"/>
        <a:ext cx="1249298" cy="972439"/>
      </dsp:txXfrm>
    </dsp:sp>
    <dsp:sp modelId="{1EC52667-0754-4666-9083-6E56A0F9B67B}">
      <dsp:nvSpPr>
        <dsp:cNvPr id="0" name=""/>
        <dsp:cNvSpPr/>
      </dsp:nvSpPr>
      <dsp:spPr>
        <a:xfrm>
          <a:off x="3688496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7500"/>
                <a:satMod val="137000"/>
              </a:schemeClr>
            </a:gs>
            <a:gs pos="55000">
              <a:schemeClr val="accent4">
                <a:shade val="69000"/>
                <a:satMod val="137000"/>
              </a:schemeClr>
            </a:gs>
            <a:gs pos="100000">
              <a:schemeClr val="accent4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Web advertising</a:t>
          </a:r>
        </a:p>
      </dsp:txBody>
      <dsp:txXfrm>
        <a:off x="3718750" y="3991767"/>
        <a:ext cx="1249298" cy="972439"/>
      </dsp:txXfrm>
    </dsp:sp>
    <dsp:sp modelId="{18B77C7D-672C-4358-9CA6-BD8FA6E2302A}">
      <dsp:nvSpPr>
        <dsp:cNvPr id="0" name=""/>
        <dsp:cNvSpPr/>
      </dsp:nvSpPr>
      <dsp:spPr>
        <a:xfrm>
          <a:off x="5284823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Machine learning</a:t>
          </a:r>
        </a:p>
      </dsp:txBody>
      <dsp:txXfrm>
        <a:off x="5284823" y="0"/>
        <a:ext cx="1637258" cy="1577340"/>
      </dsp:txXfrm>
    </dsp:sp>
    <dsp:sp modelId="{204F3481-2F4C-45A5-A0A1-C088684F0126}">
      <dsp:nvSpPr>
        <dsp:cNvPr id="0" name=""/>
        <dsp:cNvSpPr/>
      </dsp:nvSpPr>
      <dsp:spPr>
        <a:xfrm>
          <a:off x="5448549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47500"/>
                <a:satMod val="137000"/>
              </a:schemeClr>
            </a:gs>
            <a:gs pos="55000">
              <a:schemeClr val="accent5">
                <a:shade val="69000"/>
                <a:satMod val="137000"/>
              </a:schemeClr>
            </a:gs>
            <a:gs pos="100000">
              <a:schemeClr val="accent5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SVM</a:t>
          </a:r>
        </a:p>
      </dsp:txBody>
      <dsp:txXfrm>
        <a:off x="5478803" y="1608043"/>
        <a:ext cx="1249298" cy="972439"/>
      </dsp:txXfrm>
    </dsp:sp>
    <dsp:sp modelId="{0F3CAB81-CF76-498F-9619-BAF8144FA3C3}">
      <dsp:nvSpPr>
        <dsp:cNvPr id="0" name=""/>
        <dsp:cNvSpPr/>
      </dsp:nvSpPr>
      <dsp:spPr>
        <a:xfrm>
          <a:off x="5448549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47500"/>
                <a:satMod val="137000"/>
              </a:schemeClr>
            </a:gs>
            <a:gs pos="55000">
              <a:schemeClr val="accent5">
                <a:shade val="69000"/>
                <a:satMod val="137000"/>
              </a:schemeClr>
            </a:gs>
            <a:gs pos="100000">
              <a:schemeClr val="accent5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Decision Trees</a:t>
          </a:r>
        </a:p>
      </dsp:txBody>
      <dsp:txXfrm>
        <a:off x="5478803" y="2799905"/>
        <a:ext cx="1249298" cy="972439"/>
      </dsp:txXfrm>
    </dsp:sp>
    <dsp:sp modelId="{80762C44-FA02-441A-8A8D-FC00E4F372F1}">
      <dsp:nvSpPr>
        <dsp:cNvPr id="0" name=""/>
        <dsp:cNvSpPr/>
      </dsp:nvSpPr>
      <dsp:spPr>
        <a:xfrm>
          <a:off x="5448549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47500"/>
                <a:satMod val="137000"/>
              </a:schemeClr>
            </a:gs>
            <a:gs pos="55000">
              <a:schemeClr val="accent5">
                <a:shade val="69000"/>
                <a:satMod val="137000"/>
              </a:schemeClr>
            </a:gs>
            <a:gs pos="100000">
              <a:schemeClr val="accent5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Perceptron, </a:t>
          </a:r>
          <a:r>
            <a:rPr lang="en-US" sz="1800" kern="1200" dirty="0" err="1">
              <a:latin typeface="Calibri" pitchFamily="34" charset="0"/>
              <a:cs typeface="Calibri" pitchFamily="34" charset="0"/>
            </a:rPr>
            <a:t>kNN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5478803" y="3991767"/>
        <a:ext cx="1249298" cy="972439"/>
      </dsp:txXfrm>
    </dsp:sp>
    <dsp:sp modelId="{5A591EE2-4B7B-40DB-B051-D75F7BFEDDD6}">
      <dsp:nvSpPr>
        <dsp:cNvPr id="0" name=""/>
        <dsp:cNvSpPr/>
      </dsp:nvSpPr>
      <dsp:spPr>
        <a:xfrm>
          <a:off x="7044876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Apps</a:t>
          </a:r>
        </a:p>
      </dsp:txBody>
      <dsp:txXfrm>
        <a:off x="7044876" y="0"/>
        <a:ext cx="1637258" cy="1577340"/>
      </dsp:txXfrm>
    </dsp:sp>
    <dsp:sp modelId="{F0B767F2-4C7E-481B-967C-8FE0CB529397}">
      <dsp:nvSpPr>
        <dsp:cNvPr id="0" name=""/>
        <dsp:cNvSpPr/>
      </dsp:nvSpPr>
      <dsp:spPr>
        <a:xfrm>
          <a:off x="7208601" y="1577789"/>
          <a:ext cx="1309806" cy="1032947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Recommender systems</a:t>
          </a:r>
        </a:p>
      </dsp:txBody>
      <dsp:txXfrm>
        <a:off x="7238855" y="1608043"/>
        <a:ext cx="1249298" cy="972439"/>
      </dsp:txXfrm>
    </dsp:sp>
    <dsp:sp modelId="{6F277C00-29F7-4ECD-8C97-37788C7BA770}">
      <dsp:nvSpPr>
        <dsp:cNvPr id="0" name=""/>
        <dsp:cNvSpPr/>
      </dsp:nvSpPr>
      <dsp:spPr>
        <a:xfrm>
          <a:off x="7208601" y="2769651"/>
          <a:ext cx="1309806" cy="1032947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Association Rules</a:t>
          </a:r>
        </a:p>
      </dsp:txBody>
      <dsp:txXfrm>
        <a:off x="7238855" y="2799905"/>
        <a:ext cx="1249298" cy="972439"/>
      </dsp:txXfrm>
    </dsp:sp>
    <dsp:sp modelId="{6C9EBB1C-8DC1-467B-832A-DCA29AD54F62}">
      <dsp:nvSpPr>
        <dsp:cNvPr id="0" name=""/>
        <dsp:cNvSpPr/>
      </dsp:nvSpPr>
      <dsp:spPr>
        <a:xfrm>
          <a:off x="7208601" y="3961513"/>
          <a:ext cx="1309806" cy="1032947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Duplicate document detection</a:t>
          </a:r>
        </a:p>
      </dsp:txBody>
      <dsp:txXfrm>
        <a:off x="7238855" y="3991767"/>
        <a:ext cx="1249298" cy="972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2/26/18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2/26/18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a typeface="ＭＳ Ｐゴシック" pitchFamily="34" charset="-128"/>
              </a:rPr>
              <a:t>d/100</a:t>
            </a:r>
            <a:r>
              <a:rPr lang="en-US" baseline="0" dirty="0">
                <a:ea typeface="ＭＳ Ｐゴシック" pitchFamily="34" charset="-128"/>
              </a:rPr>
              <a:t> appear </a:t>
            </a:r>
            <a:r>
              <a:rPr lang="en-US" baseline="0" dirty="0" err="1">
                <a:ea typeface="ＭＳ Ｐゴシック" pitchFamily="34" charset="-128"/>
              </a:rPr>
              <a:t>twitece</a:t>
            </a:r>
            <a:r>
              <a:rPr lang="en-US" dirty="0">
                <a:ea typeface="ＭＳ Ｐゴシック" pitchFamily="34" charset="-128"/>
              </a:rPr>
              <a:t>: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1</a:t>
            </a:r>
            <a:r>
              <a:rPr lang="en-US" baseline="30000" dirty="0">
                <a:ea typeface="ＭＳ Ｐゴシック" pitchFamily="34" charset="-128"/>
              </a:rPr>
              <a:t>st</a:t>
            </a:r>
            <a:r>
              <a:rPr lang="en-US" dirty="0">
                <a:ea typeface="ＭＳ Ｐゴシック" pitchFamily="34" charset="-128"/>
              </a:rPr>
              <a:t> query gets sampled with prob. </a:t>
            </a:r>
            <a:r>
              <a:rPr lang="en-US" i="1" dirty="0">
                <a:ea typeface="ＭＳ Ｐゴシック" pitchFamily="34" charset="-128"/>
              </a:rPr>
              <a:t>1/10</a:t>
            </a:r>
            <a:r>
              <a:rPr lang="en-US" dirty="0">
                <a:ea typeface="ＭＳ Ｐゴシック" pitchFamily="34" charset="-128"/>
              </a:rPr>
              <a:t>, 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2</a:t>
            </a:r>
            <a:r>
              <a:rPr lang="en-US" baseline="30000" dirty="0">
                <a:ea typeface="ＭＳ Ｐゴシック" pitchFamily="34" charset="-128"/>
              </a:rPr>
              <a:t>nd</a:t>
            </a:r>
            <a:r>
              <a:rPr lang="en-US" dirty="0">
                <a:ea typeface="ＭＳ Ｐゴシック" pitchFamily="34" charset="-128"/>
              </a:rPr>
              <a:t> also with </a:t>
            </a:r>
            <a:r>
              <a:rPr lang="en-US" i="1" dirty="0">
                <a:ea typeface="ＭＳ Ｐゴシック" pitchFamily="34" charset="-128"/>
              </a:rPr>
              <a:t>1/10</a:t>
            </a:r>
            <a:r>
              <a:rPr lang="en-US" dirty="0">
                <a:ea typeface="ＭＳ Ｐゴシック" pitchFamily="34" charset="-128"/>
              </a:rPr>
              <a:t>, there are d such queries:  </a:t>
            </a:r>
            <a:r>
              <a:rPr lang="en-US" i="1" dirty="0">
                <a:ea typeface="ＭＳ Ｐゴシック" pitchFamily="34" charset="-128"/>
              </a:rPr>
              <a:t>d/100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dirty="0">
                <a:ea typeface="ＭＳ Ｐゴシック" pitchFamily="34" charset="-128"/>
              </a:rPr>
              <a:t>18d/100</a:t>
            </a:r>
            <a:r>
              <a:rPr lang="en-US" i="0" baseline="0" dirty="0">
                <a:ea typeface="ＭＳ Ｐゴシック" pitchFamily="34" charset="-128"/>
              </a:rPr>
              <a:t> appear once. 1/10 for first to get selection and 9/10 for the second to not get selected. And the other way around so 18d/100</a:t>
            </a:r>
            <a:endParaRPr lang="en-US" i="0" dirty="0"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90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remember -- this is a </a:t>
            </a:r>
            <a:r>
              <a:rPr lang="en-US" sz="1300" dirty="0" err="1"/>
              <a:t>strawman</a:t>
            </a:r>
            <a:r>
              <a:rPr lang="en-US" sz="1300" dirty="0"/>
              <a:t> algorithm that doesn't really work, so</a:t>
            </a:r>
            <a:r>
              <a:rPr lang="en-US" sz="1300" baseline="0" dirty="0"/>
              <a:t> </a:t>
            </a:r>
            <a:r>
              <a:rPr lang="en-US" sz="1300" dirty="0"/>
              <a:t>I never spent much time worrying about it, and you shouldn't either.</a:t>
            </a:r>
            <a:br>
              <a:rPr lang="en-US" sz="1300" dirty="0"/>
            </a:br>
            <a:r>
              <a:rPr lang="en-US" sz="1300" dirty="0"/>
              <a:t>However, you don't have to worry about where the buckets begin or end</a:t>
            </a:r>
            <a:r>
              <a:rPr lang="en-US" sz="1300" baseline="0" dirty="0"/>
              <a:t> </a:t>
            </a:r>
            <a:r>
              <a:rPr lang="en-US" sz="1300" dirty="0"/>
              <a:t>in this algorithm, since that is determined completely from the count</a:t>
            </a:r>
            <a:br>
              <a:rPr lang="en-US" sz="1300" dirty="0"/>
            </a:br>
            <a:r>
              <a:rPr lang="en-US" sz="1300" dirty="0"/>
              <a:t>of bits received so far.  The rule for updating is as follows.</a:t>
            </a:r>
            <a:br>
              <a:rPr lang="en-US" sz="1300" dirty="0"/>
            </a:br>
            <a:br>
              <a:rPr lang="en-US" sz="1300" dirty="0"/>
            </a:br>
            <a:r>
              <a:rPr lang="en-US" sz="1300" dirty="0"/>
              <a:t>1. when a bit comes in, create a bucket of length 1 with the proper</a:t>
            </a:r>
            <a:r>
              <a:rPr lang="en-US" sz="1300" baseline="0" dirty="0"/>
              <a:t> </a:t>
            </a:r>
            <a:r>
              <a:rPr lang="en-US" sz="1300" dirty="0"/>
              <a:t>count (0 or 1).</a:t>
            </a:r>
            <a:br>
              <a:rPr lang="en-US" sz="1300" dirty="0"/>
            </a:br>
            <a:r>
              <a:rPr lang="en-US" sz="1300" dirty="0"/>
              <a:t>2. If any level has 3 buckets:</a:t>
            </a:r>
            <a:br>
              <a:rPr lang="en-US" sz="1300" dirty="0"/>
            </a:br>
            <a:r>
              <a:rPr lang="en-US" sz="1300" dirty="0"/>
              <a:t>  a) add the rightmost two and create a bucket at the next higher</a:t>
            </a:r>
            <a:br>
              <a:rPr lang="en-US" sz="1300" dirty="0"/>
            </a:br>
            <a:r>
              <a:rPr lang="en-US" sz="1300" dirty="0"/>
              <a:t>level (twice the length) with that sum.</a:t>
            </a:r>
            <a:br>
              <a:rPr lang="en-US" sz="1300" dirty="0"/>
            </a:br>
            <a:r>
              <a:rPr lang="en-US" sz="1300" dirty="0"/>
              <a:t>  b) delete the leftmost two buckets, keeping only the rightmost of the three..</a:t>
            </a:r>
            <a:br>
              <a:rPr lang="en-US" sz="1300" dirty="0"/>
            </a:br>
            <a:r>
              <a:rPr lang="en-US" sz="1300" dirty="0"/>
              <a:t>3. Repeat (2) recursively for progressively higher levels.</a:t>
            </a:r>
            <a:br>
              <a:rPr lang="en-US" sz="1300" dirty="0"/>
            </a:br>
            <a:br>
              <a:rPr lang="en-US" sz="1300" dirty="0"/>
            </a:br>
            <a:r>
              <a:rPr lang="en-US" sz="1300" dirty="0"/>
              <a:t>I hope this helps.  I would really invite students to figure it out if</a:t>
            </a:r>
            <a:r>
              <a:rPr lang="en-US" sz="1300" baseline="0" dirty="0"/>
              <a:t> </a:t>
            </a:r>
            <a:r>
              <a:rPr lang="en-US" sz="1300" dirty="0"/>
              <a:t>they care (they won't).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F57D-0EF3-4713-8906-EEC17DB47EC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</a:t>
            </a:r>
            <a:r>
              <a:rPr lang="en-US" baseline="0" dirty="0"/>
              <a:t> instead of bit counts keep partial sums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7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89A2-CCF4-43DE-9072-22180F46AB67}" type="datetime1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D7829-27A9-49E7-B67A-157C899468C3}" type="datetime1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0BD7-80C9-4800-8549-C0B9C252AED2}" type="datetime1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59C4CFBE-BF65-4D14-AD92-3D21016AD23D}" type="datetime1">
              <a:rPr lang="en-US" smtClean="0"/>
              <a:t>2/26/18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/>
              <a:t>Jure Leskovec, Stanford CS246: Mining Massive Datasets, http://cs246.stanford.edu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04D95D-1CEC-4FF0-875B-A205DFF786C7}" type="datetime1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826768-8FCE-4417-A22B-1D26CD2A8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AB02-5140-4FC7-A941-DEF2C6FCEF26}" type="datetime1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4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F455E-27C8-4C9D-9704-8D8ADD51E4B6}" type="datetime1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0468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0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0580-57C0-4EF8-8D20-F78A43BB50D6}" type="datetime1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338"/>
            <a:ext cx="4040188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3338"/>
            <a:ext cx="4041775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E616-8E85-4B76-A7C7-20D8E1F75424}" type="datetime1">
              <a:rPr lang="en-US" smtClean="0"/>
              <a:t>2/26/18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1965-AF2A-40DC-8E2D-DB3EA39DEC15}" type="datetime1">
              <a:rPr lang="en-US" smtClean="0"/>
              <a:t>2/26/18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AC8C7-0D95-4B9B-ADB8-3AA9DA7F9A55}" type="datetime1">
              <a:rPr lang="en-US" smtClean="0"/>
              <a:t>2/26/18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A9A1-9DBE-44F2-94B4-18CDA30B91F3}" type="datetime1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C830E8D-D700-4A94-BAC5-059F35C86889}" type="datetime1">
              <a:rPr lang="en-US" smtClean="0"/>
              <a:t>2/26/18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35D924F3-F5A1-425D-A96A-AC8455AD48AF}" type="datetime1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7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610600" cy="3581400"/>
          </a:xfrm>
        </p:spPr>
        <p:txBody>
          <a:bodyPr anchor="b">
            <a:normAutofit/>
          </a:bodyPr>
          <a:lstStyle/>
          <a:p>
            <a:r>
              <a:rPr lang="en-US" sz="6000" dirty="0"/>
              <a:t>Mining Data Streams </a:t>
            </a:r>
            <a:br>
              <a:rPr lang="en-US" sz="6000" dirty="0"/>
            </a:br>
            <a:r>
              <a:rPr lang="en-US" sz="6000" dirty="0"/>
              <a:t>(Part 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2578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CS246: Mining Massive Datasets</a:t>
            </a:r>
          </a:p>
          <a:p>
            <a:r>
              <a:rPr lang="en-US" sz="2400" dirty="0"/>
              <a:t>Jure Leskovec, </a:t>
            </a:r>
            <a:r>
              <a:rPr lang="en-US" sz="2000" dirty="0"/>
              <a:t>Stanford University</a:t>
            </a:r>
          </a:p>
          <a:p>
            <a:r>
              <a:rPr lang="en-US" sz="3200" dirty="0"/>
              <a:t>http://cs246.stanford.edu</a:t>
            </a:r>
          </a:p>
        </p:txBody>
      </p:sp>
      <p:pic>
        <p:nvPicPr>
          <p:cNvPr id="5" name="Picture 6" descr="http://asia.stanford.edu/images/StanfordSeal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60" y="5166360"/>
            <a:ext cx="1691640" cy="169164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42B302-0AB8-FA45-923E-91A1DC8D434E}"/>
              </a:ext>
            </a:extLst>
          </p:cNvPr>
          <p:cNvSpPr txBox="1"/>
          <p:nvPr/>
        </p:nvSpPr>
        <p:spPr>
          <a:xfrm>
            <a:off x="381000" y="304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itchFamily="34" charset="0"/>
                <a:cs typeface="Arial" pitchFamily="34" charset="0"/>
              </a:rPr>
              <a:t>CS341 info session is on Thu 3/1 5pm in Gates415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Applications (2)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Sensor Networks 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Many sensors feeding into a central controller</a:t>
            </a:r>
          </a:p>
          <a:p>
            <a:r>
              <a:rPr lang="en-US" b="1" dirty="0">
                <a:solidFill>
                  <a:srgbClr val="D60093"/>
                </a:solidFill>
              </a:rPr>
              <a:t>Telephone call records 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Data feeds into customer bills as well as settlements between telephone companies</a:t>
            </a:r>
          </a:p>
          <a:p>
            <a:r>
              <a:rPr lang="en-US" b="1" dirty="0">
                <a:solidFill>
                  <a:srgbClr val="0000FF"/>
                </a:solidFill>
              </a:rPr>
              <a:t>IP packets monitored at a switch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Gather information for optimal routing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Detect denial-of-service attacks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C491-5C18-476F-B0C0-10B12EB2B8AC}" type="datetime1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0EA4DB-B5B1-4175-A080-027CCD24F19D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07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from a Data Stream:</a:t>
            </a:r>
            <a:br>
              <a:rPr lang="en-US" dirty="0"/>
            </a:br>
            <a:r>
              <a:rPr lang="en-US" dirty="0"/>
              <a:t>Sampling a fixed proportion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85800" y="5282184"/>
            <a:ext cx="8077200" cy="1499616"/>
          </a:xfrm>
        </p:spPr>
        <p:txBody>
          <a:bodyPr anchor="t">
            <a:normAutofit/>
          </a:bodyPr>
          <a:lstStyle/>
          <a:p>
            <a:r>
              <a:rPr lang="en-US" sz="3600" b="1" dirty="0"/>
              <a:t>As the stream grows the sample </a:t>
            </a:r>
            <a:br>
              <a:rPr lang="en-US" sz="3600" b="1" dirty="0"/>
            </a:br>
            <a:r>
              <a:rPr lang="en-US" sz="3600" b="1" dirty="0"/>
              <a:t>also gets bigger</a:t>
            </a:r>
          </a:p>
        </p:txBody>
      </p:sp>
    </p:spTree>
    <p:extLst>
      <p:ext uri="{BB962C8B-B14F-4D97-AF65-F5344CB8AC3E}">
        <p14:creationId xmlns:p14="http://schemas.microsoft.com/office/powerpoint/2010/main" val="3150439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Sampling from a Data Stream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10200"/>
          </a:xfrm>
        </p:spPr>
        <p:txBody>
          <a:bodyPr>
            <a:normAutofit/>
          </a:bodyPr>
          <a:lstStyle/>
          <a:p>
            <a:r>
              <a:rPr lang="en-US" dirty="0"/>
              <a:t>Since </a:t>
            </a:r>
            <a:r>
              <a:rPr lang="en-US" b="1" dirty="0"/>
              <a:t>we can not store the entire stream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one obvious approach is to store a </a:t>
            </a:r>
            <a:r>
              <a:rPr lang="en-US" b="1" dirty="0">
                <a:solidFill>
                  <a:srgbClr val="0000FF"/>
                </a:solidFill>
              </a:rPr>
              <a:t>sample</a:t>
            </a:r>
          </a:p>
          <a:p>
            <a:r>
              <a:rPr lang="en-US" b="1" dirty="0">
                <a:solidFill>
                  <a:srgbClr val="D60093"/>
                </a:solidFill>
              </a:rPr>
              <a:t>Two different problems:</a:t>
            </a:r>
          </a:p>
          <a:p>
            <a:pPr lvl="1"/>
            <a:r>
              <a:rPr lang="en-US" b="1" dirty="0">
                <a:ea typeface="ＭＳ Ｐゴシック" pitchFamily="34" charset="-128"/>
              </a:rPr>
              <a:t>(1)</a:t>
            </a:r>
            <a:r>
              <a:rPr lang="en-US" dirty="0">
                <a:ea typeface="ＭＳ Ｐゴシック" pitchFamily="34" charset="-128"/>
              </a:rPr>
              <a:t> Sample a </a:t>
            </a:r>
            <a:r>
              <a:rPr lang="en-US" b="1" dirty="0">
                <a:solidFill>
                  <a:srgbClr val="008000"/>
                </a:solidFill>
                <a:ea typeface="ＭＳ Ｐゴシック" pitchFamily="34" charset="-128"/>
              </a:rPr>
              <a:t>fixed proportion</a:t>
            </a:r>
            <a:r>
              <a:rPr lang="en-US" dirty="0">
                <a:ea typeface="ＭＳ Ｐゴシック" pitchFamily="34" charset="-128"/>
              </a:rPr>
              <a:t> of elements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in the stream (say 1 in 10)</a:t>
            </a:r>
          </a:p>
          <a:p>
            <a:pPr lvl="1"/>
            <a:r>
              <a:rPr lang="en-US" b="1" dirty="0"/>
              <a:t>(2)</a:t>
            </a:r>
            <a:r>
              <a:rPr lang="en-US" dirty="0"/>
              <a:t> Maintain a </a:t>
            </a:r>
            <a:r>
              <a:rPr lang="en-US" b="1" dirty="0">
                <a:solidFill>
                  <a:srgbClr val="008000"/>
                </a:solidFill>
              </a:rPr>
              <a:t>random sample of fixed size 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dirty="0"/>
              <a:t>over a potentially infinite stream</a:t>
            </a:r>
          </a:p>
          <a:p>
            <a:pPr lvl="2"/>
            <a:r>
              <a:rPr lang="en-US" dirty="0">
                <a:solidFill>
                  <a:srgbClr val="D60093"/>
                </a:solidFill>
              </a:rPr>
              <a:t>At any “time” </a:t>
            </a:r>
            <a:r>
              <a:rPr lang="en-US" b="1" i="1" dirty="0">
                <a:solidFill>
                  <a:srgbClr val="D60093"/>
                </a:solidFill>
              </a:rPr>
              <a:t>k</a:t>
            </a:r>
            <a:r>
              <a:rPr lang="en-US" dirty="0">
                <a:solidFill>
                  <a:srgbClr val="D60093"/>
                </a:solidFill>
              </a:rPr>
              <a:t> we would like a random sample </a:t>
            </a:r>
            <a:br>
              <a:rPr lang="en-US" dirty="0">
                <a:solidFill>
                  <a:srgbClr val="D60093"/>
                </a:solidFill>
              </a:rPr>
            </a:br>
            <a:r>
              <a:rPr lang="en-US" dirty="0">
                <a:solidFill>
                  <a:srgbClr val="D60093"/>
                </a:solidFill>
              </a:rPr>
              <a:t>of </a:t>
            </a:r>
            <a:r>
              <a:rPr lang="en-US" b="1" i="1" dirty="0">
                <a:solidFill>
                  <a:srgbClr val="D60093"/>
                </a:solidFill>
              </a:rPr>
              <a:t>s</a:t>
            </a:r>
            <a:r>
              <a:rPr lang="en-US" dirty="0">
                <a:solidFill>
                  <a:srgbClr val="D60093"/>
                </a:solidFill>
              </a:rPr>
              <a:t> elements</a:t>
            </a:r>
          </a:p>
          <a:p>
            <a:pPr lvl="3"/>
            <a:r>
              <a:rPr lang="en-US" b="1" dirty="0"/>
              <a:t>What is the property of the sample we want to maintain?</a:t>
            </a:r>
            <a:br>
              <a:rPr lang="en-US" b="1" dirty="0"/>
            </a:br>
            <a:r>
              <a:rPr lang="en-US" dirty="0"/>
              <a:t>For all time steps </a:t>
            </a:r>
            <a:r>
              <a:rPr lang="en-US" b="1" i="1" dirty="0"/>
              <a:t>k</a:t>
            </a:r>
            <a:r>
              <a:rPr lang="en-US" dirty="0"/>
              <a:t>, each of </a:t>
            </a:r>
            <a:r>
              <a:rPr lang="en-US" b="1" i="1" dirty="0"/>
              <a:t>k</a:t>
            </a:r>
            <a:r>
              <a:rPr lang="en-US" dirty="0"/>
              <a:t> elements seen so far has </a:t>
            </a:r>
            <a:br>
              <a:rPr lang="en-US" dirty="0"/>
            </a:br>
            <a:r>
              <a:rPr lang="en-US" dirty="0"/>
              <a:t>equal prob. of being sampled</a:t>
            </a:r>
          </a:p>
        </p:txBody>
      </p:sp>
      <p:sp>
        <p:nvSpPr>
          <p:cNvPr id="2458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3F40F8-3B73-4296-B147-FBBF738FE3EB}" type="datetime1">
              <a:rPr lang="en-US" smtClean="0"/>
              <a:t>2/26/18</a:t>
            </a:fld>
            <a:endParaRPr lang="en-US"/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/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20F55C-4A6D-46CD-9BD6-781AD4E03E79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9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Sampling a Fixed Proportion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Problem 1: Sampling fixed proportion</a:t>
            </a:r>
          </a:p>
          <a:p>
            <a:r>
              <a:rPr lang="en-US" b="1" dirty="0">
                <a:solidFill>
                  <a:srgbClr val="0000FF"/>
                </a:solidFill>
              </a:rPr>
              <a:t>Scenario:</a:t>
            </a:r>
            <a:r>
              <a:rPr lang="en-US" dirty="0"/>
              <a:t> Search engine query stream</a:t>
            </a:r>
          </a:p>
          <a:p>
            <a:pPr lvl="1"/>
            <a:r>
              <a:rPr lang="en-US" b="1" dirty="0">
                <a:solidFill>
                  <a:srgbClr val="008000"/>
                </a:solidFill>
                <a:ea typeface="ＭＳ Ｐゴシック" pitchFamily="34" charset="-128"/>
              </a:rPr>
              <a:t>Stream of </a:t>
            </a:r>
            <a:r>
              <a:rPr lang="en-US" b="1" dirty="0" err="1">
                <a:solidFill>
                  <a:srgbClr val="008000"/>
                </a:solidFill>
                <a:ea typeface="ＭＳ Ｐゴシック" pitchFamily="34" charset="-128"/>
              </a:rPr>
              <a:t>tuples</a:t>
            </a:r>
            <a:r>
              <a:rPr lang="en-US" b="1" dirty="0">
                <a:solidFill>
                  <a:srgbClr val="008000"/>
                </a:solidFill>
                <a:ea typeface="ＭＳ Ｐゴシック" pitchFamily="34" charset="-128"/>
              </a:rPr>
              <a:t>:</a:t>
            </a:r>
            <a:r>
              <a:rPr lang="en-US" dirty="0">
                <a:solidFill>
                  <a:srgbClr val="008000"/>
                </a:solidFill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(user, query, time)</a:t>
            </a:r>
          </a:p>
          <a:p>
            <a:pPr lvl="1"/>
            <a:r>
              <a:rPr lang="en-US" b="1" dirty="0">
                <a:solidFill>
                  <a:srgbClr val="008000"/>
                </a:solidFill>
                <a:ea typeface="ＭＳ Ｐゴシック" pitchFamily="34" charset="-128"/>
              </a:rPr>
              <a:t>Answer questions such as:</a:t>
            </a:r>
            <a:r>
              <a:rPr lang="en-US" dirty="0">
                <a:solidFill>
                  <a:srgbClr val="008000"/>
                </a:solidFill>
                <a:ea typeface="ＭＳ Ｐゴシック" pitchFamily="34" charset="-128"/>
              </a:rPr>
              <a:t> </a:t>
            </a:r>
            <a:r>
              <a:rPr lang="en-US" b="1" dirty="0">
                <a:ea typeface="ＭＳ Ｐゴシック" pitchFamily="34" charset="-128"/>
              </a:rPr>
              <a:t>How often did a user run the same query in a single days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Have space to store </a:t>
            </a:r>
            <a:r>
              <a:rPr lang="en-US" b="1" dirty="0">
                <a:ea typeface="ＭＳ Ｐゴシック" pitchFamily="34" charset="-128"/>
              </a:rPr>
              <a:t>1/10</a:t>
            </a:r>
            <a:r>
              <a:rPr lang="en-US" b="1" baseline="30000" dirty="0">
                <a:ea typeface="ＭＳ Ｐゴシック" pitchFamily="34" charset="-128"/>
              </a:rPr>
              <a:t>th</a:t>
            </a:r>
            <a:r>
              <a:rPr lang="en-US" dirty="0">
                <a:ea typeface="ＭＳ Ｐゴシック" pitchFamily="34" charset="-128"/>
              </a:rPr>
              <a:t> of query stream</a:t>
            </a:r>
          </a:p>
          <a:p>
            <a:r>
              <a:rPr lang="en-US" b="1" dirty="0">
                <a:solidFill>
                  <a:srgbClr val="0000FF"/>
                </a:solidFill>
              </a:rPr>
              <a:t>Naïve solution: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Generate a random integer in </a:t>
            </a:r>
            <a:r>
              <a:rPr lang="en-US" b="1" dirty="0">
                <a:ea typeface="ＭＳ Ｐゴシック" pitchFamily="34" charset="-128"/>
              </a:rPr>
              <a:t>[0..9]</a:t>
            </a:r>
            <a:r>
              <a:rPr lang="en-US" dirty="0">
                <a:ea typeface="ＭＳ Ｐゴシック" pitchFamily="34" charset="-128"/>
              </a:rPr>
              <a:t> for each query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Store the query if the integer is </a:t>
            </a:r>
            <a:r>
              <a:rPr lang="en-US" b="1" dirty="0">
                <a:ea typeface="ＭＳ Ｐゴシック" pitchFamily="34" charset="-128"/>
              </a:rPr>
              <a:t>0</a:t>
            </a:r>
            <a:r>
              <a:rPr lang="en-US" dirty="0">
                <a:ea typeface="ＭＳ Ｐゴシック" pitchFamily="34" charset="-128"/>
              </a:rPr>
              <a:t>, otherwise discard  </a:t>
            </a:r>
          </a:p>
          <a:p>
            <a:endParaRPr lang="en-US" dirty="0"/>
          </a:p>
        </p:txBody>
      </p:sp>
      <p:sp>
        <p:nvSpPr>
          <p:cNvPr id="2560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BC5D0F-F757-40E2-B506-40139772BCC1}" type="datetime1">
              <a:rPr lang="en-US" smtClean="0"/>
              <a:t>2/26/18</a:t>
            </a:fld>
            <a:endParaRPr lang="en-US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/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F71D2B-DD3B-423F-828A-39E9CD946191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Problem with Naïve </a:t>
            </a:r>
            <a:r>
              <a:rPr lang="en-US" dirty="0"/>
              <a:t>A</a:t>
            </a:r>
            <a:r>
              <a:rPr lang="en-US" dirty="0">
                <a:ea typeface="+mj-ea"/>
              </a:rPr>
              <a:t>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458200" cy="5562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>
                    <a:solidFill>
                      <a:srgbClr val="FF0066"/>
                    </a:solidFill>
                  </a:rPr>
                  <a:t>Simple question: </a:t>
                </a:r>
                <a:r>
                  <a:rPr lang="en-US" b="1" dirty="0">
                    <a:solidFill>
                      <a:srgbClr val="0000FF"/>
                    </a:solidFill>
                  </a:rPr>
                  <a:t>What fraction of queries by an average search engine user are duplicates?</a:t>
                </a:r>
              </a:p>
              <a:p>
                <a:pPr lvl="1"/>
                <a:r>
                  <a:rPr lang="en-US" dirty="0">
                    <a:solidFill>
                      <a:srgbClr val="008000"/>
                    </a:solidFill>
                  </a:rPr>
                  <a:t>Suppose each user issues </a:t>
                </a:r>
                <a:r>
                  <a:rPr lang="en-US" b="1" i="1" dirty="0">
                    <a:solidFill>
                      <a:srgbClr val="008000"/>
                    </a:solidFill>
                  </a:rPr>
                  <a:t>x</a:t>
                </a:r>
                <a:r>
                  <a:rPr lang="en-US" dirty="0">
                    <a:solidFill>
                      <a:srgbClr val="008000"/>
                    </a:solidFill>
                  </a:rPr>
                  <a:t> queries once and </a:t>
                </a:r>
                <a:r>
                  <a:rPr lang="en-US" b="1" i="1" dirty="0">
                    <a:solidFill>
                      <a:srgbClr val="008000"/>
                    </a:solidFill>
                  </a:rPr>
                  <a:t>d</a:t>
                </a:r>
                <a:r>
                  <a:rPr lang="en-US" dirty="0">
                    <a:solidFill>
                      <a:srgbClr val="008000"/>
                    </a:solidFill>
                  </a:rPr>
                  <a:t> queries twice (total of </a:t>
                </a:r>
                <a:r>
                  <a:rPr lang="en-US" b="1" i="1" dirty="0">
                    <a:solidFill>
                      <a:srgbClr val="008000"/>
                    </a:solidFill>
                  </a:rPr>
                  <a:t>x</a:t>
                </a:r>
                <a:r>
                  <a:rPr lang="en-US" b="1" dirty="0">
                    <a:solidFill>
                      <a:srgbClr val="008000"/>
                    </a:solidFill>
                  </a:rPr>
                  <a:t>+2</a:t>
                </a:r>
                <a:r>
                  <a:rPr lang="en-US" b="1" i="1" dirty="0">
                    <a:solidFill>
                      <a:srgbClr val="008000"/>
                    </a:solidFill>
                  </a:rPr>
                  <a:t>d</a:t>
                </a:r>
                <a:r>
                  <a:rPr lang="en-US" dirty="0">
                    <a:solidFill>
                      <a:srgbClr val="008000"/>
                    </a:solidFill>
                  </a:rPr>
                  <a:t> queries)</a:t>
                </a:r>
              </a:p>
              <a:p>
                <a:pPr lvl="2"/>
                <a:r>
                  <a:rPr lang="en-US" b="1" dirty="0">
                    <a:solidFill>
                      <a:srgbClr val="0000FF"/>
                    </a:solidFill>
                    <a:ea typeface="ＭＳ Ｐゴシック" pitchFamily="34" charset="-128"/>
                  </a:rPr>
                  <a:t>Correct answer:</a:t>
                </a:r>
                <a:r>
                  <a:rPr lang="en-US" dirty="0">
                    <a:solidFill>
                      <a:srgbClr val="0000FF"/>
                    </a:solidFill>
                    <a:ea typeface="ＭＳ Ｐゴシック" pitchFamily="34" charset="-128"/>
                  </a:rPr>
                  <a:t> </a:t>
                </a:r>
                <a:r>
                  <a:rPr lang="en-US" b="1" i="1" dirty="0">
                    <a:ea typeface="ＭＳ Ｐゴシック" pitchFamily="34" charset="-128"/>
                  </a:rPr>
                  <a:t>d</a:t>
                </a:r>
                <a:r>
                  <a:rPr lang="en-US" b="1" dirty="0">
                    <a:ea typeface="ＭＳ Ｐゴシック" pitchFamily="34" charset="-128"/>
                  </a:rPr>
                  <a:t>/(</a:t>
                </a:r>
                <a:r>
                  <a:rPr lang="en-US" b="1" i="1" dirty="0" err="1">
                    <a:ea typeface="ＭＳ Ｐゴシック" pitchFamily="34" charset="-128"/>
                  </a:rPr>
                  <a:t>x</a:t>
                </a:r>
                <a:r>
                  <a:rPr lang="en-US" b="1" dirty="0" err="1">
                    <a:ea typeface="ＭＳ Ｐゴシック" pitchFamily="34" charset="-128"/>
                  </a:rPr>
                  <a:t>+</a:t>
                </a:r>
                <a:r>
                  <a:rPr lang="en-US" b="1" i="1" dirty="0" err="1">
                    <a:ea typeface="ＭＳ Ｐゴシック" pitchFamily="34" charset="-128"/>
                  </a:rPr>
                  <a:t>d</a:t>
                </a:r>
                <a:r>
                  <a:rPr lang="en-US" b="1" dirty="0">
                    <a:ea typeface="ＭＳ Ｐゴシック" pitchFamily="34" charset="-128"/>
                  </a:rPr>
                  <a:t>)</a:t>
                </a:r>
              </a:p>
              <a:p>
                <a:pPr lvl="1"/>
                <a:r>
                  <a:rPr lang="en-US" b="1" dirty="0">
                    <a:ea typeface="ＭＳ Ｐゴシック" pitchFamily="34" charset="-128"/>
                  </a:rPr>
                  <a:t>Proposed solution: </a:t>
                </a:r>
                <a:r>
                  <a:rPr lang="en-US" b="1" dirty="0">
                    <a:solidFill>
                      <a:srgbClr val="FF0066"/>
                    </a:solidFill>
                    <a:ea typeface="ＭＳ Ｐゴシック" pitchFamily="34" charset="-128"/>
                  </a:rPr>
                  <a:t>We keep 10% of the queries</a:t>
                </a:r>
              </a:p>
              <a:p>
                <a:pPr lvl="2"/>
                <a:r>
                  <a:rPr lang="en-US" dirty="0">
                    <a:ea typeface="ＭＳ Ｐゴシック" pitchFamily="34" charset="-128"/>
                  </a:rPr>
                  <a:t>Sample will contain </a:t>
                </a:r>
                <a:r>
                  <a:rPr lang="en-US" b="1" i="1" dirty="0">
                    <a:ea typeface="ＭＳ Ｐゴシック" pitchFamily="34" charset="-128"/>
                  </a:rPr>
                  <a:t>x</a:t>
                </a:r>
                <a:r>
                  <a:rPr lang="en-US" b="1" dirty="0">
                    <a:ea typeface="ＭＳ Ｐゴシック" pitchFamily="34" charset="-128"/>
                  </a:rPr>
                  <a:t>/10</a:t>
                </a:r>
                <a:r>
                  <a:rPr lang="en-US" dirty="0">
                    <a:ea typeface="ＭＳ Ｐゴシック" pitchFamily="34" charset="-128"/>
                  </a:rPr>
                  <a:t> of the singleton queries and </a:t>
                </a:r>
                <a:br>
                  <a:rPr lang="en-US" dirty="0">
                    <a:ea typeface="ＭＳ Ｐゴシック" pitchFamily="34" charset="-128"/>
                  </a:rPr>
                </a:br>
                <a:r>
                  <a:rPr lang="en-US" b="1" dirty="0">
                    <a:ea typeface="ＭＳ Ｐゴシック" pitchFamily="34" charset="-128"/>
                  </a:rPr>
                  <a:t>2</a:t>
                </a:r>
                <a:r>
                  <a:rPr lang="en-US" b="1" i="1" dirty="0">
                    <a:ea typeface="ＭＳ Ｐゴシック" pitchFamily="34" charset="-128"/>
                  </a:rPr>
                  <a:t>d</a:t>
                </a:r>
                <a:r>
                  <a:rPr lang="en-US" b="1" dirty="0">
                    <a:ea typeface="ＭＳ Ｐゴシック" pitchFamily="34" charset="-128"/>
                  </a:rPr>
                  <a:t>/10</a:t>
                </a:r>
                <a:r>
                  <a:rPr lang="en-US" dirty="0">
                    <a:ea typeface="ＭＳ Ｐゴシック" pitchFamily="34" charset="-128"/>
                  </a:rPr>
                  <a:t> of the duplicate queries at least once</a:t>
                </a:r>
              </a:p>
              <a:p>
                <a:pPr lvl="2"/>
                <a:r>
                  <a:rPr lang="en-US" dirty="0">
                    <a:ea typeface="ＭＳ Ｐゴシック" pitchFamily="34" charset="-128"/>
                  </a:rPr>
                  <a:t>But only </a:t>
                </a:r>
                <a:r>
                  <a:rPr lang="en-US" b="1" i="1" dirty="0">
                    <a:ea typeface="ＭＳ Ｐゴシック" pitchFamily="34" charset="-128"/>
                  </a:rPr>
                  <a:t>d</a:t>
                </a:r>
                <a:r>
                  <a:rPr lang="en-US" b="1" dirty="0">
                    <a:ea typeface="ＭＳ Ｐゴシック" pitchFamily="34" charset="-128"/>
                  </a:rPr>
                  <a:t>/100</a:t>
                </a:r>
                <a:r>
                  <a:rPr lang="en-US" dirty="0">
                    <a:ea typeface="ＭＳ Ｐゴシック" pitchFamily="34" charset="-128"/>
                  </a:rPr>
                  <a:t> pairs of duplicates</a:t>
                </a:r>
              </a:p>
              <a:p>
                <a:pPr lvl="3"/>
                <a:r>
                  <a:rPr lang="en-US" b="1" dirty="0">
                    <a:ea typeface="ＭＳ Ｐゴシック" pitchFamily="34" charset="-128"/>
                  </a:rPr>
                  <a:t>d/100</a:t>
                </a:r>
                <a:r>
                  <a:rPr lang="en-US" dirty="0">
                    <a:ea typeface="ＭＳ Ｐゴシック" pitchFamily="34" charset="-128"/>
                  </a:rPr>
                  <a:t> = </a:t>
                </a:r>
                <a:r>
                  <a:rPr lang="en-US" b="1" dirty="0">
                    <a:ea typeface="ＭＳ Ｐゴシック" pitchFamily="34" charset="-128"/>
                  </a:rPr>
                  <a:t>1/10 ∙ 1/10 ∙ d</a:t>
                </a:r>
              </a:p>
              <a:p>
                <a:pPr lvl="2"/>
                <a:r>
                  <a:rPr lang="en-US" dirty="0">
                    <a:ea typeface="ＭＳ Ｐゴシック" pitchFamily="34" charset="-128"/>
                  </a:rPr>
                  <a:t>Of </a:t>
                </a:r>
                <a:r>
                  <a:rPr lang="en-US" b="1" i="1" dirty="0">
                    <a:ea typeface="ＭＳ Ｐゴシック" pitchFamily="34" charset="-128"/>
                  </a:rPr>
                  <a:t>d</a:t>
                </a:r>
                <a:r>
                  <a:rPr lang="en-US" dirty="0">
                    <a:ea typeface="ＭＳ Ｐゴシック" pitchFamily="34" charset="-128"/>
                  </a:rPr>
                  <a:t> “duplicates” </a:t>
                </a:r>
                <a:r>
                  <a:rPr lang="en-US" b="1" i="1" dirty="0">
                    <a:ea typeface="ＭＳ Ｐゴシック" pitchFamily="34" charset="-128"/>
                  </a:rPr>
                  <a:t>18d/100</a:t>
                </a:r>
                <a:r>
                  <a:rPr lang="en-US" dirty="0">
                    <a:ea typeface="ＭＳ Ｐゴシック" pitchFamily="34" charset="-128"/>
                  </a:rPr>
                  <a:t> appear exactly once</a:t>
                </a:r>
              </a:p>
              <a:p>
                <a:pPr lvl="3"/>
                <a:r>
                  <a:rPr lang="en-US" b="1" dirty="0">
                    <a:ea typeface="ＭＳ Ｐゴシック" pitchFamily="34" charset="-128"/>
                  </a:rPr>
                  <a:t>18d/100 = ((1/10 ∙ 9/10)+(9/10 ∙ 1/10)) ∙ d</a:t>
                </a:r>
              </a:p>
              <a:p>
                <a:pPr lvl="1"/>
                <a:r>
                  <a:rPr lang="en-US" b="1" dirty="0">
                    <a:solidFill>
                      <a:srgbClr val="D60093"/>
                    </a:solidFill>
                    <a:ea typeface="ＭＳ Ｐゴシック" pitchFamily="34" charset="-128"/>
                  </a:rPr>
                  <a:t>So the sample-based answer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ＭＳ Ｐゴシック" pitchFamily="34" charset="-128"/>
                              </a:rPr>
                              <m:t>𝑑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ＭＳ Ｐゴシック" pitchFamily="34" charset="-128"/>
                              </a:rPr>
                              <m:t>100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ＭＳ Ｐゴシック" pitchFamily="34" charset="-128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ＭＳ Ｐゴシック" pitchFamily="34" charset="-128"/>
                              </a:rPr>
                              <m:t>10</m:t>
                            </m:r>
                          </m:den>
                        </m:f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ＭＳ Ｐゴシック" pitchFamily="34" charset="-128"/>
                          </a:rPr>
                          <m:t>+</m:t>
                        </m:r>
                        <m:f>
                          <m:f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ＭＳ Ｐゴシック" pitchFamily="34" charset="-128"/>
                              </a:rPr>
                              <m:t>𝑑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ＭＳ Ｐゴシック" pitchFamily="34" charset="-128"/>
                              </a:rPr>
                              <m:t>100</m:t>
                            </m:r>
                          </m:den>
                        </m:f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ＭＳ Ｐゴシック" pitchFamily="34" charset="-128"/>
                          </a:rPr>
                          <m:t>+</m:t>
                        </m:r>
                        <m:f>
                          <m:f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ＭＳ Ｐゴシック" pitchFamily="34" charset="-128"/>
                              </a:rPr>
                              <m:t>18</m:t>
                            </m:r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ＭＳ Ｐゴシック" pitchFamily="34" charset="-128"/>
                              </a:rPr>
                              <m:t>𝑑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ＭＳ Ｐゴシック" pitchFamily="34" charset="-128"/>
                              </a:rPr>
                              <m:t>100</m:t>
                            </m:r>
                          </m:den>
                        </m:f>
                      </m:den>
                    </m:f>
                    <m:r>
                      <a:rPr lang="en-US" b="0" i="0" dirty="0" smtClean="0">
                        <a:solidFill>
                          <a:srgbClr val="0000FF"/>
                        </a:solidFill>
                        <a:latin typeface="Cambria Math"/>
                        <a:ea typeface="ＭＳ Ｐゴシック" pitchFamily="34" charset="-128"/>
                      </a:rPr>
                      <m:t>=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ＭＳ Ｐゴシック" pitchFamily="34" charset="-128"/>
                          </a:rPr>
                          <m:t>𝒅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ＭＳ Ｐゴシック" pitchFamily="34" charset="-128"/>
                          </a:rPr>
                          <m:t>𝟏𝟎</m:t>
                        </m:r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ＭＳ Ｐゴシック" pitchFamily="34" charset="-128"/>
                          </a:rPr>
                          <m:t>𝒙</m:t>
                        </m:r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ＭＳ Ｐゴシック" pitchFamily="34" charset="-128"/>
                          </a:rPr>
                          <m:t>+</m:t>
                        </m:r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ＭＳ Ｐゴシック" pitchFamily="34" charset="-128"/>
                          </a:rPr>
                          <m:t>𝟏𝟗</m:t>
                        </m:r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  <a:ea typeface="ＭＳ Ｐゴシック" pitchFamily="34" charset="-128"/>
                          </a:rPr>
                          <m:t>𝒅</m:t>
                        </m:r>
                      </m:den>
                    </m:f>
                  </m:oMath>
                </a14:m>
                <a:endParaRPr lang="en-US" b="1" dirty="0">
                  <a:solidFill>
                    <a:srgbClr val="0000FF"/>
                  </a:solidFill>
                  <a:ea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458200" cy="5562600"/>
              </a:xfrm>
              <a:blipFill rotWithShape="1">
                <a:blip r:embed="rId3"/>
                <a:stretch>
                  <a:fillRect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8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CAAE25-4128-4C8A-A74D-614625967894}" type="datetime1">
              <a:rPr lang="en-US" smtClean="0"/>
              <a:t>2/26/18</a:t>
            </a:fld>
            <a:endParaRPr lang="en-US"/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/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E6BFDC-6A93-4FDB-88E4-222467317FC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4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Solution: Sample Users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>
                <a:solidFill>
                  <a:srgbClr val="008000"/>
                </a:solidFill>
              </a:rPr>
              <a:t>Solution:</a:t>
            </a:r>
          </a:p>
          <a:p>
            <a:r>
              <a:rPr lang="en-US" dirty="0"/>
              <a:t>Pick </a:t>
            </a:r>
            <a:r>
              <a:rPr lang="en-US" b="1" dirty="0"/>
              <a:t>1/10</a:t>
            </a:r>
            <a:r>
              <a:rPr lang="en-US" b="1" baseline="30000" dirty="0"/>
              <a:t>th</a:t>
            </a:r>
            <a:r>
              <a:rPr lang="en-US" dirty="0"/>
              <a:t> of </a:t>
            </a:r>
            <a:r>
              <a:rPr lang="en-US" b="1" dirty="0">
                <a:solidFill>
                  <a:srgbClr val="D60093"/>
                </a:solidFill>
              </a:rPr>
              <a:t>users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/>
              <a:t>and take all their </a:t>
            </a:r>
            <a:br>
              <a:rPr lang="en-US" dirty="0"/>
            </a:br>
            <a:r>
              <a:rPr lang="en-US" dirty="0"/>
              <a:t>searches in the sample</a:t>
            </a:r>
          </a:p>
          <a:p>
            <a:pPr lvl="8"/>
            <a:endParaRPr lang="en-US" dirty="0"/>
          </a:p>
          <a:p>
            <a:r>
              <a:rPr lang="en-US" dirty="0"/>
              <a:t>Use a hash function that hashes the </a:t>
            </a:r>
            <a:br>
              <a:rPr lang="en-US" dirty="0"/>
            </a:br>
            <a:r>
              <a:rPr lang="en-US" dirty="0"/>
              <a:t>user name or user id uniformly into 10 buckets</a:t>
            </a:r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27652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F8F6F8-D4F9-43AD-97F8-80C9E8D62321}" type="datetime1">
              <a:rPr lang="en-US" smtClean="0"/>
              <a:t>2/26/18</a:t>
            </a:fld>
            <a:endParaRPr lang="en-US"/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/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4319D2-5152-45DB-A712-F2C46AA8F530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90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Generalized Solution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Stream of tuples with keys: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Key is some subset of each </a:t>
            </a:r>
            <a:r>
              <a:rPr lang="en-US" dirty="0" err="1">
                <a:ea typeface="ＭＳ Ｐゴシック" pitchFamily="34" charset="-128"/>
              </a:rPr>
              <a:t>tuple’s</a:t>
            </a:r>
            <a:r>
              <a:rPr lang="en-US" dirty="0">
                <a:ea typeface="ＭＳ Ｐゴシック" pitchFamily="34" charset="-128"/>
              </a:rPr>
              <a:t> components</a:t>
            </a:r>
          </a:p>
          <a:p>
            <a:pPr lvl="2"/>
            <a:r>
              <a:rPr lang="en-US" dirty="0">
                <a:ea typeface="ＭＳ Ｐゴシック" pitchFamily="34" charset="-128"/>
              </a:rPr>
              <a:t>e.g., </a:t>
            </a:r>
            <a:r>
              <a:rPr lang="en-US" dirty="0" err="1">
                <a:ea typeface="ＭＳ Ｐゴシック" pitchFamily="34" charset="-128"/>
              </a:rPr>
              <a:t>tuple</a:t>
            </a:r>
            <a:r>
              <a:rPr lang="en-US" dirty="0">
                <a:ea typeface="ＭＳ Ｐゴシック" pitchFamily="34" charset="-128"/>
              </a:rPr>
              <a:t> is (user, search, time); key is </a:t>
            </a:r>
            <a:r>
              <a:rPr lang="en-US" b="1" dirty="0">
                <a:solidFill>
                  <a:srgbClr val="0000FF"/>
                </a:solidFill>
                <a:ea typeface="ＭＳ Ｐゴシック" pitchFamily="34" charset="-128"/>
              </a:rPr>
              <a:t>user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Choice of key depends on application</a:t>
            </a:r>
          </a:p>
          <a:p>
            <a:pPr lvl="8"/>
            <a:endParaRPr lang="en-US" dirty="0">
              <a:ea typeface="ＭＳ Ｐゴシック" pitchFamily="34" charset="-128"/>
            </a:endParaRPr>
          </a:p>
          <a:p>
            <a:r>
              <a:rPr lang="en-US" b="1" dirty="0">
                <a:solidFill>
                  <a:srgbClr val="FF0066"/>
                </a:solidFill>
              </a:rPr>
              <a:t>To get a sample of </a:t>
            </a:r>
            <a:r>
              <a:rPr lang="en-US" b="1" i="1" dirty="0">
                <a:solidFill>
                  <a:srgbClr val="FF0066"/>
                </a:solidFill>
              </a:rPr>
              <a:t>a/b </a:t>
            </a:r>
            <a:r>
              <a:rPr lang="en-US" b="1" dirty="0">
                <a:solidFill>
                  <a:srgbClr val="FF0066"/>
                </a:solidFill>
              </a:rPr>
              <a:t>fraction of the stream: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Hash each </a:t>
            </a:r>
            <a:r>
              <a:rPr lang="en-US" dirty="0" err="1">
                <a:ea typeface="ＭＳ Ｐゴシック" pitchFamily="34" charset="-128"/>
              </a:rPr>
              <a:t>tuple’s</a:t>
            </a:r>
            <a:r>
              <a:rPr lang="en-US" dirty="0">
                <a:ea typeface="ＭＳ Ｐゴシック" pitchFamily="34" charset="-128"/>
              </a:rPr>
              <a:t> key uniformly into </a:t>
            </a:r>
            <a:r>
              <a:rPr lang="en-US" b="1" i="1" dirty="0">
                <a:ea typeface="ＭＳ Ｐゴシック" pitchFamily="34" charset="-128"/>
              </a:rPr>
              <a:t>b</a:t>
            </a:r>
            <a:r>
              <a:rPr lang="en-US" dirty="0">
                <a:ea typeface="ＭＳ Ｐゴシック" pitchFamily="34" charset="-128"/>
              </a:rPr>
              <a:t> buckets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Pick the </a:t>
            </a:r>
            <a:r>
              <a:rPr lang="en-US" dirty="0" err="1">
                <a:ea typeface="ＭＳ Ｐゴシック" pitchFamily="34" charset="-128"/>
              </a:rPr>
              <a:t>tuple</a:t>
            </a:r>
            <a:r>
              <a:rPr lang="en-US" dirty="0">
                <a:ea typeface="ＭＳ Ｐゴシック" pitchFamily="34" charset="-128"/>
              </a:rPr>
              <a:t> if its hash value is at most </a:t>
            </a:r>
            <a:r>
              <a:rPr lang="en-US" b="1" i="1" dirty="0">
                <a:ea typeface="ＭＳ Ｐゴシック" pitchFamily="34" charset="-128"/>
              </a:rPr>
              <a:t>a</a:t>
            </a:r>
          </a:p>
          <a:p>
            <a:pPr>
              <a:buFont typeface="Wingdings 2" pitchFamily="18" charset="2"/>
              <a:buNone/>
            </a:pPr>
            <a:endParaRPr lang="en-US" dirty="0"/>
          </a:p>
          <a:p>
            <a:pPr lvl="1"/>
            <a:endParaRPr lang="en-US" i="1" dirty="0">
              <a:ea typeface="ＭＳ Ｐゴシック" pitchFamily="34" charset="-128"/>
            </a:endParaRPr>
          </a:p>
        </p:txBody>
      </p:sp>
      <p:sp>
        <p:nvSpPr>
          <p:cNvPr id="2867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41CC48-338E-489A-A8E7-153540745CC3}" type="datetime1">
              <a:rPr lang="en-US" smtClean="0"/>
              <a:t>2/26/18</a:t>
            </a:fld>
            <a:endParaRPr lang="en-US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/>
          </a:p>
        </p:txBody>
      </p:sp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327432-9684-4190-96C7-F87A95A6C6BC}" type="slidenum">
              <a:rPr lang="en-US"/>
              <a:pPr/>
              <a:t>16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60038"/>
              </p:ext>
            </p:extLst>
          </p:nvPr>
        </p:nvGraphicFramePr>
        <p:xfrm>
          <a:off x="914400" y="5325070"/>
          <a:ext cx="6096000" cy="37084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5782270"/>
            <a:ext cx="80522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Hash table with 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buckets, pick the tuple if its hash value is at most 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a.</a:t>
            </a: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How to generate a 30% sample?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Hash into b=10 buckets, take the tuple if it hashes to one of the first 3 buckets</a:t>
            </a:r>
          </a:p>
        </p:txBody>
      </p:sp>
    </p:spTree>
    <p:extLst>
      <p:ext uri="{BB962C8B-B14F-4D97-AF65-F5344CB8AC3E}">
        <p14:creationId xmlns:p14="http://schemas.microsoft.com/office/powerpoint/2010/main" val="40239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Sampling from a Data Stream:</a:t>
            </a:r>
            <a:br>
              <a:rPr lang="en-US" dirty="0"/>
            </a:br>
            <a:r>
              <a:rPr lang="en-US" dirty="0"/>
              <a:t>Sampling a fixed-size sample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62000" y="5257800"/>
            <a:ext cx="8077200" cy="1499616"/>
          </a:xfrm>
        </p:spPr>
        <p:txBody>
          <a:bodyPr anchor="t">
            <a:normAutofit/>
          </a:bodyPr>
          <a:lstStyle/>
          <a:p>
            <a:r>
              <a:rPr lang="en-US" sz="3600" b="1" dirty="0"/>
              <a:t>As the stream grows, the sample is of fixed size</a:t>
            </a:r>
          </a:p>
        </p:txBody>
      </p:sp>
      <p:sp>
        <p:nvSpPr>
          <p:cNvPr id="2" name="Rectangle 1"/>
          <p:cNvSpPr/>
          <p:nvPr/>
        </p:nvSpPr>
        <p:spPr>
          <a:xfrm>
            <a:off x="5257800" y="6019800"/>
            <a:ext cx="2667000" cy="3048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6400800"/>
            <a:ext cx="3352800" cy="304800"/>
          </a:xfrm>
          <a:prstGeom prst="rec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58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Maintaining a fixed-size sample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686800" cy="3810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Problem 2: Fixed-size sample</a:t>
            </a:r>
          </a:p>
          <a:p>
            <a:r>
              <a:rPr lang="en-US" b="1" dirty="0">
                <a:solidFill>
                  <a:srgbClr val="0000FF"/>
                </a:solidFill>
              </a:rPr>
              <a:t>Suppose we need to maintain a random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sample </a:t>
            </a:r>
            <a:r>
              <a:rPr lang="en-US" b="1" i="1" dirty="0">
                <a:solidFill>
                  <a:srgbClr val="0000FF"/>
                </a:solidFill>
              </a:rPr>
              <a:t>S</a:t>
            </a:r>
            <a:r>
              <a:rPr lang="en-US" b="1" dirty="0">
                <a:solidFill>
                  <a:srgbClr val="0000FF"/>
                </a:solidFill>
              </a:rPr>
              <a:t> of size exactly </a:t>
            </a:r>
            <a:r>
              <a:rPr lang="en-US" b="1" i="1" dirty="0">
                <a:solidFill>
                  <a:srgbClr val="0000FF"/>
                </a:solidFill>
              </a:rPr>
              <a:t>s </a:t>
            </a:r>
            <a:r>
              <a:rPr lang="en-US" b="1" dirty="0">
                <a:solidFill>
                  <a:srgbClr val="0000FF"/>
                </a:solidFill>
              </a:rPr>
              <a:t>tuples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E.g., main memory size constraint</a:t>
            </a:r>
          </a:p>
          <a:p>
            <a:r>
              <a:rPr lang="en-US" b="1" dirty="0">
                <a:solidFill>
                  <a:srgbClr val="008000"/>
                </a:solidFill>
              </a:rPr>
              <a:t>Why?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Don’t know length of stream in advance</a:t>
            </a:r>
          </a:p>
          <a:p>
            <a:r>
              <a:rPr lang="en-US" b="1" dirty="0">
                <a:solidFill>
                  <a:srgbClr val="D60093"/>
                </a:solidFill>
              </a:rPr>
              <a:t>Suppose by time </a:t>
            </a:r>
            <a:r>
              <a:rPr lang="en-US" b="1" i="1" dirty="0">
                <a:solidFill>
                  <a:srgbClr val="D60093"/>
                </a:solidFill>
              </a:rPr>
              <a:t>n</a:t>
            </a:r>
            <a:r>
              <a:rPr lang="en-US" b="1" dirty="0">
                <a:solidFill>
                  <a:srgbClr val="D60093"/>
                </a:solidFill>
              </a:rPr>
              <a:t> we have seen </a:t>
            </a:r>
            <a:r>
              <a:rPr lang="en-US" b="1" i="1" dirty="0">
                <a:solidFill>
                  <a:srgbClr val="D60093"/>
                </a:solidFill>
              </a:rPr>
              <a:t>n</a:t>
            </a:r>
            <a:r>
              <a:rPr lang="en-US" b="1" dirty="0">
                <a:solidFill>
                  <a:srgbClr val="D60093"/>
                </a:solidFill>
              </a:rPr>
              <a:t> items</a:t>
            </a:r>
          </a:p>
          <a:p>
            <a:pPr lvl="1"/>
            <a:r>
              <a:rPr lang="en-US" b="1" dirty="0">
                <a:solidFill>
                  <a:srgbClr val="D60093"/>
                </a:solidFill>
                <a:ea typeface="ＭＳ Ｐゴシック" pitchFamily="34" charset="-128"/>
              </a:rPr>
              <a:t>Each item is in the sample </a:t>
            </a:r>
            <a:r>
              <a:rPr lang="en-US" b="1" i="1" dirty="0">
                <a:solidFill>
                  <a:srgbClr val="D60093"/>
                </a:solidFill>
                <a:ea typeface="ＭＳ Ｐゴシック" pitchFamily="34" charset="-128"/>
              </a:rPr>
              <a:t>S</a:t>
            </a:r>
            <a:r>
              <a:rPr lang="en-US" b="1" dirty="0">
                <a:solidFill>
                  <a:srgbClr val="D60093"/>
                </a:solidFill>
                <a:ea typeface="ＭＳ Ｐゴシック" pitchFamily="34" charset="-128"/>
              </a:rPr>
              <a:t> with equal prob. </a:t>
            </a:r>
            <a:r>
              <a:rPr lang="en-US" b="1" i="1" dirty="0">
                <a:solidFill>
                  <a:srgbClr val="D60093"/>
                </a:solidFill>
                <a:ea typeface="ＭＳ Ｐゴシック" pitchFamily="34" charset="-128"/>
              </a:rPr>
              <a:t>s/n</a:t>
            </a:r>
          </a:p>
          <a:p>
            <a:pPr lvl="1"/>
            <a:endParaRPr lang="en-US" dirty="0">
              <a:ea typeface="ＭＳ Ｐゴシック" pitchFamily="34" charset="-128"/>
            </a:endParaRPr>
          </a:p>
        </p:txBody>
      </p:sp>
      <p:sp>
        <p:nvSpPr>
          <p:cNvPr id="2970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4CA900-58D5-4B28-AC89-35E342C14372}" type="datetime1">
              <a:rPr lang="en-US" smtClean="0"/>
              <a:t>2/26/18</a:t>
            </a:fld>
            <a:endParaRPr lang="en-US"/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/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436852-1965-4142-AF0B-7B66A910AA29}" type="slidenum">
              <a:rPr lang="en-US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4819471"/>
            <a:ext cx="80137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How to think about the problem: say s = 2</a:t>
            </a: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Stream:</a:t>
            </a:r>
            <a:r>
              <a:rPr lang="en-US" dirty="0">
                <a:latin typeface="Arial" pitchFamily="34" charset="0"/>
                <a:cs typeface="Arial" pitchFamily="34" charset="0"/>
              </a:rPr>
              <a:t> a x c y z k c d e g…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At 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n= 5,</a:t>
            </a:r>
            <a:r>
              <a:rPr lang="en-US" dirty="0">
                <a:latin typeface="Arial" pitchFamily="34" charset="0"/>
                <a:cs typeface="Arial" pitchFamily="34" charset="0"/>
              </a:rPr>
              <a:t> each of the first 5 tuples is included in the sample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</a:t>
            </a:r>
            <a:r>
              <a:rPr lang="en-US" dirty="0">
                <a:latin typeface="Arial" pitchFamily="34" charset="0"/>
                <a:cs typeface="Arial" pitchFamily="34" charset="0"/>
              </a:rPr>
              <a:t> with equal prob.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At 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n= 7,</a:t>
            </a:r>
            <a:r>
              <a:rPr lang="en-US" dirty="0">
                <a:latin typeface="Arial" pitchFamily="34" charset="0"/>
                <a:cs typeface="Arial" pitchFamily="34" charset="0"/>
              </a:rPr>
              <a:t> each of the first 7 tuples is included in the sample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</a:t>
            </a:r>
            <a:r>
              <a:rPr lang="en-US" dirty="0">
                <a:latin typeface="Arial" pitchFamily="34" charset="0"/>
                <a:cs typeface="Arial" pitchFamily="34" charset="0"/>
              </a:rPr>
              <a:t> with equal prob.</a:t>
            </a:r>
          </a:p>
          <a:p>
            <a:r>
              <a:rPr lang="en-US" sz="2400" b="1" dirty="0">
                <a:solidFill>
                  <a:srgbClr val="D60093"/>
                </a:solidFill>
                <a:latin typeface="Calibri" pitchFamily="34" charset="0"/>
                <a:cs typeface="Arial" pitchFamily="34" charset="0"/>
              </a:rPr>
              <a:t>Impractical solution would be to store all the </a:t>
            </a:r>
            <a:r>
              <a:rPr lang="en-US" sz="2400" b="1" i="1" dirty="0">
                <a:solidFill>
                  <a:srgbClr val="D60093"/>
                </a:solidFill>
                <a:latin typeface="Calibri" pitchFamily="34" charset="0"/>
                <a:cs typeface="Arial" pitchFamily="34" charset="0"/>
              </a:rPr>
              <a:t>n</a:t>
            </a:r>
            <a:r>
              <a:rPr lang="en-US" sz="2400" b="1" dirty="0">
                <a:solidFill>
                  <a:srgbClr val="D60093"/>
                </a:solidFill>
                <a:latin typeface="Calibri" pitchFamily="34" charset="0"/>
                <a:cs typeface="Arial" pitchFamily="34" charset="0"/>
              </a:rPr>
              <a:t> tuples seen </a:t>
            </a:r>
            <a:br>
              <a:rPr lang="en-US" sz="2400" b="1" dirty="0">
                <a:solidFill>
                  <a:srgbClr val="D60093"/>
                </a:solidFill>
                <a:latin typeface="Calibri" pitchFamily="34" charset="0"/>
                <a:cs typeface="Arial" pitchFamily="34" charset="0"/>
              </a:rPr>
            </a:br>
            <a:r>
              <a:rPr lang="en-US" sz="2400" b="1" dirty="0">
                <a:solidFill>
                  <a:srgbClr val="D60093"/>
                </a:solidFill>
                <a:latin typeface="Calibri" pitchFamily="34" charset="0"/>
                <a:cs typeface="Arial" pitchFamily="34" charset="0"/>
              </a:rPr>
              <a:t>so far and out of them pick </a:t>
            </a:r>
            <a:r>
              <a:rPr lang="en-US" sz="2400" b="1" i="1" dirty="0">
                <a:solidFill>
                  <a:srgbClr val="D60093"/>
                </a:solidFill>
                <a:latin typeface="Calibri" pitchFamily="34" charset="0"/>
                <a:cs typeface="Arial" pitchFamily="34" charset="0"/>
              </a:rPr>
              <a:t>s</a:t>
            </a:r>
            <a:r>
              <a:rPr lang="en-US" sz="2400" b="1" dirty="0">
                <a:solidFill>
                  <a:srgbClr val="D60093"/>
                </a:solidFill>
                <a:latin typeface="Calibri" pitchFamily="34" charset="0"/>
                <a:cs typeface="Arial" pitchFamily="34" charset="0"/>
              </a:rPr>
              <a:t> at random</a:t>
            </a:r>
          </a:p>
        </p:txBody>
      </p:sp>
      <p:sp>
        <p:nvSpPr>
          <p:cNvPr id="8" name="Right Bracket 7"/>
          <p:cNvSpPr/>
          <p:nvPr/>
        </p:nvSpPr>
        <p:spPr>
          <a:xfrm rot="5400000">
            <a:off x="2178843" y="4852698"/>
            <a:ext cx="185738" cy="914400"/>
          </a:xfrm>
          <a:prstGeom prst="rightBracket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Right Bracket 8"/>
          <p:cNvSpPr/>
          <p:nvPr/>
        </p:nvSpPr>
        <p:spPr>
          <a:xfrm rot="5400000">
            <a:off x="2320527" y="4715886"/>
            <a:ext cx="185738" cy="1269208"/>
          </a:xfrm>
          <a:prstGeom prst="rightBracket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0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8200" y="1905000"/>
            <a:ext cx="784860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Solution: Fixed Size Sample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5626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Algorithm </a:t>
                </a:r>
                <a:r>
                  <a:rPr lang="en-US" b="1" dirty="0">
                    <a:solidFill>
                      <a:srgbClr val="0000FF"/>
                    </a:solidFill>
                  </a:rPr>
                  <a:t>(a.k.a. Reservoir Sampling)</a:t>
                </a:r>
                <a:endParaRPr lang="en-US" b="1" dirty="0">
                  <a:solidFill>
                    <a:srgbClr val="D60093"/>
                  </a:solidFill>
                </a:endParaRPr>
              </a:p>
              <a:p>
                <a:pPr lvl="1"/>
                <a:r>
                  <a:rPr lang="en-US" dirty="0"/>
                  <a:t>Store all the first </a:t>
                </a:r>
                <a:r>
                  <a:rPr lang="en-US" b="1" i="1" dirty="0"/>
                  <a:t>s</a:t>
                </a:r>
                <a:r>
                  <a:rPr lang="en-US" dirty="0"/>
                  <a:t> elements of the stream to </a:t>
                </a:r>
                <a:r>
                  <a:rPr lang="en-US" b="1" i="1" dirty="0"/>
                  <a:t>S</a:t>
                </a:r>
              </a:p>
              <a:p>
                <a:pPr lvl="1"/>
                <a:r>
                  <a:rPr lang="en-US" dirty="0"/>
                  <a:t>Suppose we have seen </a:t>
                </a:r>
                <a:r>
                  <a:rPr lang="en-US" b="1" i="1" dirty="0"/>
                  <a:t>n-1</a:t>
                </a:r>
                <a:r>
                  <a:rPr lang="en-US" dirty="0"/>
                  <a:t> elements, and now </a:t>
                </a:r>
                <a:br>
                  <a:rPr lang="en-US" dirty="0"/>
                </a:br>
                <a:r>
                  <a:rPr lang="en-US" dirty="0"/>
                  <a:t>the </a:t>
                </a:r>
                <a:r>
                  <a:rPr lang="en-US" b="1" i="1" dirty="0"/>
                  <a:t>n</a:t>
                </a:r>
                <a:r>
                  <a:rPr lang="en-US" b="1" i="1" baseline="30000" dirty="0"/>
                  <a:t>th</a:t>
                </a:r>
                <a:r>
                  <a:rPr lang="en-US" dirty="0"/>
                  <a:t> element arrives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𝒏</m:t>
                    </m:r>
                    <m:r>
                      <a:rPr lang="en-US" b="1" i="1" smtClean="0">
                        <a:latin typeface="Cambria Math"/>
                      </a:rPr>
                      <m:t>≥</m:t>
                    </m:r>
                    <m:r>
                      <a:rPr lang="en-US" b="1" i="1" smtClean="0">
                        <a:latin typeface="Cambria Math"/>
                      </a:rPr>
                      <m:t>𝒔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>
                    <a:ea typeface="ＭＳ Ｐゴシック" pitchFamily="34" charset="-128"/>
                  </a:rPr>
                  <a:t>With probability </a:t>
                </a:r>
                <a:r>
                  <a:rPr lang="en-US" b="1" i="1" dirty="0">
                    <a:ea typeface="ＭＳ Ｐゴシック" pitchFamily="34" charset="-128"/>
                  </a:rPr>
                  <a:t>s/n</a:t>
                </a:r>
                <a:r>
                  <a:rPr lang="en-US" dirty="0">
                    <a:ea typeface="ＭＳ Ｐゴシック" pitchFamily="34" charset="-128"/>
                  </a:rPr>
                  <a:t>, keep the </a:t>
                </a:r>
                <a:r>
                  <a:rPr lang="en-US" b="1" i="1" dirty="0">
                    <a:ea typeface="ＭＳ Ｐゴシック" pitchFamily="34" charset="-128"/>
                  </a:rPr>
                  <a:t>n</a:t>
                </a:r>
                <a:r>
                  <a:rPr lang="en-US" b="1" i="1" baseline="30000" dirty="0">
                    <a:ea typeface="ＭＳ Ｐゴシック" pitchFamily="34" charset="-128"/>
                  </a:rPr>
                  <a:t>th</a:t>
                </a:r>
                <a:r>
                  <a:rPr lang="en-US" dirty="0">
                    <a:ea typeface="ＭＳ Ｐゴシック" pitchFamily="34" charset="-128"/>
                  </a:rPr>
                  <a:t> element, else discard it</a:t>
                </a:r>
              </a:p>
              <a:p>
                <a:pPr lvl="2"/>
                <a:r>
                  <a:rPr lang="en-US" dirty="0">
                    <a:ea typeface="ＭＳ Ｐゴシック" pitchFamily="34" charset="-128"/>
                  </a:rPr>
                  <a:t>If we picked the </a:t>
                </a:r>
                <a:r>
                  <a:rPr lang="en-US" b="1" i="1" dirty="0">
                    <a:ea typeface="ＭＳ Ｐゴシック" pitchFamily="34" charset="-128"/>
                  </a:rPr>
                  <a:t>n</a:t>
                </a:r>
                <a:r>
                  <a:rPr lang="en-US" b="1" i="1" baseline="30000" dirty="0">
                    <a:ea typeface="ＭＳ Ｐゴシック" pitchFamily="34" charset="-128"/>
                  </a:rPr>
                  <a:t>th</a:t>
                </a:r>
                <a:r>
                  <a:rPr lang="en-US" dirty="0">
                    <a:ea typeface="ＭＳ Ｐゴシック" pitchFamily="34" charset="-128"/>
                  </a:rPr>
                  <a:t> element, then it replaces one of the </a:t>
                </a:r>
                <a:br>
                  <a:rPr lang="en-US" dirty="0">
                    <a:ea typeface="ＭＳ Ｐゴシック" pitchFamily="34" charset="-128"/>
                  </a:rPr>
                </a:br>
                <a:r>
                  <a:rPr lang="en-US" b="1" i="1" dirty="0">
                    <a:ea typeface="ＭＳ Ｐゴシック" pitchFamily="34" charset="-128"/>
                  </a:rPr>
                  <a:t>s</a:t>
                </a:r>
                <a:r>
                  <a:rPr lang="en-US" dirty="0">
                    <a:ea typeface="ＭＳ Ｐゴシック" pitchFamily="34" charset="-128"/>
                  </a:rPr>
                  <a:t> elements in the sample </a:t>
                </a:r>
                <a:r>
                  <a:rPr lang="en-US" b="1" i="1" dirty="0">
                    <a:ea typeface="ＭＳ Ｐゴシック" pitchFamily="34" charset="-128"/>
                  </a:rPr>
                  <a:t>S</a:t>
                </a:r>
                <a:r>
                  <a:rPr lang="en-US" dirty="0">
                    <a:ea typeface="ＭＳ Ｐゴシック" pitchFamily="34" charset="-128"/>
                  </a:rPr>
                  <a:t>, picked uniformly at random</a:t>
                </a:r>
              </a:p>
              <a:p>
                <a:pPr lvl="8"/>
                <a:endParaRPr lang="en-US" dirty="0">
                  <a:ea typeface="ＭＳ Ｐゴシック" pitchFamily="34" charset="-128"/>
                </a:endParaRP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Claim:</a:t>
                </a:r>
                <a:r>
                  <a:rPr lang="en-US" b="1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This algorithm maintains a sample </a:t>
                </a:r>
                <a:r>
                  <a:rPr lang="en-US" b="1" i="1" dirty="0"/>
                  <a:t>S</a:t>
                </a:r>
                <a:br>
                  <a:rPr lang="en-US" dirty="0"/>
                </a:br>
                <a:r>
                  <a:rPr lang="en-US" dirty="0"/>
                  <a:t>with the desired property:</a:t>
                </a:r>
              </a:p>
              <a:p>
                <a:pPr lvl="1"/>
                <a:r>
                  <a:rPr lang="en-US" dirty="0"/>
                  <a:t>After </a:t>
                </a:r>
                <a:r>
                  <a:rPr lang="en-US" b="1" i="1" dirty="0"/>
                  <a:t>n</a:t>
                </a:r>
                <a:r>
                  <a:rPr lang="en-US" dirty="0"/>
                  <a:t> elements, the sample contains each element seen so far with probability </a:t>
                </a:r>
                <a:r>
                  <a:rPr lang="en-US" b="1" i="1" dirty="0"/>
                  <a:t>s/n</a:t>
                </a:r>
                <a:endParaRPr lang="en-US" dirty="0"/>
              </a:p>
            </p:txBody>
          </p:sp>
        </mc:Choice>
        <mc:Fallback xmlns="">
          <p:sp>
            <p:nvSpPr>
              <p:cNvPr id="3072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562600"/>
              </a:xfrm>
              <a:blipFill rotWithShape="1">
                <a:blip r:embed="rId2"/>
                <a:stretch>
                  <a:fillRect t="-658" r="-593" b="-3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6801B3-F658-4D7D-832C-1AEEF8EAE472}" type="datetime1">
              <a:rPr lang="en-US" smtClean="0"/>
              <a:t>2/26/18</a:t>
            </a:fld>
            <a:endParaRPr lang="en-US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/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C05299-F8A3-4ADC-8E8C-9EC7592EFD99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8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Topic: Infinite Data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791950"/>
              </p:ext>
            </p:extLst>
          </p:nvPr>
        </p:nvGraphicFramePr>
        <p:xfrm>
          <a:off x="228600" y="12954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C65F-ABB6-4AD0-8A9A-77EEEF6FFD53}" type="datetime1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36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Proof: By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We prove this by induction:</a:t>
            </a:r>
          </a:p>
          <a:p>
            <a:pPr lvl="1"/>
            <a:r>
              <a:rPr lang="en-US" dirty="0"/>
              <a:t>Assume that after </a:t>
            </a:r>
            <a:r>
              <a:rPr lang="en-US" b="1" i="1" dirty="0"/>
              <a:t>n</a:t>
            </a:r>
            <a:r>
              <a:rPr lang="en-US" dirty="0"/>
              <a:t> elements, the sample contains each element seen so far with probability </a:t>
            </a:r>
            <a:r>
              <a:rPr lang="en-US" b="1" i="1" dirty="0"/>
              <a:t>s/n</a:t>
            </a:r>
          </a:p>
          <a:p>
            <a:pPr lvl="1"/>
            <a:r>
              <a:rPr lang="en-US" dirty="0"/>
              <a:t>We need to show that after seeing element </a:t>
            </a:r>
            <a:r>
              <a:rPr lang="en-US" b="1" i="1" dirty="0"/>
              <a:t>n+1 </a:t>
            </a:r>
            <a:r>
              <a:rPr lang="en-US" dirty="0"/>
              <a:t>the sample maintains the property</a:t>
            </a:r>
          </a:p>
          <a:p>
            <a:pPr lvl="2"/>
            <a:r>
              <a:rPr lang="en-US" dirty="0"/>
              <a:t>Sample contains each element seen so far with probability </a:t>
            </a:r>
            <a:r>
              <a:rPr lang="en-US" b="1" i="1" dirty="0"/>
              <a:t>s/(n+1)</a:t>
            </a:r>
            <a:endParaRPr lang="en-US" b="1" dirty="0"/>
          </a:p>
          <a:p>
            <a:r>
              <a:rPr lang="en-US" b="1" dirty="0">
                <a:solidFill>
                  <a:srgbClr val="D60093"/>
                </a:solidFill>
              </a:rPr>
              <a:t>Base case:</a:t>
            </a:r>
          </a:p>
          <a:p>
            <a:pPr lvl="1"/>
            <a:r>
              <a:rPr lang="en-US" dirty="0"/>
              <a:t>After we see </a:t>
            </a:r>
            <a:r>
              <a:rPr lang="en-US" b="1" dirty="0"/>
              <a:t>n=s</a:t>
            </a:r>
            <a:r>
              <a:rPr lang="en-US" dirty="0"/>
              <a:t> elements the sample </a:t>
            </a:r>
            <a:r>
              <a:rPr lang="en-US" b="1" dirty="0"/>
              <a:t>S</a:t>
            </a:r>
            <a:r>
              <a:rPr lang="en-US" dirty="0"/>
              <a:t> has the desired property</a:t>
            </a:r>
          </a:p>
          <a:p>
            <a:pPr lvl="2"/>
            <a:r>
              <a:rPr lang="en-US" dirty="0"/>
              <a:t>Each out of </a:t>
            </a:r>
            <a:r>
              <a:rPr lang="en-US" b="1" dirty="0"/>
              <a:t>n=s</a:t>
            </a:r>
            <a:r>
              <a:rPr lang="en-US" dirty="0"/>
              <a:t> elements is in the sample with probability </a:t>
            </a:r>
            <a:r>
              <a:rPr lang="en-US" b="1" i="1" dirty="0"/>
              <a:t>s/s = 1</a:t>
            </a:r>
          </a:p>
        </p:txBody>
      </p:sp>
      <p:sp>
        <p:nvSpPr>
          <p:cNvPr id="31749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7C15DD-1B52-42C4-AB15-6A651246699C}" type="datetime1">
              <a:rPr lang="en-US" smtClean="0"/>
              <a:t>2/26/18</a:t>
            </a:fld>
            <a:endParaRPr lang="en-US"/>
          </a:p>
        </p:txBody>
      </p:sp>
      <p:sp>
        <p:nvSpPr>
          <p:cNvPr id="3175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/>
          </a:p>
        </p:txBody>
      </p:sp>
      <p:sp>
        <p:nvSpPr>
          <p:cNvPr id="3175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1E4ED3-02FB-4C85-87FC-6BF1EB7FF080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2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Proof: By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10600" cy="5410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Inductive hypothesis:</a:t>
                </a:r>
                <a:r>
                  <a:rPr lang="en-US" dirty="0"/>
                  <a:t> After </a:t>
                </a:r>
                <a:r>
                  <a:rPr lang="en-US" b="1" i="1" dirty="0"/>
                  <a:t>n</a:t>
                </a:r>
                <a:r>
                  <a:rPr lang="en-US" dirty="0"/>
                  <a:t> elements, the sample </a:t>
                </a:r>
                <a:r>
                  <a:rPr lang="en-US" b="1" i="1" dirty="0"/>
                  <a:t>S</a:t>
                </a:r>
                <a:r>
                  <a:rPr lang="en-US" dirty="0"/>
                  <a:t> contains each element seen so far with prob. </a:t>
                </a:r>
                <a:r>
                  <a:rPr lang="en-US" b="1" i="1" dirty="0"/>
                  <a:t>s/n</a:t>
                </a:r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Now element </a:t>
                </a:r>
                <a:r>
                  <a:rPr lang="en-US" b="1" i="1" dirty="0">
                    <a:solidFill>
                      <a:srgbClr val="008000"/>
                    </a:solidFill>
                  </a:rPr>
                  <a:t>n+1</a:t>
                </a:r>
                <a:r>
                  <a:rPr lang="en-US" b="1" dirty="0">
                    <a:solidFill>
                      <a:srgbClr val="008000"/>
                    </a:solidFill>
                  </a:rPr>
                  <a:t> arrives</a:t>
                </a:r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Inductive step:</a:t>
                </a:r>
                <a:r>
                  <a:rPr lang="en-US" dirty="0"/>
                  <a:t> For elements already in </a:t>
                </a:r>
                <a:r>
                  <a:rPr lang="en-US" b="1" i="1" dirty="0"/>
                  <a:t>S</a:t>
                </a:r>
                <a:r>
                  <a:rPr lang="en-US" dirty="0"/>
                  <a:t>, probability that the algorithm keeps it in </a:t>
                </a:r>
                <a:r>
                  <a:rPr lang="en-US" b="1" i="1" dirty="0"/>
                  <a:t>S</a:t>
                </a:r>
                <a:r>
                  <a:rPr lang="en-US" dirty="0"/>
                  <a:t> is:</a:t>
                </a:r>
              </a:p>
              <a:p>
                <a:pPr lvl="3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So, at time </a:t>
                </a:r>
                <a:r>
                  <a:rPr lang="en-US" b="1" i="1" dirty="0"/>
                  <a:t>n</a:t>
                </a:r>
                <a:r>
                  <a:rPr lang="en-US" i="1" dirty="0"/>
                  <a:t>,</a:t>
                </a:r>
                <a:r>
                  <a:rPr lang="en-US" dirty="0"/>
                  <a:t> tuples in </a:t>
                </a:r>
                <a:r>
                  <a:rPr lang="en-US" b="1" i="1" dirty="0"/>
                  <a:t>S</a:t>
                </a:r>
                <a:r>
                  <a:rPr lang="en-US" dirty="0"/>
                  <a:t> were there with prob. </a:t>
                </a:r>
                <a:r>
                  <a:rPr lang="en-US" b="1" dirty="0"/>
                  <a:t>s/n</a:t>
                </a:r>
              </a:p>
              <a:p>
                <a:r>
                  <a:rPr lang="en-US" dirty="0"/>
                  <a:t>Time </a:t>
                </a:r>
                <a:r>
                  <a:rPr lang="en-US" b="1" i="1" dirty="0"/>
                  <a:t>n</a:t>
                </a:r>
                <a:r>
                  <a:rPr lang="en-US" b="1" dirty="0">
                    <a:sym typeface="Symbol"/>
                  </a:rPr>
                  <a:t></a:t>
                </a:r>
                <a:r>
                  <a:rPr lang="en-US" b="1" i="1" dirty="0"/>
                  <a:t>n+1</a:t>
                </a:r>
                <a:r>
                  <a:rPr lang="en-US" i="1" dirty="0"/>
                  <a:t>, </a:t>
                </a:r>
                <a:r>
                  <a:rPr lang="en-US" dirty="0"/>
                  <a:t>tuple stayed in </a:t>
                </a:r>
                <a:r>
                  <a:rPr lang="en-US" b="1" i="1" dirty="0"/>
                  <a:t>S</a:t>
                </a:r>
                <a:r>
                  <a:rPr lang="en-US" dirty="0"/>
                  <a:t> with prob. </a:t>
                </a:r>
                <a:r>
                  <a:rPr lang="en-US" b="1" dirty="0"/>
                  <a:t>n/(n+1)</a:t>
                </a:r>
              </a:p>
              <a:p>
                <a:r>
                  <a:rPr lang="en-US" dirty="0"/>
                  <a:t>So prob. tuple is in </a:t>
                </a:r>
                <a:r>
                  <a:rPr lang="en-US" b="1" i="1" dirty="0"/>
                  <a:t>S</a:t>
                </a:r>
                <a:r>
                  <a:rPr lang="en-US" dirty="0"/>
                  <a:t> at time </a:t>
                </a:r>
                <a:r>
                  <a:rPr lang="en-US" b="1" i="1" dirty="0"/>
                  <a:t>n+1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𝒔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𝒔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10600" cy="5410200"/>
              </a:xfrm>
              <a:blipFill rotWithShape="1">
                <a:blip r:embed="rId3"/>
                <a:stretch>
                  <a:fillRect t="-564" r="-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9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AF39FC-C30C-4F28-9E94-D3727B74F883}" type="datetime1">
              <a:rPr lang="en-US" smtClean="0"/>
              <a:t>2/26/18</a:t>
            </a:fld>
            <a:endParaRPr lang="en-US"/>
          </a:p>
        </p:txBody>
      </p:sp>
      <p:sp>
        <p:nvSpPr>
          <p:cNvPr id="3175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/>
          </a:p>
        </p:txBody>
      </p:sp>
      <p:sp>
        <p:nvSpPr>
          <p:cNvPr id="3175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1E4ED3-02FB-4C85-87FC-6BF1EB7FF080}" type="slidenum">
              <a:rPr lang="en-US"/>
              <a:pPr/>
              <a:t>21</a:t>
            </a:fld>
            <a:endParaRPr lang="en-US"/>
          </a:p>
        </p:txBody>
      </p:sp>
      <p:graphicFrame>
        <p:nvGraphicFramePr>
          <p:cNvPr id="190466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857583"/>
              </p:ext>
            </p:extLst>
          </p:nvPr>
        </p:nvGraphicFramePr>
        <p:xfrm>
          <a:off x="1219200" y="3547253"/>
          <a:ext cx="5715000" cy="1185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Equation" r:id="rId4" imgW="2082600" imgH="431640" progId="Equation.3">
                  <p:embed/>
                </p:oleObj>
              </mc:Choice>
              <mc:Fallback>
                <p:oleObj name="Equation" r:id="rId4" imgW="2082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47253"/>
                        <a:ext cx="5715000" cy="118508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81101" y="4645223"/>
            <a:ext cx="2020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Element </a:t>
            </a:r>
            <a:r>
              <a:rPr lang="en-US" sz="1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n+1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discarded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400" y="4582180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Element </a:t>
            </a:r>
            <a:r>
              <a:rPr lang="en-US" sz="1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n+1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not discarded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26525" y="4572000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Element in the </a:t>
            </a:r>
            <a:b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sample not picked</a:t>
            </a:r>
          </a:p>
        </p:txBody>
      </p:sp>
    </p:spTree>
    <p:extLst>
      <p:ext uri="{BB962C8B-B14F-4D97-AF65-F5344CB8AC3E}">
        <p14:creationId xmlns:p14="http://schemas.microsoft.com/office/powerpoint/2010/main" val="198226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Queries over a </a:t>
            </a:r>
            <a:br>
              <a:rPr lang="en-US" dirty="0"/>
            </a:br>
            <a:r>
              <a:rPr lang="en-US" dirty="0"/>
              <a:t>(long) Sliding Window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13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Sliding Windows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useful model of stream processing is that queries are about a </a:t>
            </a:r>
            <a:r>
              <a:rPr lang="en-US" b="1" i="1" dirty="0">
                <a:solidFill>
                  <a:srgbClr val="FF0066"/>
                </a:solidFill>
              </a:rPr>
              <a:t>window</a:t>
            </a:r>
            <a:r>
              <a:rPr lang="en-US" dirty="0"/>
              <a:t> of length </a:t>
            </a:r>
            <a:r>
              <a:rPr lang="en-US" b="1" i="1" dirty="0"/>
              <a:t>N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i="1" dirty="0"/>
              <a:t>N</a:t>
            </a:r>
            <a:r>
              <a:rPr lang="en-US" dirty="0"/>
              <a:t> most recent elements received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Interesting case:</a:t>
            </a:r>
            <a:r>
              <a:rPr lang="en-US" b="1" dirty="0"/>
              <a:t> </a:t>
            </a:r>
            <a:r>
              <a:rPr lang="en-US" b="1" i="1" dirty="0"/>
              <a:t>N</a:t>
            </a:r>
            <a:r>
              <a:rPr lang="en-US" dirty="0"/>
              <a:t> is so large that the data cannot be stored in memory, or even on disk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Or, there are so many streams that windows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for all cannot be stored</a:t>
            </a:r>
          </a:p>
          <a:p>
            <a:r>
              <a:rPr lang="en-US" b="1" dirty="0">
                <a:solidFill>
                  <a:srgbClr val="FF0066"/>
                </a:solidFill>
              </a:rPr>
              <a:t>Amazon example: </a:t>
            </a:r>
          </a:p>
          <a:p>
            <a:pPr lvl="1"/>
            <a:r>
              <a:rPr lang="en-US" dirty="0"/>
              <a:t>For every product </a:t>
            </a:r>
            <a:r>
              <a:rPr lang="en-US" b="1" dirty="0"/>
              <a:t>X</a:t>
            </a:r>
            <a:r>
              <a:rPr lang="en-US" dirty="0"/>
              <a:t> we keep 0/1 stream of whether that product was sold in the </a:t>
            </a:r>
            <a:r>
              <a:rPr lang="en-US" b="1" dirty="0"/>
              <a:t>n</a:t>
            </a:r>
            <a:r>
              <a:rPr lang="en-US" dirty="0"/>
              <a:t>-</a:t>
            </a:r>
            <a:r>
              <a:rPr lang="en-US" dirty="0" err="1"/>
              <a:t>th</a:t>
            </a:r>
            <a:r>
              <a:rPr lang="en-US" dirty="0"/>
              <a:t> transaction</a:t>
            </a:r>
          </a:p>
          <a:p>
            <a:pPr lvl="1"/>
            <a:r>
              <a:rPr lang="en-US" dirty="0"/>
              <a:t>We want answer queries, how many times have we sold </a:t>
            </a:r>
            <a:r>
              <a:rPr lang="en-US" b="1" dirty="0"/>
              <a:t>X</a:t>
            </a:r>
            <a:r>
              <a:rPr lang="en-US" dirty="0"/>
              <a:t> in the last </a:t>
            </a:r>
            <a:r>
              <a:rPr lang="en-US" b="1" dirty="0"/>
              <a:t>k</a:t>
            </a:r>
            <a:r>
              <a:rPr lang="en-US" dirty="0"/>
              <a:t> sales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0C5F-9B63-4E5A-A487-44B7217695ED}" type="datetime1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C84513-8575-4D6B-8F8F-5BE12483FB4D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80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Window: 1 Stream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Sliding window on a single stream: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8181-A458-4522-86AC-CD767686EA01}" type="datetime1">
              <a:rPr lang="en-US" smtClean="0"/>
              <a:t>2/26/18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B45C78-772F-436B-B4B0-DD8DEC933A27}" type="slidenum">
              <a:rPr lang="en-US"/>
              <a:pPr/>
              <a:t>24</a:t>
            </a:fld>
            <a:endParaRPr lang="en-US"/>
          </a:p>
        </p:txBody>
      </p:sp>
      <p:grpSp>
        <p:nvGrpSpPr>
          <p:cNvPr id="2" name="Group 1037"/>
          <p:cNvGrpSpPr>
            <a:grpSpLocks/>
          </p:cNvGrpSpPr>
          <p:nvPr/>
        </p:nvGrpSpPr>
        <p:grpSpPr bwMode="auto">
          <a:xfrm>
            <a:off x="1910411" y="1998663"/>
            <a:ext cx="4878388" cy="381000"/>
            <a:chOff x="1200" y="528"/>
            <a:chExt cx="3073" cy="240"/>
          </a:xfrm>
        </p:grpSpPr>
        <p:sp>
          <p:nvSpPr>
            <p:cNvPr id="33808" name="Text Box 1026"/>
            <p:cNvSpPr txBox="1">
              <a:spLocks noChangeArrowheads="1"/>
            </p:cNvSpPr>
            <p:nvPr/>
          </p:nvSpPr>
          <p:spPr bwMode="auto">
            <a:xfrm>
              <a:off x="1200" y="528"/>
              <a:ext cx="30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q w e r t y u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o p a s d f g h j k l z x c v b n m</a:t>
              </a:r>
            </a:p>
          </p:txBody>
        </p:sp>
        <p:sp>
          <p:nvSpPr>
            <p:cNvPr id="33809" name="Rectangle 1027"/>
            <p:cNvSpPr>
              <a:spLocks noChangeArrowheads="1"/>
            </p:cNvSpPr>
            <p:nvPr/>
          </p:nvSpPr>
          <p:spPr bwMode="auto">
            <a:xfrm>
              <a:off x="2338" y="528"/>
              <a:ext cx="665" cy="240"/>
            </a:xfrm>
            <a:prstGeom prst="rect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1038"/>
          <p:cNvGrpSpPr>
            <a:grpSpLocks/>
          </p:cNvGrpSpPr>
          <p:nvPr/>
        </p:nvGrpSpPr>
        <p:grpSpPr bwMode="auto">
          <a:xfrm>
            <a:off x="1903412" y="2831042"/>
            <a:ext cx="4878388" cy="381000"/>
            <a:chOff x="1200" y="1152"/>
            <a:chExt cx="3073" cy="240"/>
          </a:xfrm>
        </p:grpSpPr>
        <p:sp>
          <p:nvSpPr>
            <p:cNvPr id="33806" name="Text Box 1028"/>
            <p:cNvSpPr txBox="1">
              <a:spLocks noChangeArrowheads="1"/>
            </p:cNvSpPr>
            <p:nvPr/>
          </p:nvSpPr>
          <p:spPr bwMode="auto">
            <a:xfrm>
              <a:off x="1200" y="1152"/>
              <a:ext cx="30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pitchFamily="34" charset="0"/>
                  <a:cs typeface="Arial" pitchFamily="34" charset="0"/>
                </a:rPr>
                <a:t>q w e r t y u i o p a s d f g h j k l z x c v b n m</a:t>
              </a:r>
            </a:p>
          </p:txBody>
        </p:sp>
        <p:sp>
          <p:nvSpPr>
            <p:cNvPr id="33807" name="Rectangle 1031"/>
            <p:cNvSpPr>
              <a:spLocks noChangeArrowheads="1"/>
            </p:cNvSpPr>
            <p:nvPr/>
          </p:nvSpPr>
          <p:spPr bwMode="auto">
            <a:xfrm>
              <a:off x="2452" y="1152"/>
              <a:ext cx="624" cy="240"/>
            </a:xfrm>
            <a:prstGeom prst="rect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1039"/>
          <p:cNvGrpSpPr>
            <a:grpSpLocks/>
          </p:cNvGrpSpPr>
          <p:nvPr/>
        </p:nvGrpSpPr>
        <p:grpSpPr bwMode="auto">
          <a:xfrm>
            <a:off x="1905000" y="3663421"/>
            <a:ext cx="4878388" cy="381000"/>
            <a:chOff x="1200" y="1776"/>
            <a:chExt cx="3073" cy="240"/>
          </a:xfrm>
        </p:grpSpPr>
        <p:sp>
          <p:nvSpPr>
            <p:cNvPr id="33804" name="Text Box 1029"/>
            <p:cNvSpPr txBox="1">
              <a:spLocks noChangeArrowheads="1"/>
            </p:cNvSpPr>
            <p:nvPr/>
          </p:nvSpPr>
          <p:spPr bwMode="auto">
            <a:xfrm>
              <a:off x="1200" y="1776"/>
              <a:ext cx="30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pitchFamily="34" charset="0"/>
                  <a:cs typeface="Arial" pitchFamily="34" charset="0"/>
                </a:rPr>
                <a:t>q w e r t y u i o p a s d f g h j k l z x c v b n m</a:t>
              </a:r>
            </a:p>
          </p:txBody>
        </p:sp>
        <p:sp>
          <p:nvSpPr>
            <p:cNvPr id="33805" name="Rectangle 1032"/>
            <p:cNvSpPr>
              <a:spLocks noChangeArrowheads="1"/>
            </p:cNvSpPr>
            <p:nvPr/>
          </p:nvSpPr>
          <p:spPr bwMode="auto">
            <a:xfrm>
              <a:off x="2556" y="1776"/>
              <a:ext cx="648" cy="240"/>
            </a:xfrm>
            <a:prstGeom prst="rect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1040"/>
          <p:cNvGrpSpPr>
            <a:grpSpLocks/>
          </p:cNvGrpSpPr>
          <p:nvPr/>
        </p:nvGrpSpPr>
        <p:grpSpPr bwMode="auto">
          <a:xfrm>
            <a:off x="1905000" y="4495800"/>
            <a:ext cx="4878388" cy="381000"/>
            <a:chOff x="1200" y="2400"/>
            <a:chExt cx="3073" cy="240"/>
          </a:xfrm>
        </p:grpSpPr>
        <p:sp>
          <p:nvSpPr>
            <p:cNvPr id="33802" name="Text Box 1030"/>
            <p:cNvSpPr txBox="1">
              <a:spLocks noChangeArrowheads="1"/>
            </p:cNvSpPr>
            <p:nvPr/>
          </p:nvSpPr>
          <p:spPr bwMode="auto">
            <a:xfrm>
              <a:off x="1200" y="2400"/>
              <a:ext cx="30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q w e r t y u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i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o p a s d f g h j k l z x c v b n m</a:t>
              </a:r>
            </a:p>
          </p:txBody>
        </p:sp>
        <p:sp>
          <p:nvSpPr>
            <p:cNvPr id="33803" name="Rectangle 1033"/>
            <p:cNvSpPr>
              <a:spLocks noChangeArrowheads="1"/>
            </p:cNvSpPr>
            <p:nvPr/>
          </p:nvSpPr>
          <p:spPr bwMode="auto">
            <a:xfrm>
              <a:off x="2691" y="2400"/>
              <a:ext cx="573" cy="240"/>
            </a:xfrm>
            <a:prstGeom prst="rect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799" name="Text Box 1034"/>
          <p:cNvSpPr txBox="1">
            <a:spLocks noChangeArrowheads="1"/>
          </p:cNvSpPr>
          <p:nvPr/>
        </p:nvSpPr>
        <p:spPr bwMode="auto">
          <a:xfrm>
            <a:off x="3032125" y="5105400"/>
            <a:ext cx="25314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Past                   Future</a:t>
            </a:r>
          </a:p>
        </p:txBody>
      </p:sp>
      <p:sp>
        <p:nvSpPr>
          <p:cNvPr id="33800" name="Line 1035"/>
          <p:cNvSpPr>
            <a:spLocks noChangeShapeType="1"/>
          </p:cNvSpPr>
          <p:nvPr/>
        </p:nvSpPr>
        <p:spPr bwMode="auto">
          <a:xfrm flipH="1">
            <a:off x="2286000" y="5302250"/>
            <a:ext cx="6858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3801" name="Line 1036"/>
          <p:cNvSpPr>
            <a:spLocks noChangeShapeType="1"/>
          </p:cNvSpPr>
          <p:nvPr/>
        </p:nvSpPr>
        <p:spPr bwMode="auto">
          <a:xfrm>
            <a:off x="5486400" y="5302250"/>
            <a:ext cx="6096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14478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 = 6</a:t>
            </a:r>
          </a:p>
        </p:txBody>
      </p:sp>
    </p:spTree>
    <p:extLst>
      <p:ext uri="{BB962C8B-B14F-4D97-AF65-F5344CB8AC3E}">
        <p14:creationId xmlns:p14="http://schemas.microsoft.com/office/powerpoint/2010/main" val="423364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153400" y="6583680"/>
            <a:ext cx="733864" cy="27432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C712AB2-8114-4FCB-B7A2-38C7CC5158C4}" type="slidenum">
              <a:rPr lang="en-US"/>
              <a:pPr/>
              <a:t>25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Counting Bits (1)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Problem: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Given a stream of </a:t>
            </a:r>
            <a:r>
              <a:rPr lang="en-US" b="1" dirty="0"/>
              <a:t>0</a:t>
            </a:r>
            <a:r>
              <a:rPr lang="en-US" dirty="0"/>
              <a:t>s and </a:t>
            </a:r>
            <a:r>
              <a:rPr lang="en-US" b="1" dirty="0"/>
              <a:t>1</a:t>
            </a:r>
            <a:r>
              <a:rPr lang="en-US" dirty="0"/>
              <a:t>s</a:t>
            </a:r>
          </a:p>
          <a:p>
            <a:pPr lvl="1"/>
            <a:r>
              <a:rPr lang="en-US" dirty="0"/>
              <a:t>Be prepared to answer queries of the form </a:t>
            </a:r>
            <a:br>
              <a:rPr lang="en-US" dirty="0"/>
            </a:br>
            <a:r>
              <a:rPr lang="en-US" b="1" dirty="0">
                <a:solidFill>
                  <a:srgbClr val="D60093"/>
                </a:solidFill>
              </a:rPr>
              <a:t>How many 1s are in the last </a:t>
            </a:r>
            <a:r>
              <a:rPr lang="en-US" b="1" i="1" dirty="0">
                <a:solidFill>
                  <a:srgbClr val="D60093"/>
                </a:solidFill>
              </a:rPr>
              <a:t>k </a:t>
            </a:r>
            <a:r>
              <a:rPr lang="en-US" b="1" dirty="0">
                <a:solidFill>
                  <a:srgbClr val="D60093"/>
                </a:solidFill>
              </a:rPr>
              <a:t>bits?</a:t>
            </a:r>
            <a:r>
              <a:rPr lang="en-US" dirty="0"/>
              <a:t> For any </a:t>
            </a:r>
            <a:r>
              <a:rPr lang="en-US" b="1" i="1" dirty="0"/>
              <a:t>k</a:t>
            </a:r>
            <a:r>
              <a:rPr lang="en-US" b="1" dirty="0"/>
              <a:t> </a:t>
            </a:r>
            <a:r>
              <a:rPr lang="en-US" b="1" dirty="0">
                <a:latin typeface="Lucida Sans Unicode" pitchFamily="34" charset="0"/>
              </a:rPr>
              <a:t>≤</a:t>
            </a:r>
            <a:r>
              <a:rPr lang="en-US" b="1" dirty="0">
                <a:latin typeface="MS Shell Dlg" charset="0"/>
              </a:rPr>
              <a:t> </a:t>
            </a:r>
            <a:r>
              <a:rPr lang="en-US" b="1" i="1" dirty="0"/>
              <a:t>N</a:t>
            </a:r>
            <a:endParaRPr lang="en-US" b="1" dirty="0"/>
          </a:p>
          <a:p>
            <a:pPr lvl="8"/>
            <a:endParaRPr lang="en-US" dirty="0">
              <a:solidFill>
                <a:srgbClr val="60B5CC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Obvious solution: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dirty="0"/>
              <a:t>Store the most recent </a:t>
            </a:r>
            <a:r>
              <a:rPr lang="en-US" b="1" i="1" dirty="0"/>
              <a:t>N</a:t>
            </a:r>
            <a:r>
              <a:rPr lang="en-US" dirty="0"/>
              <a:t> bits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When new bit comes in, discard the </a:t>
            </a:r>
            <a:r>
              <a:rPr lang="en-US" b="1" i="1" dirty="0">
                <a:ea typeface="ＭＳ Ｐゴシック" pitchFamily="34" charset="-128"/>
              </a:rPr>
              <a:t>N</a:t>
            </a:r>
            <a:r>
              <a:rPr lang="en-US" b="1" dirty="0">
                <a:ea typeface="ＭＳ Ｐゴシック" pitchFamily="34" charset="-128"/>
              </a:rPr>
              <a:t>+1</a:t>
            </a:r>
            <a:r>
              <a:rPr lang="en-US" b="1" baseline="30000" dirty="0">
                <a:ea typeface="ＭＳ Ｐゴシック" pitchFamily="34" charset="-128"/>
              </a:rPr>
              <a:t>st</a:t>
            </a:r>
            <a:r>
              <a:rPr lang="en-US" dirty="0">
                <a:ea typeface="ＭＳ Ｐゴシック" pitchFamily="34" charset="-128"/>
              </a:rPr>
              <a:t>  bit</a:t>
            </a: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524000" y="5410200"/>
            <a:ext cx="4883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0 1 0 0 1 1 0 1 1 1 0 1 0 1 0 1 1 0 1 1 0 1 1 0</a:t>
            </a:r>
          </a:p>
        </p:txBody>
      </p:sp>
      <p:sp>
        <p:nvSpPr>
          <p:cNvPr id="6" name="Text Box 1034"/>
          <p:cNvSpPr txBox="1">
            <a:spLocks noChangeArrowheads="1"/>
          </p:cNvSpPr>
          <p:nvPr/>
        </p:nvSpPr>
        <p:spPr bwMode="auto">
          <a:xfrm>
            <a:off x="2422525" y="5805487"/>
            <a:ext cx="3236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Past                              Future</a:t>
            </a:r>
          </a:p>
        </p:txBody>
      </p:sp>
      <p:sp>
        <p:nvSpPr>
          <p:cNvPr id="7" name="Line 1035"/>
          <p:cNvSpPr>
            <a:spLocks noChangeShapeType="1"/>
          </p:cNvSpPr>
          <p:nvPr/>
        </p:nvSpPr>
        <p:spPr bwMode="auto">
          <a:xfrm flipH="1">
            <a:off x="1676400" y="6002337"/>
            <a:ext cx="6858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036"/>
          <p:cNvSpPr>
            <a:spLocks noChangeShapeType="1"/>
          </p:cNvSpPr>
          <p:nvPr/>
        </p:nvSpPr>
        <p:spPr bwMode="auto">
          <a:xfrm>
            <a:off x="5715000" y="6002337"/>
            <a:ext cx="6096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27"/>
          <p:cNvSpPr>
            <a:spLocks noChangeArrowheads="1"/>
          </p:cNvSpPr>
          <p:nvPr/>
        </p:nvSpPr>
        <p:spPr bwMode="auto">
          <a:xfrm>
            <a:off x="5127044" y="5404366"/>
            <a:ext cx="1197556" cy="381000"/>
          </a:xfrm>
          <a:prstGeom prst="rect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58DBE-865C-4E7F-AA24-04AAC16445A8}" type="datetime1">
              <a:rPr lang="en-US" smtClean="0"/>
              <a:t>2/26/18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86600" y="5404366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Suppose N=6</a:t>
            </a:r>
          </a:p>
        </p:txBody>
      </p:sp>
    </p:spTree>
    <p:extLst>
      <p:ext uri="{BB962C8B-B14F-4D97-AF65-F5344CB8AC3E}">
        <p14:creationId xmlns:p14="http://schemas.microsoft.com/office/powerpoint/2010/main" val="417647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Counting Bits (2)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You can not get an exact answer without storing the entire window</a:t>
            </a:r>
          </a:p>
          <a:p>
            <a:pPr lvl="8"/>
            <a:endParaRPr lang="en-US" dirty="0">
              <a:solidFill>
                <a:srgbClr val="CC3300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Real Problem:</a:t>
            </a:r>
            <a:r>
              <a:rPr lang="en-US" dirty="0">
                <a:solidFill>
                  <a:srgbClr val="0000FF"/>
                </a:solidFill>
              </a:rPr>
              <a:t>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D60093"/>
                </a:solidFill>
              </a:rPr>
              <a:t>What if we cannot afford to store </a:t>
            </a:r>
            <a:r>
              <a:rPr lang="en-US" b="1" i="1" dirty="0">
                <a:solidFill>
                  <a:srgbClr val="D60093"/>
                </a:solidFill>
              </a:rPr>
              <a:t>N</a:t>
            </a:r>
            <a:r>
              <a:rPr lang="en-US" b="1" dirty="0">
                <a:solidFill>
                  <a:srgbClr val="D60093"/>
                </a:solidFill>
              </a:rPr>
              <a:t> bits?</a:t>
            </a:r>
          </a:p>
          <a:p>
            <a:pPr lvl="1"/>
            <a:r>
              <a:rPr lang="en-US" b="1" dirty="0">
                <a:ea typeface="ＭＳ Ｐゴシック" pitchFamily="34" charset="-128"/>
              </a:rPr>
              <a:t>E.g.</a:t>
            </a:r>
            <a:r>
              <a:rPr lang="en-US" dirty="0">
                <a:ea typeface="ＭＳ Ｐゴシック" pitchFamily="34" charset="-128"/>
              </a:rPr>
              <a:t>, we’re processing 1 billion streams and </a:t>
            </a:r>
            <a:br>
              <a:rPr lang="en-US" dirty="0">
                <a:ea typeface="ＭＳ Ｐゴシック" pitchFamily="34" charset="-128"/>
              </a:rPr>
            </a:br>
            <a:r>
              <a:rPr lang="en-US" b="1" i="1" dirty="0">
                <a:ea typeface="ＭＳ Ｐゴシック" pitchFamily="34" charset="-128"/>
              </a:rPr>
              <a:t>N </a:t>
            </a:r>
            <a:r>
              <a:rPr lang="en-US" b="1" dirty="0">
                <a:ea typeface="ＭＳ Ｐゴシック" pitchFamily="34" charset="-128"/>
              </a:rPr>
              <a:t> = 1 billion</a:t>
            </a:r>
          </a:p>
          <a:p>
            <a:pPr lvl="8"/>
            <a:endParaRPr lang="en-US" dirty="0">
              <a:ea typeface="ＭＳ Ｐゴシック" pitchFamily="34" charset="-128"/>
            </a:endParaRPr>
          </a:p>
          <a:p>
            <a:pPr lvl="8"/>
            <a:endParaRPr lang="en-US" dirty="0">
              <a:ea typeface="ＭＳ Ｐゴシック" pitchFamily="34" charset="-128"/>
            </a:endParaRPr>
          </a:p>
          <a:p>
            <a:r>
              <a:rPr lang="en-US" b="1" dirty="0">
                <a:solidFill>
                  <a:srgbClr val="008000"/>
                </a:solidFill>
              </a:rPr>
              <a:t>But we are happy with an approximate answer</a:t>
            </a:r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BF1368-EA64-46CF-9A7F-3017837BBD43}" type="slidenum">
              <a:rPr lang="en-US"/>
              <a:pPr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D3088-B355-4096-BFA9-6441178F5349}" type="datetime1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Text Box 1026"/>
          <p:cNvSpPr txBox="1">
            <a:spLocks noChangeArrowheads="1"/>
          </p:cNvSpPr>
          <p:nvPr/>
        </p:nvSpPr>
        <p:spPr bwMode="auto">
          <a:xfrm>
            <a:off x="3505200" y="4267200"/>
            <a:ext cx="48830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0 1 0 0 1 1 0 1 1 1 0 1 0 1 0 1 1 0 1 1 0 1 1 0</a:t>
            </a:r>
          </a:p>
        </p:txBody>
      </p:sp>
      <p:sp>
        <p:nvSpPr>
          <p:cNvPr id="8" name="Text Box 1034"/>
          <p:cNvSpPr txBox="1">
            <a:spLocks noChangeArrowheads="1"/>
          </p:cNvSpPr>
          <p:nvPr/>
        </p:nvSpPr>
        <p:spPr bwMode="auto">
          <a:xfrm>
            <a:off x="4403725" y="4662487"/>
            <a:ext cx="228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Past                  Future</a:t>
            </a:r>
          </a:p>
        </p:txBody>
      </p:sp>
      <p:sp>
        <p:nvSpPr>
          <p:cNvPr id="9" name="Line 1035"/>
          <p:cNvSpPr>
            <a:spLocks noChangeShapeType="1"/>
          </p:cNvSpPr>
          <p:nvPr/>
        </p:nvSpPr>
        <p:spPr bwMode="auto">
          <a:xfrm flipH="1">
            <a:off x="3810000" y="4843104"/>
            <a:ext cx="6858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600"/>
          </a:p>
        </p:txBody>
      </p:sp>
      <p:sp>
        <p:nvSpPr>
          <p:cNvPr id="10" name="Line 1036"/>
          <p:cNvSpPr>
            <a:spLocks noChangeShapeType="1"/>
          </p:cNvSpPr>
          <p:nvPr/>
        </p:nvSpPr>
        <p:spPr bwMode="auto">
          <a:xfrm>
            <a:off x="6553200" y="4843104"/>
            <a:ext cx="6096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027"/>
          <p:cNvSpPr>
            <a:spLocks noChangeArrowheads="1"/>
          </p:cNvSpPr>
          <p:nvPr/>
        </p:nvSpPr>
        <p:spPr bwMode="auto">
          <a:xfrm>
            <a:off x="7105888" y="4267200"/>
            <a:ext cx="1187118" cy="381000"/>
          </a:xfrm>
          <a:prstGeom prst="rect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7036377" y="4223082"/>
            <a:ext cx="1295400" cy="4394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036377" y="4223082"/>
            <a:ext cx="1345623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948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attempt: Simple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486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u="sng" dirty="0">
                    <a:solidFill>
                      <a:srgbClr val="0000FF"/>
                    </a:solidFill>
                  </a:rPr>
                  <a:t>Q:</a:t>
                </a:r>
                <a:r>
                  <a:rPr lang="en-US" b="1" dirty="0">
                    <a:solidFill>
                      <a:srgbClr val="0000FF"/>
                    </a:solidFill>
                  </a:rPr>
                  <a:t> How many 1s are in the last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N</a:t>
                </a:r>
                <a:r>
                  <a:rPr lang="en-US" b="1" dirty="0">
                    <a:solidFill>
                      <a:srgbClr val="0000FF"/>
                    </a:solidFill>
                  </a:rPr>
                  <a:t> bits?</a:t>
                </a:r>
              </a:p>
              <a:p>
                <a:r>
                  <a:rPr lang="en-US" dirty="0"/>
                  <a:t>A simple solution that does not really solve our problem: </a:t>
                </a:r>
                <a:r>
                  <a:rPr lang="en-US" b="1" dirty="0">
                    <a:solidFill>
                      <a:srgbClr val="D60093"/>
                    </a:solidFill>
                  </a:rPr>
                  <a:t>Uniformity assumption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Maintain 2 counters: </a:t>
                </a:r>
              </a:p>
              <a:p>
                <a:pPr lvl="1"/>
                <a:r>
                  <a:rPr lang="en-US" b="1" i="1" dirty="0"/>
                  <a:t>S</a:t>
                </a:r>
                <a:r>
                  <a:rPr lang="en-US" dirty="0"/>
                  <a:t>: number of 1s from the beginning of the stream</a:t>
                </a:r>
              </a:p>
              <a:p>
                <a:pPr lvl="1"/>
                <a:r>
                  <a:rPr lang="en-US" b="1" i="1" dirty="0"/>
                  <a:t>Z</a:t>
                </a:r>
                <a:r>
                  <a:rPr lang="en-US" dirty="0"/>
                  <a:t>: number of 0s from the beginning of the stream</a:t>
                </a:r>
              </a:p>
              <a:p>
                <a:r>
                  <a:rPr lang="en-US" b="1" dirty="0"/>
                  <a:t>How many 1s are in the last N bits?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𝑵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∙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𝑺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𝒁</m:t>
                        </m:r>
                      </m:den>
                    </m:f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But, what if stream is non-uniform?</a:t>
                </a:r>
              </a:p>
              <a:p>
                <a:pPr lvl="1"/>
                <a:r>
                  <a:rPr lang="en-US" dirty="0">
                    <a:solidFill>
                      <a:srgbClr val="D60093"/>
                    </a:solidFill>
                  </a:rPr>
                  <a:t>What if distribution changes over time?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86400"/>
              </a:xfrm>
              <a:blipFill rotWithShape="1">
                <a:blip r:embed="rId2"/>
                <a:stretch>
                  <a:fillRect t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6B73-D3F7-47BE-AC29-C8D87F633A02}" type="datetime1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2996783"/>
            <a:ext cx="8970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0 1 0 0 1 1 1 0 0 0 1 0 1 0 0 1 0 0 0 1 0 1 1 0 1 1 0 1 1 1 0 0 1 0 1 0 1 1 0 0 1 1 0 1 0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50388" y="2723733"/>
            <a:ext cx="5410200" cy="369332"/>
            <a:chOff x="3429000" y="3443287"/>
            <a:chExt cx="5410200" cy="369332"/>
          </a:xfrm>
        </p:grpSpPr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5622925" y="3443287"/>
              <a:ext cx="3513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3429000" y="3640137"/>
              <a:ext cx="220980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>
              <a:off x="6019800" y="3640137"/>
              <a:ext cx="281940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43624" y="3242846"/>
            <a:ext cx="3395576" cy="338554"/>
            <a:chOff x="125499" y="3505200"/>
            <a:chExt cx="3395576" cy="338554"/>
          </a:xfrm>
        </p:grpSpPr>
        <p:sp>
          <p:nvSpPr>
            <p:cNvPr id="12" name="Text Box 1034"/>
            <p:cNvSpPr txBox="1">
              <a:spLocks noChangeArrowheads="1"/>
            </p:cNvSpPr>
            <p:nvPr/>
          </p:nvSpPr>
          <p:spPr bwMode="auto">
            <a:xfrm>
              <a:off x="762000" y="3505200"/>
              <a:ext cx="2284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Past                  Future</a:t>
              </a:r>
            </a:p>
          </p:txBody>
        </p:sp>
        <p:sp>
          <p:nvSpPr>
            <p:cNvPr id="13" name="Line 1035"/>
            <p:cNvSpPr>
              <a:spLocks noChangeShapeType="1"/>
            </p:cNvSpPr>
            <p:nvPr/>
          </p:nvSpPr>
          <p:spPr bwMode="auto">
            <a:xfrm flipH="1">
              <a:off x="125499" y="3678988"/>
              <a:ext cx="68580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" name="Line 1036"/>
            <p:cNvSpPr>
              <a:spLocks noChangeShapeType="1"/>
            </p:cNvSpPr>
            <p:nvPr/>
          </p:nvSpPr>
          <p:spPr bwMode="auto">
            <a:xfrm>
              <a:off x="2911475" y="3702050"/>
              <a:ext cx="60960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790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DGIM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8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DGIM solution that does </a:t>
                </a:r>
                <a:r>
                  <a:rPr lang="en-US" b="1" u="sng" dirty="0">
                    <a:solidFill>
                      <a:srgbClr val="D60093"/>
                    </a:solidFill>
                  </a:rPr>
                  <a:t>not</a:t>
                </a:r>
                <a:r>
                  <a:rPr lang="en-US" b="1" dirty="0">
                    <a:solidFill>
                      <a:srgbClr val="D60093"/>
                    </a:solidFill>
                  </a:rPr>
                  <a:t> assume uniformity</a:t>
                </a:r>
              </a:p>
              <a:p>
                <a:pPr lvl="8"/>
                <a:endParaRPr lang="en-US" dirty="0"/>
              </a:p>
              <a:p>
                <a:r>
                  <a:rPr lang="en-US" dirty="0"/>
                  <a:t>We store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𝑶</m:t>
                    </m:r>
                    <m:r>
                      <a:rPr lang="en-US" b="1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1" i="1" dirty="0" smtClean="0">
                        <a:latin typeface="Cambria Math"/>
                      </a:rPr>
                      <m:t>log</m:t>
                    </m:r>
                    <m:r>
                      <a:rPr lang="en-US" b="1" i="1" baseline="30000" dirty="0" smtClean="0">
                        <a:latin typeface="Cambria Math"/>
                      </a:rPr>
                      <m:t>𝟐</m:t>
                    </m:r>
                    <m:r>
                      <a:rPr lang="en-US" b="1" i="1" dirty="0" smtClean="0">
                        <a:latin typeface="Cambria Math"/>
                      </a:rPr>
                      <m:t>𝑵</m:t>
                    </m:r>
                    <m:r>
                      <a:rPr lang="en-US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bits per stream</a:t>
                </a:r>
              </a:p>
              <a:p>
                <a:pPr lvl="8"/>
                <a:endParaRPr lang="en-US" dirty="0"/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Solution gives approximate answer, </a:t>
                </a:r>
                <a:br>
                  <a:rPr lang="en-US" b="1" dirty="0">
                    <a:solidFill>
                      <a:srgbClr val="0000FF"/>
                    </a:solidFill>
                  </a:rPr>
                </a:br>
                <a:r>
                  <a:rPr lang="en-US" b="1" dirty="0">
                    <a:solidFill>
                      <a:srgbClr val="0000FF"/>
                    </a:solidFill>
                  </a:rPr>
                  <a:t>never off by more than 50%</a:t>
                </a:r>
              </a:p>
              <a:p>
                <a:pPr lvl="1"/>
                <a:r>
                  <a:rPr lang="en-US" dirty="0">
                    <a:ea typeface="ＭＳ Ｐゴシック" pitchFamily="34" charset="-128"/>
                  </a:rPr>
                  <a:t>Error factor can be reduced to any fraction &gt; 0, with more complicated algorithm and proportionally more stored bits</a:t>
                </a:r>
              </a:p>
              <a:p>
                <a:pPr lvl="2"/>
                <a:r>
                  <a:rPr lang="en-US" dirty="0">
                    <a:ea typeface="ＭＳ Ｐゴシック" pitchFamily="34" charset="-128"/>
                  </a:rPr>
                  <a:t>Error: If we have 10 1s then 50% error means 10 +/- 5</a:t>
                </a:r>
              </a:p>
            </p:txBody>
          </p:sp>
        </mc:Choice>
        <mc:Fallback xmlns="">
          <p:sp>
            <p:nvSpPr>
              <p:cNvPr id="3686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2217-7515-4512-9526-EA1D9E066E4F}" type="datetime1">
              <a:rPr lang="en-US" smtClean="0"/>
              <a:t>2/26/18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F6139A-3E36-447F-BBA2-E04EE5A11927}" type="slidenum">
              <a:rPr lang="en-US"/>
              <a:pPr/>
              <a:t>28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87014" y="0"/>
            <a:ext cx="313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Datar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Gionis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Indyk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Motwani</a:t>
            </a:r>
            <a:r>
              <a:rPr lang="en-US" dirty="0">
                <a:solidFill>
                  <a:schemeClr val="bg1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66144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+mj-ea"/>
              </a:rPr>
              <a:t>Idea: Exponential Windows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Solution that doesn’t (quite) work:</a:t>
            </a:r>
          </a:p>
          <a:p>
            <a:pPr lvl="1"/>
            <a:r>
              <a:rPr lang="en-US" dirty="0"/>
              <a:t>Summarize </a:t>
            </a:r>
            <a:r>
              <a:rPr lang="en-US" b="1" dirty="0"/>
              <a:t>exponentially increasing </a:t>
            </a:r>
            <a:r>
              <a:rPr lang="en-US" dirty="0"/>
              <a:t>regions </a:t>
            </a:r>
            <a:br>
              <a:rPr lang="en-US" dirty="0"/>
            </a:br>
            <a:r>
              <a:rPr lang="en-US" dirty="0"/>
              <a:t>of the stream, looking backward</a:t>
            </a:r>
          </a:p>
          <a:p>
            <a:pPr lvl="1"/>
            <a:r>
              <a:rPr lang="en-US" dirty="0"/>
              <a:t>Drop small regions if they begin at the same point as a larger region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27A03-9FCA-4A68-BA5B-6FBC8EBD7CA7}" type="datetime1">
              <a:rPr lang="en-US" smtClean="0"/>
              <a:t>2/26/18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93C58E-F09B-43A6-900F-988651215D97}" type="slidenum">
              <a:rPr lang="en-US"/>
              <a:pPr/>
              <a:t>29</a:t>
            </a:fld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5468937"/>
            <a:ext cx="8970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0 1 0 0 1 1 1 0 0 0 1 0 1 0 0 1 0 0 0 1 0 1 1 0 1 1 0 1 1 1 0 0 1 0 1 0 1 1 0 0 1 1 0 1 0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622925" y="5729287"/>
            <a:ext cx="3449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8000"/>
                </a:solidFill>
              </a:rPr>
              <a:t>N</a:t>
            </a: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H="1">
            <a:off x="3429000" y="5926137"/>
            <a:ext cx="22098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6019800" y="5926136"/>
            <a:ext cx="2895600" cy="1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295400" y="4267200"/>
            <a:ext cx="2057400" cy="461665"/>
            <a:chOff x="1295400" y="3815411"/>
            <a:chExt cx="2057400" cy="461665"/>
          </a:xfrm>
        </p:grpSpPr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 flipV="1">
              <a:off x="1295400" y="4018905"/>
              <a:ext cx="838200" cy="223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2000" b="1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2667000" y="4021137"/>
              <a:ext cx="68580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2000" b="1"/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2209800" y="3815411"/>
              <a:ext cx="3225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8000"/>
                  </a:solidFill>
                </a:rPr>
                <a:t>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295400" y="3944937"/>
            <a:ext cx="7620000" cy="1524000"/>
            <a:chOff x="1295400" y="3487737"/>
            <a:chExt cx="7620000" cy="15240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8763000" y="4706937"/>
              <a:ext cx="152400" cy="3048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8534400" y="4706937"/>
              <a:ext cx="152400" cy="3048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8348634" y="4402137"/>
              <a:ext cx="338166" cy="30480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7942834" y="4402137"/>
              <a:ext cx="341322" cy="30480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7537034" y="4097337"/>
              <a:ext cx="747121" cy="304800"/>
            </a:xfrm>
            <a:prstGeom prst="rect">
              <a:avLst/>
            </a:prstGeom>
            <a:solidFill>
              <a:srgbClr val="CC99FF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6781800" y="4097337"/>
              <a:ext cx="685800" cy="304800"/>
            </a:xfrm>
            <a:prstGeom prst="rect">
              <a:avLst/>
            </a:prstGeom>
            <a:solidFill>
              <a:srgbClr val="CC99FF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5943600" y="3792537"/>
              <a:ext cx="1524000" cy="304800"/>
            </a:xfrm>
            <a:prstGeom prst="rect">
              <a:avLst/>
            </a:prstGeom>
            <a:solidFill>
              <a:srgbClr val="FF99CC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4419600" y="3487737"/>
              <a:ext cx="3048000" cy="304800"/>
            </a:xfrm>
            <a:prstGeom prst="rect">
              <a:avLst/>
            </a:prstGeom>
            <a:solidFill>
              <a:srgbClr val="FFCC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1295400" y="3487737"/>
              <a:ext cx="3048000" cy="304800"/>
            </a:xfrm>
            <a:prstGeom prst="rect">
              <a:avLst/>
            </a:prstGeom>
            <a:solidFill>
              <a:srgbClr val="FFCC00">
                <a:alpha val="5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</p:grp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04261" y="6059269"/>
            <a:ext cx="63775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We can reconstruct the count of the last 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bits, except we are not sure how many of the last 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1s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are included in the 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US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48859" y="3436203"/>
            <a:ext cx="121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Window of width 16 has 6 1s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90600" y="3851701"/>
            <a:ext cx="1752600" cy="245636"/>
          </a:xfrm>
          <a:prstGeom prst="straightConnector1">
            <a:avLst/>
          </a:prstGeom>
          <a:ln w="12700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3401080" y="4267200"/>
            <a:ext cx="0" cy="1658938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08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 animBg="1"/>
      <p:bldP spid="16" grpId="0" animBg="1"/>
      <p:bldP spid="21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Data Streams</a:t>
            </a:r>
            <a:endParaRPr lang="en-US" dirty="0">
              <a:ea typeface="+mj-ea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In many data mining situations, we do not know the entire data set in advance</a:t>
            </a:r>
          </a:p>
          <a:p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Stream Management</a:t>
            </a:r>
            <a:r>
              <a:rPr lang="en-US" dirty="0"/>
              <a:t> is important when the input rate is controlled </a:t>
            </a:r>
            <a:r>
              <a:rPr lang="en-US" b="1" dirty="0">
                <a:solidFill>
                  <a:srgbClr val="0000FF"/>
                </a:solidFill>
              </a:rPr>
              <a:t>externally:</a:t>
            </a:r>
            <a:endParaRPr lang="en-US" dirty="0">
              <a:solidFill>
                <a:schemeClr val="accent3"/>
              </a:solidFill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Google queries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Twitter or Facebook status updates</a:t>
            </a:r>
          </a:p>
          <a:p>
            <a:r>
              <a:rPr lang="en-US" dirty="0">
                <a:ea typeface="ＭＳ Ｐゴシック" pitchFamily="34" charset="-128"/>
              </a:rPr>
              <a:t>We can think of the </a:t>
            </a:r>
            <a:r>
              <a:rPr lang="en-US" b="1" dirty="0">
                <a:solidFill>
                  <a:srgbClr val="D60093"/>
                </a:solidFill>
                <a:ea typeface="ＭＳ Ｐゴシック" pitchFamily="34" charset="-128"/>
              </a:rPr>
              <a:t>data</a:t>
            </a:r>
            <a:r>
              <a:rPr lang="en-US" dirty="0">
                <a:solidFill>
                  <a:srgbClr val="D60093"/>
                </a:solidFill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as </a:t>
            </a:r>
            <a:r>
              <a:rPr lang="en-US" b="1" dirty="0">
                <a:solidFill>
                  <a:srgbClr val="D60093"/>
                </a:solidFill>
                <a:ea typeface="ＭＳ Ｐゴシック" pitchFamily="34" charset="-128"/>
              </a:rPr>
              <a:t>infinite</a:t>
            </a:r>
            <a:r>
              <a:rPr lang="en-US" dirty="0">
                <a:solidFill>
                  <a:srgbClr val="D60093"/>
                </a:solidFill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and </a:t>
            </a:r>
            <a:br>
              <a:rPr lang="en-US" dirty="0">
                <a:ea typeface="ＭＳ Ｐゴシック" pitchFamily="34" charset="-128"/>
              </a:rPr>
            </a:br>
            <a:r>
              <a:rPr lang="en-US" b="1" dirty="0">
                <a:solidFill>
                  <a:srgbClr val="D60093"/>
                </a:solidFill>
                <a:ea typeface="ＭＳ Ｐゴシック" pitchFamily="34" charset="-128"/>
              </a:rPr>
              <a:t>non-stationary</a:t>
            </a:r>
            <a:r>
              <a:rPr lang="en-US" dirty="0">
                <a:solidFill>
                  <a:srgbClr val="D60093"/>
                </a:solidFill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(the distribution changes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over time)</a:t>
            </a:r>
          </a:p>
          <a:p>
            <a:pPr lvl="1"/>
            <a:endParaRPr lang="en-US" dirty="0">
              <a:ea typeface="ＭＳ Ｐゴシック" pitchFamily="3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8E55-DB07-437D-83D5-3915274A1FB2}" type="datetime1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77DA49-2CF9-4B83-8117-D43327F1DEE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91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Good?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Stores only O(log</a:t>
                </a:r>
                <a:r>
                  <a:rPr lang="en-US" b="1" baseline="30000" dirty="0">
                    <a:solidFill>
                      <a:srgbClr val="008000"/>
                    </a:solidFill>
                  </a:rPr>
                  <a:t>2</a:t>
                </a:r>
                <a:r>
                  <a:rPr lang="en-US" b="1" i="1" dirty="0">
                    <a:solidFill>
                      <a:srgbClr val="008000"/>
                    </a:solidFill>
                  </a:rPr>
                  <a:t>N</a:t>
                </a:r>
                <a:r>
                  <a:rPr lang="en-US" b="1" dirty="0">
                    <a:solidFill>
                      <a:srgbClr val="008000"/>
                    </a:solidFill>
                  </a:rPr>
                  <a:t> ) bits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𝑶</m:t>
                    </m:r>
                    <m:r>
                      <a:rPr lang="en-US" b="1" i="1" dirty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1" i="1" dirty="0" smtClean="0">
                        <a:latin typeface="Cambria Math"/>
                      </a:rPr>
                      <m:t>log</m:t>
                    </m:r>
                    <m:r>
                      <a:rPr lang="en-US" b="1" i="1" dirty="0" smtClean="0">
                        <a:latin typeface="Cambria Math"/>
                      </a:rPr>
                      <m:t>⁡</m:t>
                    </m:r>
                    <m:r>
                      <a:rPr lang="en-US" b="1" i="1" dirty="0" smtClean="0">
                        <a:latin typeface="Cambria Math"/>
                      </a:rPr>
                      <m:t>𝑵</m:t>
                    </m:r>
                    <m:r>
                      <a:rPr lang="en-US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counts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 dirty="0">
                        <a:latin typeface="Cambria Math"/>
                      </a:rPr>
                      <m:t>𝑵</m:t>
                    </m:r>
                  </m:oMath>
                </a14:m>
                <a:r>
                  <a:rPr lang="en-US" dirty="0"/>
                  <a:t>  bits each</a:t>
                </a:r>
              </a:p>
              <a:p>
                <a:pPr lvl="8"/>
                <a:endParaRPr lang="en-US" dirty="0"/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Easy update as more bits enter</a:t>
                </a:r>
              </a:p>
              <a:p>
                <a:pPr lvl="8"/>
                <a:endParaRPr lang="en-US" dirty="0"/>
              </a:p>
              <a:p>
                <a:r>
                  <a:rPr lang="en-US" dirty="0"/>
                  <a:t>Error in count no greater than the number </a:t>
                </a:r>
                <a:br>
                  <a:rPr lang="en-US" dirty="0"/>
                </a:br>
                <a:r>
                  <a:rPr lang="en-US" dirty="0"/>
                  <a:t>of </a:t>
                </a:r>
                <a:r>
                  <a:rPr lang="en-US" b="1" dirty="0"/>
                  <a:t>1s</a:t>
                </a:r>
                <a:r>
                  <a:rPr lang="en-US" dirty="0"/>
                  <a:t> in the “</a:t>
                </a:r>
                <a:r>
                  <a:rPr lang="en-US" b="1" dirty="0"/>
                  <a:t>unknown</a:t>
                </a:r>
                <a:r>
                  <a:rPr lang="en-US" dirty="0"/>
                  <a:t>” area</a:t>
                </a:r>
              </a:p>
            </p:txBody>
          </p:sp>
        </mc:Choice>
        <mc:Fallback xmlns="">
          <p:sp>
            <p:nvSpPr>
              <p:cNvPr id="34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2D463-402A-4222-9EA4-D81566910312}" type="datetime1">
              <a:rPr lang="en-US" smtClean="0"/>
              <a:t>2/26/18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CAC8-D4C0-4FDF-ADD7-3ED0EC052452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40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0106-F273-4E89-BE42-DB66D66EE188}" type="slidenum">
              <a:rPr lang="en-US"/>
              <a:pPr/>
              <a:t>31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Not So Good?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long as the </a:t>
            </a:r>
            <a:r>
              <a:rPr lang="en-US" b="1" dirty="0"/>
              <a:t>1s</a:t>
            </a:r>
            <a:r>
              <a:rPr lang="en-US" dirty="0"/>
              <a:t> are fairly evenly distributed, the error due to the unknown region is small – </a:t>
            </a:r>
            <a:r>
              <a:rPr lang="en-US" b="1" dirty="0">
                <a:solidFill>
                  <a:srgbClr val="008000"/>
                </a:solidFill>
              </a:rPr>
              <a:t>no more than 50%</a:t>
            </a:r>
          </a:p>
          <a:p>
            <a:r>
              <a:rPr lang="en-US" dirty="0">
                <a:solidFill>
                  <a:srgbClr val="0000FF"/>
                </a:solidFill>
              </a:rPr>
              <a:t>But it could be that all the </a:t>
            </a:r>
            <a:r>
              <a:rPr lang="en-US" b="1" dirty="0">
                <a:solidFill>
                  <a:srgbClr val="0000FF"/>
                </a:solidFill>
              </a:rPr>
              <a:t>1s</a:t>
            </a:r>
            <a:r>
              <a:rPr lang="en-US" dirty="0">
                <a:solidFill>
                  <a:srgbClr val="0000FF"/>
                </a:solidFill>
              </a:rPr>
              <a:t> are in the unknown area at the end</a:t>
            </a:r>
          </a:p>
          <a:p>
            <a:r>
              <a:rPr lang="en-US" dirty="0"/>
              <a:t>In that case, </a:t>
            </a:r>
            <a:r>
              <a:rPr lang="en-US" b="1" dirty="0">
                <a:solidFill>
                  <a:srgbClr val="FF0066"/>
                </a:solidFill>
              </a:rPr>
              <a:t>the error is unbounded!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A4FD-F2F5-482B-B748-8778F4AF00A9}" type="datetime1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4572000"/>
            <a:ext cx="8970963" cy="2164139"/>
            <a:chOff x="0" y="4572000"/>
            <a:chExt cx="8970963" cy="2164139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0" y="6096000"/>
              <a:ext cx="897096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0 1 0 0 1 1 1 0 0 0 1 0 1 0 0 1 0 0 0 1 0 1 1 0 1 1 0 1 1 1 0 0 1 0 1 0 1 1 0 0 1 1 0 1 0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95400" y="4572000"/>
              <a:ext cx="7620000" cy="1524000"/>
              <a:chOff x="1295400" y="3487737"/>
              <a:chExt cx="7620000" cy="1524000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8763000" y="4706937"/>
                <a:ext cx="152400" cy="30480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8534400" y="4706937"/>
                <a:ext cx="152400" cy="30480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8348634" y="4402137"/>
                <a:ext cx="338166" cy="304800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9" name="Rectangle 9"/>
              <p:cNvSpPr>
                <a:spLocks noChangeArrowheads="1"/>
              </p:cNvSpPr>
              <p:nvPr/>
            </p:nvSpPr>
            <p:spPr bwMode="auto">
              <a:xfrm>
                <a:off x="7942834" y="4402137"/>
                <a:ext cx="341322" cy="304800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20" name="Rectangle 10"/>
              <p:cNvSpPr>
                <a:spLocks noChangeArrowheads="1"/>
              </p:cNvSpPr>
              <p:nvPr/>
            </p:nvSpPr>
            <p:spPr bwMode="auto">
              <a:xfrm>
                <a:off x="7537034" y="4097337"/>
                <a:ext cx="747121" cy="304800"/>
              </a:xfrm>
              <a:prstGeom prst="rect">
                <a:avLst/>
              </a:prstGeom>
              <a:solidFill>
                <a:srgbClr val="CC99FF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21" name="Rectangle 11"/>
              <p:cNvSpPr>
                <a:spLocks noChangeArrowheads="1"/>
              </p:cNvSpPr>
              <p:nvPr/>
            </p:nvSpPr>
            <p:spPr bwMode="auto">
              <a:xfrm>
                <a:off x="6781800" y="4097337"/>
                <a:ext cx="685800" cy="304800"/>
              </a:xfrm>
              <a:prstGeom prst="rect">
                <a:avLst/>
              </a:prstGeom>
              <a:solidFill>
                <a:srgbClr val="CC99FF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22" name="Rectangle 12"/>
              <p:cNvSpPr>
                <a:spLocks noChangeArrowheads="1"/>
              </p:cNvSpPr>
              <p:nvPr/>
            </p:nvSpPr>
            <p:spPr bwMode="auto">
              <a:xfrm>
                <a:off x="5943600" y="3792537"/>
                <a:ext cx="1524000" cy="304800"/>
              </a:xfrm>
              <a:prstGeom prst="rect">
                <a:avLst/>
              </a:prstGeom>
              <a:solidFill>
                <a:srgbClr val="FF99CC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  <p:sp>
            <p:nvSpPr>
              <p:cNvPr id="23" name="Rectangle 15"/>
              <p:cNvSpPr>
                <a:spLocks noChangeArrowheads="1"/>
              </p:cNvSpPr>
              <p:nvPr/>
            </p:nvSpPr>
            <p:spPr bwMode="auto">
              <a:xfrm>
                <a:off x="4419600" y="3487737"/>
                <a:ext cx="3048000" cy="304800"/>
              </a:xfrm>
              <a:prstGeom prst="rect">
                <a:avLst/>
              </a:prstGeom>
              <a:solidFill>
                <a:srgbClr val="FFCC00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Arial" pitchFamily="34" charset="0"/>
                    <a:cs typeface="Arial" pitchFamily="34" charset="0"/>
                  </a:rPr>
                  <a:t>10</a:t>
                </a:r>
              </a:p>
            </p:txBody>
          </p:sp>
          <p:sp>
            <p:nvSpPr>
              <p:cNvPr id="24" name="Rectangle 24"/>
              <p:cNvSpPr>
                <a:spLocks noChangeArrowheads="1"/>
              </p:cNvSpPr>
              <p:nvPr/>
            </p:nvSpPr>
            <p:spPr bwMode="auto">
              <a:xfrm>
                <a:off x="1295400" y="3487737"/>
                <a:ext cx="3048000" cy="304800"/>
              </a:xfrm>
              <a:prstGeom prst="rect">
                <a:avLst/>
              </a:prstGeom>
              <a:solidFill>
                <a:srgbClr val="FFCC00">
                  <a:alpha val="50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latin typeface="Arial" pitchFamily="34" charset="0"/>
                    <a:cs typeface="Arial" pitchFamily="34" charset="0"/>
                  </a:rPr>
                  <a:t>6</a:t>
                </a:r>
              </a:p>
            </p:txBody>
          </p:sp>
        </p:grp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5622925" y="6366807"/>
              <a:ext cx="3449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008000"/>
                  </a:solidFill>
                </a:rPr>
                <a:t>N</a:t>
              </a:r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 flipH="1">
              <a:off x="3429000" y="6563657"/>
              <a:ext cx="220980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6019800" y="6563657"/>
              <a:ext cx="289560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95400" y="4904720"/>
              <a:ext cx="2057400" cy="461665"/>
              <a:chOff x="1295400" y="3815411"/>
              <a:chExt cx="2057400" cy="461665"/>
            </a:xfrm>
          </p:grpSpPr>
          <p:sp>
            <p:nvSpPr>
              <p:cNvPr id="37" name="Line 21"/>
              <p:cNvSpPr>
                <a:spLocks noChangeShapeType="1"/>
              </p:cNvSpPr>
              <p:nvPr/>
            </p:nvSpPr>
            <p:spPr bwMode="auto">
              <a:xfrm flipH="1">
                <a:off x="1295400" y="4021137"/>
                <a:ext cx="838200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2000" b="1"/>
              </a:p>
            </p:txBody>
          </p:sp>
          <p:sp>
            <p:nvSpPr>
              <p:cNvPr id="38" name="Line 22"/>
              <p:cNvSpPr>
                <a:spLocks noChangeShapeType="1"/>
              </p:cNvSpPr>
              <p:nvPr/>
            </p:nvSpPr>
            <p:spPr bwMode="auto">
              <a:xfrm>
                <a:off x="2667000" y="4021137"/>
                <a:ext cx="685800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sz="2000" b="1"/>
              </a:p>
            </p:txBody>
          </p:sp>
          <p:sp>
            <p:nvSpPr>
              <p:cNvPr id="39" name="Text Box 20"/>
              <p:cNvSpPr txBox="1">
                <a:spLocks noChangeArrowheads="1"/>
              </p:cNvSpPr>
              <p:nvPr/>
            </p:nvSpPr>
            <p:spPr bwMode="auto">
              <a:xfrm>
                <a:off x="2209800" y="3815411"/>
                <a:ext cx="32252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008000"/>
                    </a:solidFill>
                  </a:rPr>
                  <a:t>?</a:t>
                </a:r>
              </a:p>
            </p:txBody>
          </p:sp>
        </p:grpSp>
      </p:grpSp>
      <p:cxnSp>
        <p:nvCxnSpPr>
          <p:cNvPr id="26" name="Straight Connector 25"/>
          <p:cNvCxnSpPr/>
          <p:nvPr/>
        </p:nvCxnSpPr>
        <p:spPr>
          <a:xfrm flipV="1">
            <a:off x="3401080" y="4953000"/>
            <a:ext cx="0" cy="1658938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56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Fixup</a:t>
            </a:r>
            <a:r>
              <a:rPr lang="en-US" dirty="0"/>
              <a:t>: DGIM method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Idea:</a:t>
            </a:r>
            <a:r>
              <a:rPr lang="en-US" dirty="0"/>
              <a:t> Instead of summarizing fixed-length blocks, summarize blocks with specific number of </a:t>
            </a:r>
            <a:r>
              <a:rPr lang="en-US" b="1" dirty="0"/>
              <a:t>1s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Let the block </a:t>
            </a:r>
            <a:r>
              <a:rPr lang="en-US" b="1" i="1" dirty="0">
                <a:solidFill>
                  <a:srgbClr val="FF0066"/>
                </a:solidFill>
              </a:rPr>
              <a:t>sizes</a:t>
            </a:r>
            <a:r>
              <a:rPr lang="en-US" dirty="0"/>
              <a:t> (number of </a:t>
            </a:r>
            <a:r>
              <a:rPr lang="en-US" b="1" dirty="0"/>
              <a:t>1s</a:t>
            </a:r>
            <a:r>
              <a:rPr lang="en-US" dirty="0"/>
              <a:t>) increase exponentially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When there are few 1s in the window, block sizes stay small, so errors are small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C3A1E-7015-4257-A584-04E87D87572B}" type="slidenum">
              <a:rPr lang="en-US"/>
              <a:pPr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206D-5C9C-4804-986D-AF229C681AFA}" type="datetime1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88900" y="5345112"/>
            <a:ext cx="9099555" cy="369888"/>
            <a:chOff x="2" y="2400"/>
            <a:chExt cx="5732" cy="233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34" y="2400"/>
              <a:ext cx="570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1001010110001011010101010101011010101010101110101010111010100010110010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444" y="2418"/>
              <a:ext cx="96" cy="19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5212" y="2418"/>
              <a:ext cx="96" cy="19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4979" y="2418"/>
              <a:ext cx="227" cy="19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271" y="2418"/>
              <a:ext cx="480" cy="192"/>
            </a:xfrm>
            <a:prstGeom prst="rect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734" y="2418"/>
              <a:ext cx="528" cy="192"/>
            </a:xfrm>
            <a:prstGeom prst="rect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625" y="2418"/>
              <a:ext cx="1008" cy="192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418" y="2418"/>
              <a:ext cx="1104" cy="192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" y="2418"/>
              <a:ext cx="1344" cy="192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184651" y="5702414"/>
            <a:ext cx="3449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8000"/>
                </a:solidFill>
              </a:rPr>
              <a:t>N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923926" y="5867400"/>
            <a:ext cx="3276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4581526" y="5867400"/>
            <a:ext cx="441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987014" y="0"/>
            <a:ext cx="313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Datar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Gionis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Indyk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Motwani</a:t>
            </a:r>
            <a:r>
              <a:rPr lang="en-US" dirty="0">
                <a:solidFill>
                  <a:schemeClr val="bg1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8948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222E59-ECD0-4669-8E55-349CD20D228F}" type="slidenum">
              <a:rPr lang="en-US"/>
              <a:pPr/>
              <a:t>33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DGIM: Timestamps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4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Each bit in the stream has a </a:t>
                </a:r>
                <a:r>
                  <a:rPr lang="en-US" b="1" i="1" dirty="0">
                    <a:solidFill>
                      <a:srgbClr val="FF0066"/>
                    </a:solidFill>
                  </a:rPr>
                  <a:t>timestamp</a:t>
                </a:r>
                <a:r>
                  <a:rPr lang="en-US" dirty="0"/>
                  <a:t>, starting </a:t>
                </a:r>
                <a:r>
                  <a:rPr lang="en-US" b="1" dirty="0"/>
                  <a:t>1</a:t>
                </a:r>
                <a:r>
                  <a:rPr lang="en-US" dirty="0"/>
                  <a:t>, </a:t>
                </a:r>
                <a:r>
                  <a:rPr lang="en-US" b="1" dirty="0"/>
                  <a:t>2,</a:t>
                </a:r>
                <a:r>
                  <a:rPr lang="en-US" dirty="0"/>
                  <a:t> …</a:t>
                </a:r>
              </a:p>
              <a:p>
                <a:pPr lvl="8"/>
                <a:endParaRPr lang="en-US" dirty="0"/>
              </a:p>
              <a:p>
                <a:r>
                  <a:rPr lang="en-US" dirty="0"/>
                  <a:t>Record timestamps modulo </a:t>
                </a:r>
                <a:r>
                  <a:rPr lang="en-US" b="1" i="1" dirty="0"/>
                  <a:t>N</a:t>
                </a:r>
                <a:r>
                  <a:rPr lang="en-US" dirty="0"/>
                  <a:t>  (</a:t>
                </a:r>
                <a:r>
                  <a:rPr lang="en-US" b="1" dirty="0">
                    <a:solidFill>
                      <a:srgbClr val="0000FF"/>
                    </a:solidFill>
                  </a:rPr>
                  <a:t>the window size</a:t>
                </a:r>
                <a:r>
                  <a:rPr lang="en-US" dirty="0"/>
                  <a:t>), so we can represent any </a:t>
                </a:r>
                <a:r>
                  <a:rPr lang="en-US" b="1" dirty="0">
                    <a:solidFill>
                      <a:srgbClr val="FF0066"/>
                    </a:solidFill>
                  </a:rPr>
                  <a:t>relevant</a:t>
                </a:r>
                <a:r>
                  <a:rPr lang="en-US" dirty="0">
                    <a:solidFill>
                      <a:srgbClr val="FF0066"/>
                    </a:solidFill>
                  </a:rPr>
                  <a:t> </a:t>
                </a:r>
                <a:r>
                  <a:rPr lang="en-US" dirty="0"/>
                  <a:t>timestamp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𝑶</m:t>
                    </m:r>
                    <m:r>
                      <a:rPr lang="en-US" b="1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𝒍𝒐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𝒈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</a:rPr>
                      <m:t>𝑵</m:t>
                    </m:r>
                    <m:r>
                      <a:rPr lang="en-US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bits</a:t>
                </a:r>
              </a:p>
            </p:txBody>
          </p:sp>
        </mc:Choice>
        <mc:Fallback xmlns="">
          <p:sp>
            <p:nvSpPr>
              <p:cNvPr id="4096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97D7E-1BD4-4E8E-89B2-1625C6F0B087}" type="datetime1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3473771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DGIM: Buckets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A </a:t>
            </a:r>
            <a:r>
              <a:rPr lang="en-US" b="1" i="1" dirty="0">
                <a:solidFill>
                  <a:srgbClr val="FF0066"/>
                </a:solidFill>
              </a:rPr>
              <a:t>bucket</a:t>
            </a:r>
            <a:r>
              <a:rPr lang="en-US" dirty="0"/>
              <a:t> in the DGIM method is a record consisting of:</a:t>
            </a:r>
          </a:p>
          <a:p>
            <a:pPr lvl="1"/>
            <a:r>
              <a:rPr lang="en-US" b="1" dirty="0">
                <a:solidFill>
                  <a:srgbClr val="D60093"/>
                </a:solidFill>
                <a:ea typeface="ＭＳ Ｐゴシック" pitchFamily="34" charset="-128"/>
              </a:rPr>
              <a:t>(A)</a:t>
            </a:r>
            <a:r>
              <a:rPr lang="en-US" b="1" dirty="0">
                <a:ea typeface="ＭＳ Ｐゴシック" pitchFamily="34" charset="-128"/>
              </a:rPr>
              <a:t> The timestamp of its end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[O(log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N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) bits]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(B)</a:t>
            </a:r>
            <a:r>
              <a:rPr lang="en-US" b="1" dirty="0"/>
              <a:t> </a:t>
            </a:r>
            <a:r>
              <a:rPr lang="en-US" b="1" dirty="0">
                <a:ea typeface="ＭＳ Ｐゴシック" pitchFamily="34" charset="-128"/>
              </a:rPr>
              <a:t>The number of 1s between its beginning and end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[O(log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log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N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) bits]</a:t>
            </a:r>
          </a:p>
          <a:p>
            <a:pPr marL="2490216" lvl="8" indent="-533400">
              <a:buFont typeface="Monotype Sorts" pitchFamily="-107" charset="2"/>
              <a:buAutoNum type="arabicPeriod"/>
            </a:pPr>
            <a:endParaRPr lang="en-US" dirty="0">
              <a:ea typeface="ＭＳ Ｐゴシック" pitchFamily="34" charset="-128"/>
            </a:endParaRPr>
          </a:p>
          <a:p>
            <a:pPr marL="609600" indent="-609600"/>
            <a:r>
              <a:rPr lang="en-US" b="1" dirty="0">
                <a:solidFill>
                  <a:srgbClr val="0000FF"/>
                </a:solidFill>
              </a:rPr>
              <a:t>Constraint on buckets:</a:t>
            </a:r>
            <a:r>
              <a:rPr lang="en-US" dirty="0">
                <a:solidFill>
                  <a:srgbClr val="0000FF"/>
                </a:solidFill>
              </a:rPr>
              <a:t>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/>
              <a:t>Number of </a:t>
            </a:r>
            <a:r>
              <a:rPr lang="en-US" b="1" dirty="0"/>
              <a:t>1s</a:t>
            </a:r>
            <a:r>
              <a:rPr lang="en-US" dirty="0"/>
              <a:t> must be a power of </a:t>
            </a:r>
            <a:r>
              <a:rPr lang="en-US" b="1" dirty="0"/>
              <a:t>2</a:t>
            </a:r>
          </a:p>
          <a:p>
            <a:pPr marL="902208" lvl="1" indent="-609600"/>
            <a:r>
              <a:rPr lang="en-US" dirty="0">
                <a:ea typeface="ＭＳ Ｐゴシック" pitchFamily="34" charset="-128"/>
              </a:rPr>
              <a:t>That explains the </a:t>
            </a:r>
            <a:r>
              <a:rPr lang="en-US" b="1" dirty="0">
                <a:ea typeface="ＭＳ Ｐゴシック" pitchFamily="34" charset="-128"/>
              </a:rPr>
              <a:t>O(log </a:t>
            </a:r>
            <a:r>
              <a:rPr lang="en-US" b="1" dirty="0" err="1">
                <a:ea typeface="ＭＳ Ｐゴシック" pitchFamily="34" charset="-128"/>
              </a:rPr>
              <a:t>log</a:t>
            </a:r>
            <a:r>
              <a:rPr lang="en-US" b="1" dirty="0">
                <a:ea typeface="ＭＳ Ｐゴシック" pitchFamily="34" charset="-128"/>
              </a:rPr>
              <a:t> </a:t>
            </a:r>
            <a:r>
              <a:rPr lang="en-US" b="1" i="1" dirty="0">
                <a:ea typeface="ＭＳ Ｐゴシック" pitchFamily="34" charset="-128"/>
              </a:rPr>
              <a:t>N)</a:t>
            </a:r>
            <a:r>
              <a:rPr lang="en-US" b="1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 in</a:t>
            </a:r>
            <a:r>
              <a:rPr lang="en-US" b="1" dirty="0">
                <a:ea typeface="ＭＳ Ｐゴシック" pitchFamily="34" charset="-128"/>
              </a:rPr>
              <a:t> </a:t>
            </a:r>
            <a:r>
              <a:rPr lang="en-US" b="1" dirty="0">
                <a:solidFill>
                  <a:srgbClr val="D60093"/>
                </a:solidFill>
                <a:ea typeface="ＭＳ Ｐゴシック" pitchFamily="34" charset="-128"/>
              </a:rPr>
              <a:t>(B)</a:t>
            </a:r>
            <a:r>
              <a:rPr lang="en-US" b="1" dirty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b="1" dirty="0"/>
              <a:t>above</a:t>
            </a:r>
          </a:p>
        </p:txBody>
      </p:sp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826659-63FF-4646-9523-90AB881C4761}" type="slidenum">
              <a:rPr lang="en-US"/>
              <a:pPr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2B2F7-4EB2-4E32-A8C5-90B9EA44F063}" type="datetime1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76200" y="5902766"/>
            <a:ext cx="9101141" cy="369888"/>
            <a:chOff x="-6" y="2400"/>
            <a:chExt cx="5733" cy="233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27" y="2400"/>
              <a:ext cx="570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1001010110001011010101010101011010101010101110101010111010100010110010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444" y="2418"/>
              <a:ext cx="96" cy="19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5212" y="2418"/>
              <a:ext cx="96" cy="19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4979" y="2418"/>
              <a:ext cx="227" cy="19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263" y="2418"/>
              <a:ext cx="480" cy="192"/>
            </a:xfrm>
            <a:prstGeom prst="rect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726" y="2418"/>
              <a:ext cx="528" cy="192"/>
            </a:xfrm>
            <a:prstGeom prst="rect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617" y="2418"/>
              <a:ext cx="1008" cy="192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410" y="2418"/>
              <a:ext cx="1104" cy="192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-6" y="2418"/>
              <a:ext cx="1344" cy="192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184651" y="6260068"/>
            <a:ext cx="3449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8000"/>
                </a:solidFill>
              </a:rPr>
              <a:t>N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923926" y="6425054"/>
            <a:ext cx="3276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4581526" y="6425054"/>
            <a:ext cx="441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6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763000" cy="9875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Representing</a:t>
            </a:r>
            <a:r>
              <a:rPr lang="en-US" dirty="0">
                <a:ea typeface="+mj-ea"/>
              </a:rPr>
              <a:t> a Stream by Buckets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Either </a:t>
            </a:r>
            <a:r>
              <a:rPr lang="en-US" b="1" dirty="0">
                <a:solidFill>
                  <a:srgbClr val="FF0066"/>
                </a:solidFill>
              </a:rPr>
              <a:t>one</a:t>
            </a:r>
            <a:r>
              <a:rPr lang="en-US" dirty="0"/>
              <a:t> or </a:t>
            </a:r>
            <a:r>
              <a:rPr lang="en-US" b="1" dirty="0">
                <a:solidFill>
                  <a:srgbClr val="FF0066"/>
                </a:solidFill>
              </a:rPr>
              <a:t>two</a:t>
            </a:r>
            <a:r>
              <a:rPr lang="en-US" dirty="0"/>
              <a:t> buckets with the same </a:t>
            </a:r>
            <a:r>
              <a:rPr lang="en-US" b="1" dirty="0"/>
              <a:t>power-of-2 number</a:t>
            </a:r>
            <a:r>
              <a:rPr lang="en-US" dirty="0"/>
              <a:t> of </a:t>
            </a:r>
            <a:r>
              <a:rPr lang="en-US" b="1" dirty="0"/>
              <a:t>1s</a:t>
            </a:r>
          </a:p>
          <a:p>
            <a:pPr lvl="8"/>
            <a:endParaRPr lang="en-US" dirty="0"/>
          </a:p>
          <a:p>
            <a:r>
              <a:rPr lang="en-US" b="1" dirty="0"/>
              <a:t>Buckets do not overlap in timestamps</a:t>
            </a:r>
          </a:p>
          <a:p>
            <a:pPr lvl="8"/>
            <a:endParaRPr lang="en-US" dirty="0"/>
          </a:p>
          <a:p>
            <a:r>
              <a:rPr lang="en-US" b="1" dirty="0"/>
              <a:t>Buckets are sorted by size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Earlier buckets are not smaller than later buckets</a:t>
            </a:r>
          </a:p>
          <a:p>
            <a:pPr lvl="8"/>
            <a:endParaRPr lang="en-US" dirty="0">
              <a:ea typeface="ＭＳ Ｐゴシック" pitchFamily="34" charset="-128"/>
            </a:endParaRPr>
          </a:p>
          <a:p>
            <a:r>
              <a:rPr lang="en-US" dirty="0"/>
              <a:t>Buckets disappear when their </a:t>
            </a:r>
            <a:br>
              <a:rPr lang="en-US" dirty="0"/>
            </a:br>
            <a:r>
              <a:rPr lang="en-US" dirty="0"/>
              <a:t>end-time is </a:t>
            </a:r>
            <a:r>
              <a:rPr lang="en-US" b="1" dirty="0"/>
              <a:t>&gt; </a:t>
            </a:r>
            <a:r>
              <a:rPr lang="en-US" b="1" i="1" dirty="0"/>
              <a:t>N</a:t>
            </a:r>
            <a:r>
              <a:rPr lang="en-US" dirty="0"/>
              <a:t>  time units in the past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0B8F-BA1A-42F4-A9D6-88A9E8099C9C}" type="datetime1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418B3B-5EF8-4C0D-8894-957D2846483A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17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Example: </a:t>
            </a:r>
            <a:r>
              <a:rPr lang="en-US" dirty="0" err="1">
                <a:ea typeface="+mj-ea"/>
              </a:rPr>
              <a:t>Bucketized</a:t>
            </a:r>
            <a:r>
              <a:rPr lang="en-US" dirty="0">
                <a:ea typeface="+mj-ea"/>
              </a:rPr>
              <a:t> Stream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2CE4-7842-4859-9844-49778057F165}" type="datetime1">
              <a:rPr lang="en-US" smtClean="0"/>
              <a:t>2/26/18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3993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850B7C-C16F-413A-9012-C62F3E88417E}" type="slidenum">
              <a:rPr lang="en-US"/>
              <a:pPr/>
              <a:t>36</a:t>
            </a:fld>
            <a:endParaRPr lang="en-US"/>
          </a:p>
        </p:txBody>
      </p:sp>
      <p:sp>
        <p:nvSpPr>
          <p:cNvPr id="39941" name="Text Box 16"/>
          <p:cNvSpPr txBox="1">
            <a:spLocks noChangeArrowheads="1"/>
          </p:cNvSpPr>
          <p:nvPr/>
        </p:nvSpPr>
        <p:spPr bwMode="auto">
          <a:xfrm>
            <a:off x="4098925" y="4433887"/>
            <a:ext cx="3449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8000"/>
                </a:solidFill>
              </a:rPr>
              <a:t>N</a:t>
            </a:r>
          </a:p>
        </p:txBody>
      </p:sp>
      <p:sp>
        <p:nvSpPr>
          <p:cNvPr id="39942" name="Line 17"/>
          <p:cNvSpPr>
            <a:spLocks noChangeShapeType="1"/>
          </p:cNvSpPr>
          <p:nvPr/>
        </p:nvSpPr>
        <p:spPr bwMode="auto">
          <a:xfrm flipH="1">
            <a:off x="838200" y="4648200"/>
            <a:ext cx="3276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3" name="Line 18"/>
          <p:cNvSpPr>
            <a:spLocks noChangeShapeType="1"/>
          </p:cNvSpPr>
          <p:nvPr/>
        </p:nvSpPr>
        <p:spPr bwMode="auto">
          <a:xfrm>
            <a:off x="4495800" y="4648200"/>
            <a:ext cx="441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Line 20"/>
          <p:cNvSpPr>
            <a:spLocks noChangeShapeType="1"/>
          </p:cNvSpPr>
          <p:nvPr/>
        </p:nvSpPr>
        <p:spPr bwMode="auto">
          <a:xfrm flipH="1">
            <a:off x="8305800" y="3124200"/>
            <a:ext cx="228600" cy="685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Line 21"/>
          <p:cNvSpPr>
            <a:spLocks noChangeShapeType="1"/>
          </p:cNvSpPr>
          <p:nvPr/>
        </p:nvSpPr>
        <p:spPr bwMode="auto">
          <a:xfrm>
            <a:off x="8534400" y="3124200"/>
            <a:ext cx="152400" cy="685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Text Box 22"/>
          <p:cNvSpPr txBox="1">
            <a:spLocks noChangeArrowheads="1"/>
          </p:cNvSpPr>
          <p:nvPr/>
        </p:nvSpPr>
        <p:spPr bwMode="auto">
          <a:xfrm>
            <a:off x="7391400" y="2438400"/>
            <a:ext cx="7873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 of</a:t>
            </a:r>
          </a:p>
          <a:p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size 2</a:t>
            </a:r>
          </a:p>
        </p:txBody>
      </p:sp>
      <p:sp>
        <p:nvSpPr>
          <p:cNvPr id="39947" name="Line 23"/>
          <p:cNvSpPr>
            <a:spLocks noChangeShapeType="1"/>
          </p:cNvSpPr>
          <p:nvPr/>
        </p:nvSpPr>
        <p:spPr bwMode="auto">
          <a:xfrm>
            <a:off x="7848600" y="3124200"/>
            <a:ext cx="152400" cy="685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Text Box 24"/>
          <p:cNvSpPr txBox="1">
            <a:spLocks noChangeArrowheads="1"/>
          </p:cNvSpPr>
          <p:nvPr/>
        </p:nvSpPr>
        <p:spPr bwMode="auto">
          <a:xfrm>
            <a:off x="6324600" y="2438400"/>
            <a:ext cx="7873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 of</a:t>
            </a:r>
          </a:p>
          <a:p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size 4</a:t>
            </a:r>
          </a:p>
        </p:txBody>
      </p:sp>
      <p:sp>
        <p:nvSpPr>
          <p:cNvPr id="39949" name="Line 25"/>
          <p:cNvSpPr>
            <a:spLocks noChangeShapeType="1"/>
          </p:cNvSpPr>
          <p:nvPr/>
        </p:nvSpPr>
        <p:spPr bwMode="auto">
          <a:xfrm flipH="1">
            <a:off x="6324600" y="3124200"/>
            <a:ext cx="381000" cy="685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50" name="Line 26"/>
          <p:cNvSpPr>
            <a:spLocks noChangeShapeType="1"/>
          </p:cNvSpPr>
          <p:nvPr/>
        </p:nvSpPr>
        <p:spPr bwMode="auto">
          <a:xfrm>
            <a:off x="6705600" y="3124200"/>
            <a:ext cx="381000" cy="685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51" name="Text Box 27"/>
          <p:cNvSpPr txBox="1">
            <a:spLocks noChangeArrowheads="1"/>
          </p:cNvSpPr>
          <p:nvPr/>
        </p:nvSpPr>
        <p:spPr bwMode="auto">
          <a:xfrm>
            <a:off x="3733800" y="2438400"/>
            <a:ext cx="7873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 of</a:t>
            </a:r>
          </a:p>
          <a:p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size 8</a:t>
            </a:r>
          </a:p>
        </p:txBody>
      </p:sp>
      <p:sp>
        <p:nvSpPr>
          <p:cNvPr id="39952" name="Line 28"/>
          <p:cNvSpPr>
            <a:spLocks noChangeShapeType="1"/>
          </p:cNvSpPr>
          <p:nvPr/>
        </p:nvSpPr>
        <p:spPr bwMode="auto">
          <a:xfrm flipH="1">
            <a:off x="2971800" y="3124200"/>
            <a:ext cx="1143000" cy="685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53" name="Line 29"/>
          <p:cNvSpPr>
            <a:spLocks noChangeShapeType="1"/>
          </p:cNvSpPr>
          <p:nvPr/>
        </p:nvSpPr>
        <p:spPr bwMode="auto">
          <a:xfrm>
            <a:off x="4114800" y="3124200"/>
            <a:ext cx="838200" cy="685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54" name="Text Box 30"/>
          <p:cNvSpPr txBox="1">
            <a:spLocks noChangeArrowheads="1"/>
          </p:cNvSpPr>
          <p:nvPr/>
        </p:nvSpPr>
        <p:spPr bwMode="auto">
          <a:xfrm>
            <a:off x="685800" y="2438400"/>
            <a:ext cx="19287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At least 1 of</a:t>
            </a:r>
          </a:p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size 16.  Partially</a:t>
            </a:r>
          </a:p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beyond window.</a:t>
            </a:r>
          </a:p>
        </p:txBody>
      </p:sp>
      <p:sp>
        <p:nvSpPr>
          <p:cNvPr id="39955" name="Line 31"/>
          <p:cNvSpPr>
            <a:spLocks noChangeShapeType="1"/>
          </p:cNvSpPr>
          <p:nvPr/>
        </p:nvSpPr>
        <p:spPr bwMode="auto">
          <a:xfrm>
            <a:off x="1600200" y="3429000"/>
            <a:ext cx="0" cy="3810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56" name="Text Box 32"/>
          <p:cNvSpPr txBox="1">
            <a:spLocks noChangeArrowheads="1"/>
          </p:cNvSpPr>
          <p:nvPr/>
        </p:nvSpPr>
        <p:spPr bwMode="auto">
          <a:xfrm>
            <a:off x="8229600" y="2438400"/>
            <a:ext cx="7873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 of</a:t>
            </a:r>
          </a:p>
          <a:p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size 1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9050" y="3804486"/>
            <a:ext cx="9110667" cy="369888"/>
            <a:chOff x="6" y="2400"/>
            <a:chExt cx="5739" cy="233"/>
          </a:xfrm>
        </p:grpSpPr>
        <p:sp>
          <p:nvSpPr>
            <p:cNvPr id="35" name="Text Box 3"/>
            <p:cNvSpPr txBox="1">
              <a:spLocks noChangeArrowheads="1"/>
            </p:cNvSpPr>
            <p:nvPr/>
          </p:nvSpPr>
          <p:spPr bwMode="auto">
            <a:xfrm>
              <a:off x="45" y="2400"/>
              <a:ext cx="570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1001010110001011010101010101011010101010101110101010111010100010110010</a:t>
              </a:r>
            </a:p>
          </p:txBody>
        </p:sp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5456" y="2418"/>
              <a:ext cx="96" cy="19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5228" y="2418"/>
              <a:ext cx="96" cy="19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995" y="2418"/>
              <a:ext cx="227" cy="19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4283" y="2418"/>
              <a:ext cx="480" cy="192"/>
            </a:xfrm>
            <a:prstGeom prst="rect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738" y="2418"/>
              <a:ext cx="528" cy="192"/>
            </a:xfrm>
            <a:prstGeom prst="rect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633" y="2418"/>
              <a:ext cx="1008" cy="192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1442" y="2418"/>
              <a:ext cx="1104" cy="192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6" y="2418"/>
              <a:ext cx="1344" cy="192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4800" y="5029200"/>
            <a:ext cx="87439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Calibri" pitchFamily="34" charset="0"/>
                <a:cs typeface="Arial" pitchFamily="34" charset="0"/>
              </a:rPr>
              <a:t>Three properties of buckets that are maintained:</a:t>
            </a:r>
          </a:p>
          <a:p>
            <a:r>
              <a:rPr lang="en-US" sz="2400" dirty="0">
                <a:latin typeface="Calibri" pitchFamily="34" charset="0"/>
                <a:cs typeface="Arial" pitchFamily="34" charset="0"/>
              </a:rPr>
              <a:t>  </a:t>
            </a:r>
            <a:r>
              <a:rPr lang="en-US" sz="2400" b="1" dirty="0">
                <a:latin typeface="Calibri" pitchFamily="34" charset="0"/>
                <a:cs typeface="Arial" pitchFamily="34" charset="0"/>
              </a:rPr>
              <a:t>-</a:t>
            </a:r>
            <a:r>
              <a:rPr lang="en-US" sz="2400" dirty="0">
                <a:latin typeface="Calibri" pitchFamily="34" charset="0"/>
                <a:cs typeface="Arial" pitchFamily="34" charset="0"/>
              </a:rPr>
              <a:t> Either </a:t>
            </a:r>
            <a:r>
              <a:rPr lang="en-US" sz="2400" b="1" dirty="0">
                <a:solidFill>
                  <a:srgbClr val="D60093"/>
                </a:solidFill>
                <a:latin typeface="Calibri" pitchFamily="34" charset="0"/>
                <a:cs typeface="Arial" pitchFamily="34" charset="0"/>
              </a:rPr>
              <a:t>one</a:t>
            </a:r>
            <a:r>
              <a:rPr lang="en-US" sz="2400" dirty="0">
                <a:latin typeface="Calibri" pitchFamily="34" charset="0"/>
                <a:cs typeface="Arial" pitchFamily="34" charset="0"/>
              </a:rPr>
              <a:t> or </a:t>
            </a:r>
            <a:r>
              <a:rPr lang="en-US" sz="2400" b="1" dirty="0">
                <a:solidFill>
                  <a:srgbClr val="D60093"/>
                </a:solidFill>
                <a:latin typeface="Calibri" pitchFamily="34" charset="0"/>
                <a:cs typeface="Arial" pitchFamily="34" charset="0"/>
              </a:rPr>
              <a:t>two</a:t>
            </a:r>
            <a:r>
              <a:rPr lang="en-US" sz="2400" dirty="0">
                <a:latin typeface="Calibri" pitchFamily="34" charset="0"/>
                <a:cs typeface="Arial" pitchFamily="34" charset="0"/>
              </a:rPr>
              <a:t> buckets with the same </a:t>
            </a:r>
            <a:r>
              <a:rPr lang="en-US" sz="2400" b="1" dirty="0">
                <a:latin typeface="Calibri" pitchFamily="34" charset="0"/>
                <a:cs typeface="Arial" pitchFamily="34" charset="0"/>
              </a:rPr>
              <a:t>power-of-2</a:t>
            </a:r>
            <a:r>
              <a:rPr lang="en-US" sz="2400" dirty="0">
                <a:latin typeface="Calibri" pitchFamily="34" charset="0"/>
                <a:cs typeface="Arial" pitchFamily="34" charset="0"/>
              </a:rPr>
              <a:t> number of </a:t>
            </a:r>
            <a:r>
              <a:rPr lang="en-US" sz="2400" b="1" dirty="0">
                <a:latin typeface="Calibri" pitchFamily="34" charset="0"/>
                <a:cs typeface="Arial" pitchFamily="34" charset="0"/>
              </a:rPr>
              <a:t>1s</a:t>
            </a:r>
          </a:p>
          <a:p>
            <a:r>
              <a:rPr lang="en-US" sz="2400" dirty="0">
                <a:latin typeface="Calibri" pitchFamily="34" charset="0"/>
                <a:cs typeface="Arial" pitchFamily="34" charset="0"/>
              </a:rPr>
              <a:t>  </a:t>
            </a:r>
            <a:r>
              <a:rPr lang="en-US" sz="2400" b="1" dirty="0">
                <a:latin typeface="Calibri" pitchFamily="34" charset="0"/>
                <a:cs typeface="Arial" pitchFamily="34" charset="0"/>
              </a:rPr>
              <a:t>-</a:t>
            </a:r>
            <a:r>
              <a:rPr lang="en-US" sz="2400" dirty="0">
                <a:latin typeface="Calibri" pitchFamily="34" charset="0"/>
                <a:cs typeface="Arial" pitchFamily="34" charset="0"/>
              </a:rPr>
              <a:t> Buckets do not overlap in timestamps</a:t>
            </a:r>
          </a:p>
          <a:p>
            <a:r>
              <a:rPr lang="en-US" sz="2400" dirty="0">
                <a:latin typeface="Calibri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Calibri" pitchFamily="34" charset="0"/>
                <a:cs typeface="Arial" pitchFamily="34" charset="0"/>
              </a:rPr>
              <a:t> -</a:t>
            </a:r>
            <a:r>
              <a:rPr lang="en-US" sz="2400" dirty="0">
                <a:latin typeface="Calibri" pitchFamily="34" charset="0"/>
                <a:cs typeface="Arial" pitchFamily="34" charset="0"/>
              </a:rPr>
              <a:t> Buckets are sorted by size</a:t>
            </a:r>
          </a:p>
        </p:txBody>
      </p:sp>
    </p:spTree>
    <p:extLst>
      <p:ext uri="{BB962C8B-B14F-4D97-AF65-F5344CB8AC3E}">
        <p14:creationId xmlns:p14="http://schemas.microsoft.com/office/powerpoint/2010/main" val="1972889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Updating Buckets (1)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new bit comes in, drop the last (oldest) bucket if its end-time is prior to </a:t>
            </a:r>
            <a:r>
              <a:rPr lang="en-US" b="1" i="1" dirty="0"/>
              <a:t>N</a:t>
            </a:r>
            <a:r>
              <a:rPr lang="en-US" dirty="0"/>
              <a:t>  time units before the current time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2 cases:</a:t>
            </a:r>
            <a:r>
              <a:rPr lang="en-US" b="1" dirty="0"/>
              <a:t> </a:t>
            </a:r>
            <a:r>
              <a:rPr lang="en-US" dirty="0"/>
              <a:t>Current bit is</a:t>
            </a:r>
            <a:r>
              <a:rPr lang="en-US" b="1" dirty="0"/>
              <a:t> 0</a:t>
            </a:r>
            <a:r>
              <a:rPr lang="en-US" dirty="0"/>
              <a:t> or </a:t>
            </a:r>
            <a:r>
              <a:rPr lang="en-US" b="1" dirty="0"/>
              <a:t>1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If the current bit is 0: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/>
              <a:t>no other changes are needed</a:t>
            </a:r>
          </a:p>
        </p:txBody>
      </p:sp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56BB5B-B3F2-4BDD-B09F-F556406A061E}" type="slidenum">
              <a:rPr lang="en-US"/>
              <a:pPr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D50B-00CD-4BC1-8AFF-A6BCC4F5E204}" type="datetime1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23054996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Updating Buckets (2)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b="1" dirty="0">
                <a:solidFill>
                  <a:srgbClr val="008000"/>
                </a:solidFill>
              </a:rPr>
              <a:t>If the current bit is 1:</a:t>
            </a:r>
          </a:p>
          <a:p>
            <a:pPr lvl="1"/>
            <a:r>
              <a:rPr lang="en-US" b="1" dirty="0"/>
              <a:t>(1)</a:t>
            </a:r>
            <a:r>
              <a:rPr lang="en-US" dirty="0"/>
              <a:t> Create a new bucket of size </a:t>
            </a:r>
            <a:r>
              <a:rPr lang="en-US" b="1" dirty="0"/>
              <a:t>1</a:t>
            </a:r>
            <a:r>
              <a:rPr lang="en-US" dirty="0"/>
              <a:t>, for just this bit</a:t>
            </a:r>
          </a:p>
          <a:p>
            <a:pPr marL="1255776" lvl="2" indent="-533400"/>
            <a:r>
              <a:rPr lang="en-US" b="1" dirty="0"/>
              <a:t>End timestamp = current time</a:t>
            </a:r>
          </a:p>
          <a:p>
            <a:pPr lvl="1"/>
            <a:r>
              <a:rPr lang="en-US" b="1" dirty="0"/>
              <a:t>(2)</a:t>
            </a:r>
            <a:r>
              <a:rPr lang="en-US" dirty="0"/>
              <a:t> If there are now </a:t>
            </a:r>
            <a:r>
              <a:rPr lang="en-US" b="1" dirty="0">
                <a:solidFill>
                  <a:srgbClr val="0000FF"/>
                </a:solidFill>
              </a:rPr>
              <a:t>three buckets of size 1</a:t>
            </a:r>
            <a:r>
              <a:rPr lang="en-US" dirty="0"/>
              <a:t>, </a:t>
            </a:r>
            <a:r>
              <a:rPr lang="en-US" b="1" dirty="0">
                <a:solidFill>
                  <a:srgbClr val="D60093"/>
                </a:solidFill>
              </a:rPr>
              <a:t>combine the oldest two into a bucket of size 2</a:t>
            </a:r>
          </a:p>
          <a:p>
            <a:pPr lvl="1"/>
            <a:r>
              <a:rPr lang="en-US" b="1" dirty="0"/>
              <a:t>(3)</a:t>
            </a:r>
            <a:r>
              <a:rPr lang="en-US" dirty="0"/>
              <a:t> If there are now </a:t>
            </a:r>
            <a:r>
              <a:rPr lang="en-US" b="1" dirty="0">
                <a:solidFill>
                  <a:srgbClr val="0000FF"/>
                </a:solidFill>
              </a:rPr>
              <a:t>three buckets of size 2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>
                <a:solidFill>
                  <a:srgbClr val="D60093"/>
                </a:solidFill>
              </a:rPr>
              <a:t>combine the oldest two into a bucket of size 4</a:t>
            </a:r>
          </a:p>
          <a:p>
            <a:pPr lvl="1"/>
            <a:r>
              <a:rPr lang="en-US" b="1" dirty="0"/>
              <a:t>(4) And so on …</a:t>
            </a:r>
          </a:p>
        </p:txBody>
      </p:sp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0C658C-A62C-4A0D-92D9-6B055064CAB5}" type="slidenum">
              <a:rPr lang="en-US"/>
              <a:pPr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4355-6F26-49EA-9EC3-2FC14706F83A}" type="datetime1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555091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Example: Updating Buckets</a:t>
            </a:r>
          </a:p>
        </p:txBody>
      </p:sp>
      <p:sp>
        <p:nvSpPr>
          <p:cNvPr id="4608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455702-6A89-42EF-B3B5-4059C61339C5}" type="slidenum">
              <a:rPr lang="en-US"/>
              <a:pPr/>
              <a:t>39</a:t>
            </a:fld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-12701" y="1905000"/>
            <a:ext cx="9131303" cy="369888"/>
            <a:chOff x="-8" y="1200"/>
            <a:chExt cx="5752" cy="233"/>
          </a:xfrm>
        </p:grpSpPr>
        <p:sp>
          <p:nvSpPr>
            <p:cNvPr id="46137" name="Text Box 4"/>
            <p:cNvSpPr txBox="1">
              <a:spLocks noChangeArrowheads="1"/>
            </p:cNvSpPr>
            <p:nvPr/>
          </p:nvSpPr>
          <p:spPr bwMode="auto">
            <a:xfrm>
              <a:off x="31" y="1200"/>
              <a:ext cx="57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1001010110001011010101010101011010101010101110101010111010100010110010</a:t>
              </a:r>
            </a:p>
          </p:txBody>
        </p:sp>
        <p:sp>
          <p:nvSpPr>
            <p:cNvPr id="46138" name="Rectangle 5"/>
            <p:cNvSpPr>
              <a:spLocks noChangeArrowheads="1"/>
            </p:cNvSpPr>
            <p:nvPr/>
          </p:nvSpPr>
          <p:spPr bwMode="auto">
            <a:xfrm>
              <a:off x="5444" y="1212"/>
              <a:ext cx="96" cy="19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9" name="Rectangle 6"/>
            <p:cNvSpPr>
              <a:spLocks noChangeArrowheads="1"/>
            </p:cNvSpPr>
            <p:nvPr/>
          </p:nvSpPr>
          <p:spPr bwMode="auto">
            <a:xfrm>
              <a:off x="5204" y="1212"/>
              <a:ext cx="96" cy="19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0" name="Rectangle 7"/>
            <p:cNvSpPr>
              <a:spLocks noChangeArrowheads="1"/>
            </p:cNvSpPr>
            <p:nvPr/>
          </p:nvSpPr>
          <p:spPr bwMode="auto">
            <a:xfrm>
              <a:off x="4964" y="1212"/>
              <a:ext cx="240" cy="19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1" name="Rectangle 8"/>
            <p:cNvSpPr>
              <a:spLocks noChangeArrowheads="1"/>
            </p:cNvSpPr>
            <p:nvPr/>
          </p:nvSpPr>
          <p:spPr bwMode="auto">
            <a:xfrm>
              <a:off x="4244" y="1212"/>
              <a:ext cx="480" cy="192"/>
            </a:xfrm>
            <a:prstGeom prst="rect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2" name="Rectangle 9"/>
            <p:cNvSpPr>
              <a:spLocks noChangeArrowheads="1"/>
            </p:cNvSpPr>
            <p:nvPr/>
          </p:nvSpPr>
          <p:spPr bwMode="auto">
            <a:xfrm>
              <a:off x="3716" y="1212"/>
              <a:ext cx="528" cy="192"/>
            </a:xfrm>
            <a:prstGeom prst="rect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3" name="Rectangle 10"/>
            <p:cNvSpPr>
              <a:spLocks noChangeArrowheads="1"/>
            </p:cNvSpPr>
            <p:nvPr/>
          </p:nvSpPr>
          <p:spPr bwMode="auto">
            <a:xfrm>
              <a:off x="2612" y="1212"/>
              <a:ext cx="1008" cy="192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4" name="Rectangle 11"/>
            <p:cNvSpPr>
              <a:spLocks noChangeArrowheads="1"/>
            </p:cNvSpPr>
            <p:nvPr/>
          </p:nvSpPr>
          <p:spPr bwMode="auto">
            <a:xfrm>
              <a:off x="1412" y="1212"/>
              <a:ext cx="1104" cy="192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5" name="Rectangle 12"/>
            <p:cNvSpPr>
              <a:spLocks noChangeArrowheads="1"/>
            </p:cNvSpPr>
            <p:nvPr/>
          </p:nvSpPr>
          <p:spPr bwMode="auto">
            <a:xfrm>
              <a:off x="-8" y="1212"/>
              <a:ext cx="1344" cy="192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2698" y="2743200"/>
            <a:ext cx="9117017" cy="369888"/>
            <a:chOff x="8" y="1728"/>
            <a:chExt cx="5743" cy="233"/>
          </a:xfrm>
        </p:grpSpPr>
        <p:sp>
          <p:nvSpPr>
            <p:cNvPr id="46127" name="Text Box 14"/>
            <p:cNvSpPr txBox="1">
              <a:spLocks noChangeArrowheads="1"/>
            </p:cNvSpPr>
            <p:nvPr/>
          </p:nvSpPr>
          <p:spPr bwMode="auto">
            <a:xfrm>
              <a:off x="38" y="1728"/>
              <a:ext cx="57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001010110001011010101010101011010101010101110101010111010100010110010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6128" name="Rectangle 15"/>
            <p:cNvSpPr>
              <a:spLocks noChangeArrowheads="1"/>
            </p:cNvSpPr>
            <p:nvPr/>
          </p:nvSpPr>
          <p:spPr bwMode="auto">
            <a:xfrm>
              <a:off x="5532" y="1728"/>
              <a:ext cx="96" cy="19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9" name="Rectangle 16"/>
            <p:cNvSpPr>
              <a:spLocks noChangeArrowheads="1"/>
            </p:cNvSpPr>
            <p:nvPr/>
          </p:nvSpPr>
          <p:spPr bwMode="auto">
            <a:xfrm>
              <a:off x="5139" y="1728"/>
              <a:ext cx="96" cy="19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0" name="Rectangle 17"/>
            <p:cNvSpPr>
              <a:spLocks noChangeArrowheads="1"/>
            </p:cNvSpPr>
            <p:nvPr/>
          </p:nvSpPr>
          <p:spPr bwMode="auto">
            <a:xfrm>
              <a:off x="4899" y="1728"/>
              <a:ext cx="240" cy="19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1" name="Rectangle 18"/>
            <p:cNvSpPr>
              <a:spLocks noChangeArrowheads="1"/>
            </p:cNvSpPr>
            <p:nvPr/>
          </p:nvSpPr>
          <p:spPr bwMode="auto">
            <a:xfrm>
              <a:off x="4176" y="1728"/>
              <a:ext cx="480" cy="192"/>
            </a:xfrm>
            <a:prstGeom prst="rect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2" name="Rectangle 19"/>
            <p:cNvSpPr>
              <a:spLocks noChangeArrowheads="1"/>
            </p:cNvSpPr>
            <p:nvPr/>
          </p:nvSpPr>
          <p:spPr bwMode="auto">
            <a:xfrm>
              <a:off x="3648" y="1728"/>
              <a:ext cx="528" cy="192"/>
            </a:xfrm>
            <a:prstGeom prst="rect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3" name="Rectangle 20"/>
            <p:cNvSpPr>
              <a:spLocks noChangeArrowheads="1"/>
            </p:cNvSpPr>
            <p:nvPr/>
          </p:nvSpPr>
          <p:spPr bwMode="auto">
            <a:xfrm>
              <a:off x="2544" y="1728"/>
              <a:ext cx="1008" cy="192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4" name="Rectangle 21"/>
            <p:cNvSpPr>
              <a:spLocks noChangeArrowheads="1"/>
            </p:cNvSpPr>
            <p:nvPr/>
          </p:nvSpPr>
          <p:spPr bwMode="auto">
            <a:xfrm>
              <a:off x="1344" y="1728"/>
              <a:ext cx="1104" cy="192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5" name="Rectangle 22"/>
            <p:cNvSpPr>
              <a:spLocks noChangeArrowheads="1"/>
            </p:cNvSpPr>
            <p:nvPr/>
          </p:nvSpPr>
          <p:spPr bwMode="auto">
            <a:xfrm>
              <a:off x="8" y="1728"/>
              <a:ext cx="1248" cy="192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6" name="Rectangle 23"/>
            <p:cNvSpPr>
              <a:spLocks noChangeArrowheads="1"/>
            </p:cNvSpPr>
            <p:nvPr/>
          </p:nvSpPr>
          <p:spPr bwMode="auto">
            <a:xfrm>
              <a:off x="5363" y="1728"/>
              <a:ext cx="96" cy="19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0" y="3505200"/>
            <a:ext cx="9097967" cy="369888"/>
            <a:chOff x="0" y="2208"/>
            <a:chExt cx="5731" cy="233"/>
          </a:xfrm>
        </p:grpSpPr>
        <p:sp>
          <p:nvSpPr>
            <p:cNvPr id="46118" name="Text Box 24"/>
            <p:cNvSpPr txBox="1">
              <a:spLocks noChangeArrowheads="1"/>
            </p:cNvSpPr>
            <p:nvPr/>
          </p:nvSpPr>
          <p:spPr bwMode="auto">
            <a:xfrm>
              <a:off x="18" y="2208"/>
              <a:ext cx="57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001010110001011010101010101011010101010101110101010111010100010110010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46119" name="Rectangle 25"/>
            <p:cNvSpPr>
              <a:spLocks noChangeArrowheads="1"/>
            </p:cNvSpPr>
            <p:nvPr/>
          </p:nvSpPr>
          <p:spPr bwMode="auto">
            <a:xfrm>
              <a:off x="5524" y="2208"/>
              <a:ext cx="96" cy="19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0" name="Rectangle 26"/>
            <p:cNvSpPr>
              <a:spLocks noChangeArrowheads="1"/>
            </p:cNvSpPr>
            <p:nvPr/>
          </p:nvSpPr>
          <p:spPr bwMode="auto">
            <a:xfrm>
              <a:off x="5138" y="2208"/>
              <a:ext cx="288" cy="19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1" name="Rectangle 27"/>
            <p:cNvSpPr>
              <a:spLocks noChangeArrowheads="1"/>
            </p:cNvSpPr>
            <p:nvPr/>
          </p:nvSpPr>
          <p:spPr bwMode="auto">
            <a:xfrm>
              <a:off x="4886" y="2208"/>
              <a:ext cx="240" cy="19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2" name="Rectangle 28"/>
            <p:cNvSpPr>
              <a:spLocks noChangeArrowheads="1"/>
            </p:cNvSpPr>
            <p:nvPr/>
          </p:nvSpPr>
          <p:spPr bwMode="auto">
            <a:xfrm>
              <a:off x="4177" y="2208"/>
              <a:ext cx="480" cy="192"/>
            </a:xfrm>
            <a:prstGeom prst="rect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23" name="Rectangle 29"/>
            <p:cNvSpPr>
              <a:spLocks noChangeArrowheads="1"/>
            </p:cNvSpPr>
            <p:nvPr/>
          </p:nvSpPr>
          <p:spPr bwMode="auto">
            <a:xfrm>
              <a:off x="3637" y="2208"/>
              <a:ext cx="528" cy="192"/>
            </a:xfrm>
            <a:prstGeom prst="rect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4" name="Rectangle 30"/>
            <p:cNvSpPr>
              <a:spLocks noChangeArrowheads="1"/>
            </p:cNvSpPr>
            <p:nvPr/>
          </p:nvSpPr>
          <p:spPr bwMode="auto">
            <a:xfrm>
              <a:off x="2528" y="2208"/>
              <a:ext cx="1024" cy="192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5" name="Rectangle 31"/>
            <p:cNvSpPr>
              <a:spLocks noChangeArrowheads="1"/>
            </p:cNvSpPr>
            <p:nvPr/>
          </p:nvSpPr>
          <p:spPr bwMode="auto">
            <a:xfrm>
              <a:off x="1336" y="2208"/>
              <a:ext cx="1104" cy="192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6" name="Rectangle 32"/>
            <p:cNvSpPr>
              <a:spLocks noChangeArrowheads="1"/>
            </p:cNvSpPr>
            <p:nvPr/>
          </p:nvSpPr>
          <p:spPr bwMode="auto">
            <a:xfrm>
              <a:off x="0" y="2208"/>
              <a:ext cx="1248" cy="192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19049" y="4343400"/>
            <a:ext cx="9164644" cy="369888"/>
            <a:chOff x="12" y="2736"/>
            <a:chExt cx="5773" cy="233"/>
          </a:xfrm>
        </p:grpSpPr>
        <p:sp>
          <p:nvSpPr>
            <p:cNvPr id="46107" name="Text Box 35"/>
            <p:cNvSpPr txBox="1">
              <a:spLocks noChangeArrowheads="1"/>
            </p:cNvSpPr>
            <p:nvPr/>
          </p:nvSpPr>
          <p:spPr bwMode="auto">
            <a:xfrm>
              <a:off x="45" y="2736"/>
              <a:ext cx="57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0101100010110101010101010110101010101011101010101110101000101100101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101</a:t>
              </a:r>
            </a:p>
          </p:txBody>
        </p:sp>
        <p:sp>
          <p:nvSpPr>
            <p:cNvPr id="46108" name="Rectangle 36"/>
            <p:cNvSpPr>
              <a:spLocks noChangeArrowheads="1"/>
            </p:cNvSpPr>
            <p:nvPr/>
          </p:nvSpPr>
          <p:spPr bwMode="auto">
            <a:xfrm>
              <a:off x="5391" y="2740"/>
              <a:ext cx="96" cy="19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9" name="Rectangle 37"/>
            <p:cNvSpPr>
              <a:spLocks noChangeArrowheads="1"/>
            </p:cNvSpPr>
            <p:nvPr/>
          </p:nvSpPr>
          <p:spPr bwMode="auto">
            <a:xfrm>
              <a:off x="5564" y="2740"/>
              <a:ext cx="96" cy="19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0" name="Rectangle 38"/>
            <p:cNvSpPr>
              <a:spLocks noChangeArrowheads="1"/>
            </p:cNvSpPr>
            <p:nvPr/>
          </p:nvSpPr>
          <p:spPr bwMode="auto">
            <a:xfrm>
              <a:off x="5301" y="2740"/>
              <a:ext cx="96" cy="19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1" name="Rectangle 39"/>
            <p:cNvSpPr>
              <a:spLocks noChangeArrowheads="1"/>
            </p:cNvSpPr>
            <p:nvPr/>
          </p:nvSpPr>
          <p:spPr bwMode="auto">
            <a:xfrm>
              <a:off x="4924" y="2740"/>
              <a:ext cx="309" cy="19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2" name="Rectangle 40"/>
            <p:cNvSpPr>
              <a:spLocks noChangeArrowheads="1"/>
            </p:cNvSpPr>
            <p:nvPr/>
          </p:nvSpPr>
          <p:spPr bwMode="auto">
            <a:xfrm>
              <a:off x="4684" y="2740"/>
              <a:ext cx="240" cy="19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3" name="Rectangle 41"/>
            <p:cNvSpPr>
              <a:spLocks noChangeArrowheads="1"/>
            </p:cNvSpPr>
            <p:nvPr/>
          </p:nvSpPr>
          <p:spPr bwMode="auto">
            <a:xfrm>
              <a:off x="3956" y="2744"/>
              <a:ext cx="480" cy="192"/>
            </a:xfrm>
            <a:prstGeom prst="rect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14" name="Rectangle 43"/>
            <p:cNvSpPr>
              <a:spLocks noChangeArrowheads="1"/>
            </p:cNvSpPr>
            <p:nvPr/>
          </p:nvSpPr>
          <p:spPr bwMode="auto">
            <a:xfrm>
              <a:off x="2296" y="2748"/>
              <a:ext cx="1032" cy="192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5" name="Rectangle 44"/>
            <p:cNvSpPr>
              <a:spLocks noChangeArrowheads="1"/>
            </p:cNvSpPr>
            <p:nvPr/>
          </p:nvSpPr>
          <p:spPr bwMode="auto">
            <a:xfrm>
              <a:off x="1112" y="2748"/>
              <a:ext cx="1104" cy="192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6" name="Rectangle 45"/>
            <p:cNvSpPr>
              <a:spLocks noChangeArrowheads="1"/>
            </p:cNvSpPr>
            <p:nvPr/>
          </p:nvSpPr>
          <p:spPr bwMode="auto">
            <a:xfrm>
              <a:off x="12" y="2748"/>
              <a:ext cx="1008" cy="192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7" name="Rectangle 63"/>
            <p:cNvSpPr>
              <a:spLocks noChangeArrowheads="1"/>
            </p:cNvSpPr>
            <p:nvPr/>
          </p:nvSpPr>
          <p:spPr bwMode="auto">
            <a:xfrm>
              <a:off x="3417" y="2744"/>
              <a:ext cx="539" cy="192"/>
            </a:xfrm>
            <a:prstGeom prst="rect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-1" y="6019800"/>
            <a:ext cx="9002717" cy="366713"/>
            <a:chOff x="0" y="3792"/>
            <a:chExt cx="5671" cy="231"/>
          </a:xfrm>
        </p:grpSpPr>
        <p:sp>
          <p:nvSpPr>
            <p:cNvPr id="46100" name="Text Box 55"/>
            <p:cNvSpPr txBox="1">
              <a:spLocks noChangeArrowheads="1"/>
            </p:cNvSpPr>
            <p:nvPr/>
          </p:nvSpPr>
          <p:spPr bwMode="auto">
            <a:xfrm>
              <a:off x="25" y="3792"/>
              <a:ext cx="56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0101100010110101010101010110101010101011101010101110101000101100101101</a:t>
              </a:r>
            </a:p>
          </p:txBody>
        </p:sp>
        <p:sp>
          <p:nvSpPr>
            <p:cNvPr id="46101" name="Rectangle 56"/>
            <p:cNvSpPr>
              <a:spLocks noChangeArrowheads="1"/>
            </p:cNvSpPr>
            <p:nvPr/>
          </p:nvSpPr>
          <p:spPr bwMode="auto">
            <a:xfrm>
              <a:off x="5536" y="3792"/>
              <a:ext cx="96" cy="19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Rectangle 57"/>
            <p:cNvSpPr>
              <a:spLocks noChangeArrowheads="1"/>
            </p:cNvSpPr>
            <p:nvPr/>
          </p:nvSpPr>
          <p:spPr bwMode="auto">
            <a:xfrm>
              <a:off x="5296" y="3792"/>
              <a:ext cx="144" cy="19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3" name="Rectangle 58"/>
            <p:cNvSpPr>
              <a:spLocks noChangeArrowheads="1"/>
            </p:cNvSpPr>
            <p:nvPr/>
          </p:nvSpPr>
          <p:spPr bwMode="auto">
            <a:xfrm>
              <a:off x="4672" y="3792"/>
              <a:ext cx="528" cy="192"/>
            </a:xfrm>
            <a:prstGeom prst="rect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104" name="Rectangle 59"/>
            <p:cNvSpPr>
              <a:spLocks noChangeArrowheads="1"/>
            </p:cNvSpPr>
            <p:nvPr/>
          </p:nvSpPr>
          <p:spPr bwMode="auto">
            <a:xfrm>
              <a:off x="3393" y="3792"/>
              <a:ext cx="1023" cy="192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5" name="Rectangle 60"/>
            <p:cNvSpPr>
              <a:spLocks noChangeArrowheads="1"/>
            </p:cNvSpPr>
            <p:nvPr/>
          </p:nvSpPr>
          <p:spPr bwMode="auto">
            <a:xfrm>
              <a:off x="0" y="3792"/>
              <a:ext cx="1008" cy="192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6" name="Rectangle 61"/>
            <p:cNvSpPr>
              <a:spLocks noChangeArrowheads="1"/>
            </p:cNvSpPr>
            <p:nvPr/>
          </p:nvSpPr>
          <p:spPr bwMode="auto">
            <a:xfrm>
              <a:off x="1104" y="3792"/>
              <a:ext cx="2208" cy="192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9050" y="5181600"/>
            <a:ext cx="9137655" cy="369888"/>
            <a:chOff x="12" y="3264"/>
            <a:chExt cx="5756" cy="233"/>
          </a:xfrm>
        </p:grpSpPr>
        <p:sp>
          <p:nvSpPr>
            <p:cNvPr id="46090" name="Text Box 46"/>
            <p:cNvSpPr txBox="1">
              <a:spLocks noChangeArrowheads="1"/>
            </p:cNvSpPr>
            <p:nvPr/>
          </p:nvSpPr>
          <p:spPr bwMode="auto">
            <a:xfrm>
              <a:off x="28" y="3264"/>
              <a:ext cx="57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0101100010110101010101010110101010101011101010101110101000101100101</a:t>
              </a:r>
              <a:r>
                <a:rPr lang="en-US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101</a:t>
              </a:r>
            </a:p>
          </p:txBody>
        </p:sp>
        <p:sp>
          <p:nvSpPr>
            <p:cNvPr id="46091" name="Rectangle 47"/>
            <p:cNvSpPr>
              <a:spLocks noChangeArrowheads="1"/>
            </p:cNvSpPr>
            <p:nvPr/>
          </p:nvSpPr>
          <p:spPr bwMode="auto">
            <a:xfrm>
              <a:off x="5556" y="3264"/>
              <a:ext cx="96" cy="19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2" name="Rectangle 48"/>
            <p:cNvSpPr>
              <a:spLocks noChangeArrowheads="1"/>
            </p:cNvSpPr>
            <p:nvPr/>
          </p:nvSpPr>
          <p:spPr bwMode="auto">
            <a:xfrm>
              <a:off x="5304" y="3264"/>
              <a:ext cx="175" cy="19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Rectangle 49"/>
            <p:cNvSpPr>
              <a:spLocks noChangeArrowheads="1"/>
            </p:cNvSpPr>
            <p:nvPr/>
          </p:nvSpPr>
          <p:spPr bwMode="auto">
            <a:xfrm>
              <a:off x="4908" y="3264"/>
              <a:ext cx="305" cy="19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Rectangle 50"/>
            <p:cNvSpPr>
              <a:spLocks noChangeArrowheads="1"/>
            </p:cNvSpPr>
            <p:nvPr/>
          </p:nvSpPr>
          <p:spPr bwMode="auto">
            <a:xfrm>
              <a:off x="4668" y="3264"/>
              <a:ext cx="240" cy="19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Rectangle 52"/>
            <p:cNvSpPr>
              <a:spLocks noChangeArrowheads="1"/>
            </p:cNvSpPr>
            <p:nvPr/>
          </p:nvSpPr>
          <p:spPr bwMode="auto">
            <a:xfrm>
              <a:off x="2287" y="3268"/>
              <a:ext cx="1029" cy="192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6" name="Rectangle 53"/>
            <p:cNvSpPr>
              <a:spLocks noChangeArrowheads="1"/>
            </p:cNvSpPr>
            <p:nvPr/>
          </p:nvSpPr>
          <p:spPr bwMode="auto">
            <a:xfrm>
              <a:off x="1108" y="3268"/>
              <a:ext cx="1104" cy="192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Rectangle 54"/>
            <p:cNvSpPr>
              <a:spLocks noChangeArrowheads="1"/>
            </p:cNvSpPr>
            <p:nvPr/>
          </p:nvSpPr>
          <p:spPr bwMode="auto">
            <a:xfrm>
              <a:off x="12" y="3264"/>
              <a:ext cx="1008" cy="192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8" name="Rectangle 64"/>
            <p:cNvSpPr>
              <a:spLocks noChangeArrowheads="1"/>
            </p:cNvSpPr>
            <p:nvPr/>
          </p:nvSpPr>
          <p:spPr bwMode="auto">
            <a:xfrm>
              <a:off x="3405" y="3264"/>
              <a:ext cx="543" cy="192"/>
            </a:xfrm>
            <a:prstGeom prst="rect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6099" name="Rectangle 65"/>
            <p:cNvSpPr>
              <a:spLocks noChangeArrowheads="1"/>
            </p:cNvSpPr>
            <p:nvPr/>
          </p:nvSpPr>
          <p:spPr bwMode="auto">
            <a:xfrm>
              <a:off x="3948" y="3264"/>
              <a:ext cx="480" cy="192"/>
            </a:xfrm>
            <a:prstGeom prst="rect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E63E7-C746-4EA1-83DA-670AE17F5F6A}" type="datetime1">
              <a:rPr lang="en-US" smtClean="0"/>
              <a:t>2/26/18</a:t>
            </a:fld>
            <a:endParaRPr lang="en-US"/>
          </a:p>
        </p:txBody>
      </p:sp>
      <p:sp>
        <p:nvSpPr>
          <p:cNvPr id="68" name="Footer Placeholder 6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1" y="1554718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Current state of the stream: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5465" y="2373868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Bit of value 1 arrives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2906" y="3135868"/>
            <a:ext cx="596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Two orange buckets get merged into a yellow bucket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6200" y="3962400"/>
            <a:ext cx="785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Next bit 1 arrives, new orange bucket is created, then 0 comes, then 1: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8105" y="4812268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Buckets get merged…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0" y="5650468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State of the buckets after merging</a:t>
            </a:r>
          </a:p>
        </p:txBody>
      </p:sp>
    </p:spTree>
    <p:extLst>
      <p:ext uri="{BB962C8B-B14F-4D97-AF65-F5344CB8AC3E}">
        <p14:creationId xmlns:p14="http://schemas.microsoft.com/office/powerpoint/2010/main" val="183482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4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The Stream Model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Input </a:t>
            </a:r>
            <a:r>
              <a:rPr lang="en-US" b="1" dirty="0">
                <a:solidFill>
                  <a:srgbClr val="0000FF"/>
                </a:solidFill>
              </a:rPr>
              <a:t>elements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enter at a rapid rate, </a:t>
            </a:r>
            <a:br>
              <a:rPr lang="en-US" dirty="0"/>
            </a:br>
            <a:r>
              <a:rPr lang="en-US" dirty="0"/>
              <a:t>at one or more input ports (i.e., </a:t>
            </a:r>
            <a:r>
              <a:rPr lang="en-US" b="1" dirty="0"/>
              <a:t>streams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We call elements of the stream tuples</a:t>
            </a:r>
          </a:p>
          <a:p>
            <a:pPr lvl="8"/>
            <a:endParaRPr lang="en-US" dirty="0"/>
          </a:p>
          <a:p>
            <a:r>
              <a:rPr lang="en-US" b="1" dirty="0"/>
              <a:t>The system cannot store the entire stream accessibly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Q:</a:t>
            </a:r>
            <a:r>
              <a:rPr lang="en-US" b="1" dirty="0">
                <a:solidFill>
                  <a:srgbClr val="D60093"/>
                </a:solidFill>
              </a:rPr>
              <a:t> How do you make critical calculations about the stream using a limited amount of (secondary) memory?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00F3-F5D4-446F-8031-B46E133004DA}" type="datetime1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17136972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652E42-2152-4CA4-A973-A1348F4F8EED}" type="slidenum">
              <a:rPr lang="en-US"/>
              <a:pPr/>
              <a:t>40</a:t>
            </a:fld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How to Query?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b="1" dirty="0">
                <a:solidFill>
                  <a:srgbClr val="D60093"/>
                </a:solidFill>
              </a:rPr>
              <a:t>To estimate the number of 1s in the most recent </a:t>
            </a:r>
            <a:r>
              <a:rPr lang="en-US" b="1" i="1" dirty="0">
                <a:solidFill>
                  <a:srgbClr val="D60093"/>
                </a:solidFill>
              </a:rPr>
              <a:t>N</a:t>
            </a:r>
            <a:r>
              <a:rPr lang="en-US" b="1" dirty="0">
                <a:solidFill>
                  <a:srgbClr val="D60093"/>
                </a:solidFill>
              </a:rPr>
              <a:t> bits:</a:t>
            </a:r>
          </a:p>
          <a:p>
            <a:pPr marL="990600" lvl="1" indent="-533400">
              <a:buFont typeface="Monotype Sorts" pitchFamily="-107" charset="2"/>
              <a:buAutoNum type="arabicPeriod"/>
            </a:pPr>
            <a:r>
              <a:rPr lang="en-US" b="1" dirty="0">
                <a:ea typeface="ＭＳ Ｐゴシック" pitchFamily="34" charset="-128"/>
              </a:rPr>
              <a:t>Sum the sizes of all buckets but the last</a:t>
            </a:r>
          </a:p>
          <a:p>
            <a:pPr marL="1886712" lvl="5" indent="-533400">
              <a:buNone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(note “size” means the number of 1s in the bucket)</a:t>
            </a:r>
          </a:p>
          <a:p>
            <a:pPr marL="990600" lvl="1" indent="-533400">
              <a:buFont typeface="Monotype Sorts" pitchFamily="-107" charset="2"/>
              <a:buAutoNum type="arabicPeriod"/>
            </a:pPr>
            <a:r>
              <a:rPr lang="en-US" b="1" dirty="0">
                <a:ea typeface="ＭＳ Ｐゴシック" pitchFamily="34" charset="-128"/>
              </a:rPr>
              <a:t>Add half the size of the last bucket</a:t>
            </a:r>
          </a:p>
          <a:p>
            <a:pPr marL="609600" indent="-609600"/>
            <a:endParaRPr lang="en-US" dirty="0">
              <a:solidFill>
                <a:schemeClr val="accent2"/>
              </a:solidFill>
            </a:endParaRPr>
          </a:p>
          <a:p>
            <a:pPr marL="609600" indent="-609600"/>
            <a:r>
              <a:rPr lang="en-US" b="1" dirty="0">
                <a:solidFill>
                  <a:srgbClr val="0000FF"/>
                </a:solidFill>
              </a:rPr>
              <a:t>Remember:</a:t>
            </a:r>
            <a:r>
              <a:rPr lang="en-US" b="1" dirty="0"/>
              <a:t> </a:t>
            </a:r>
            <a:r>
              <a:rPr lang="en-US" dirty="0"/>
              <a:t>We do not know how many </a:t>
            </a:r>
            <a:r>
              <a:rPr lang="en-US" b="1" dirty="0"/>
              <a:t>1s </a:t>
            </a:r>
            <a:br>
              <a:rPr lang="en-US" dirty="0"/>
            </a:br>
            <a:r>
              <a:rPr lang="en-US" dirty="0"/>
              <a:t>of the last bucket are still within the wanted window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2CB1-F4B3-4364-B721-EE2264B0F1FB}" type="datetime1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36356328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Example: </a:t>
            </a:r>
            <a:r>
              <a:rPr lang="en-US" dirty="0" err="1">
                <a:ea typeface="+mj-ea"/>
              </a:rPr>
              <a:t>Bucketized</a:t>
            </a:r>
            <a:r>
              <a:rPr lang="en-US" dirty="0">
                <a:ea typeface="+mj-ea"/>
              </a:rPr>
              <a:t> Stream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27B4-28E9-4D21-89AD-BC72A013EB70}" type="datetime1">
              <a:rPr lang="en-US" smtClean="0"/>
              <a:t>2/26/18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3993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850B7C-C16F-413A-9012-C62F3E88417E}" type="slidenum">
              <a:rPr lang="en-US"/>
              <a:pPr/>
              <a:t>41</a:t>
            </a:fld>
            <a:endParaRPr lang="en-US"/>
          </a:p>
        </p:txBody>
      </p:sp>
      <p:sp>
        <p:nvSpPr>
          <p:cNvPr id="39941" name="Text Box 16"/>
          <p:cNvSpPr txBox="1">
            <a:spLocks noChangeArrowheads="1"/>
          </p:cNvSpPr>
          <p:nvPr/>
        </p:nvSpPr>
        <p:spPr bwMode="auto">
          <a:xfrm>
            <a:off x="4098925" y="4433887"/>
            <a:ext cx="3449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8000"/>
                </a:solidFill>
              </a:rPr>
              <a:t>N</a:t>
            </a:r>
          </a:p>
        </p:txBody>
      </p:sp>
      <p:sp>
        <p:nvSpPr>
          <p:cNvPr id="39942" name="Line 17"/>
          <p:cNvSpPr>
            <a:spLocks noChangeShapeType="1"/>
          </p:cNvSpPr>
          <p:nvPr/>
        </p:nvSpPr>
        <p:spPr bwMode="auto">
          <a:xfrm flipH="1">
            <a:off x="838200" y="4648200"/>
            <a:ext cx="3276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3" name="Line 18"/>
          <p:cNvSpPr>
            <a:spLocks noChangeShapeType="1"/>
          </p:cNvSpPr>
          <p:nvPr/>
        </p:nvSpPr>
        <p:spPr bwMode="auto">
          <a:xfrm>
            <a:off x="4495800" y="4648200"/>
            <a:ext cx="441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4" name="Line 20"/>
          <p:cNvSpPr>
            <a:spLocks noChangeShapeType="1"/>
          </p:cNvSpPr>
          <p:nvPr/>
        </p:nvSpPr>
        <p:spPr bwMode="auto">
          <a:xfrm flipH="1">
            <a:off x="8305800" y="3124200"/>
            <a:ext cx="228600" cy="685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Line 21"/>
          <p:cNvSpPr>
            <a:spLocks noChangeShapeType="1"/>
          </p:cNvSpPr>
          <p:nvPr/>
        </p:nvSpPr>
        <p:spPr bwMode="auto">
          <a:xfrm>
            <a:off x="8534400" y="3124200"/>
            <a:ext cx="152400" cy="685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Text Box 22"/>
          <p:cNvSpPr txBox="1">
            <a:spLocks noChangeArrowheads="1"/>
          </p:cNvSpPr>
          <p:nvPr/>
        </p:nvSpPr>
        <p:spPr bwMode="auto">
          <a:xfrm>
            <a:off x="7391400" y="2438400"/>
            <a:ext cx="7873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 of</a:t>
            </a:r>
          </a:p>
          <a:p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size 2</a:t>
            </a:r>
          </a:p>
        </p:txBody>
      </p:sp>
      <p:sp>
        <p:nvSpPr>
          <p:cNvPr id="39947" name="Line 23"/>
          <p:cNvSpPr>
            <a:spLocks noChangeShapeType="1"/>
          </p:cNvSpPr>
          <p:nvPr/>
        </p:nvSpPr>
        <p:spPr bwMode="auto">
          <a:xfrm>
            <a:off x="7848600" y="3124200"/>
            <a:ext cx="152400" cy="685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Text Box 24"/>
          <p:cNvSpPr txBox="1">
            <a:spLocks noChangeArrowheads="1"/>
          </p:cNvSpPr>
          <p:nvPr/>
        </p:nvSpPr>
        <p:spPr bwMode="auto">
          <a:xfrm>
            <a:off x="6324600" y="2438400"/>
            <a:ext cx="7873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 of</a:t>
            </a:r>
          </a:p>
          <a:p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size 4</a:t>
            </a:r>
          </a:p>
        </p:txBody>
      </p:sp>
      <p:sp>
        <p:nvSpPr>
          <p:cNvPr id="39949" name="Line 25"/>
          <p:cNvSpPr>
            <a:spLocks noChangeShapeType="1"/>
          </p:cNvSpPr>
          <p:nvPr/>
        </p:nvSpPr>
        <p:spPr bwMode="auto">
          <a:xfrm flipH="1">
            <a:off x="6324600" y="3124200"/>
            <a:ext cx="381000" cy="685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50" name="Line 26"/>
          <p:cNvSpPr>
            <a:spLocks noChangeShapeType="1"/>
          </p:cNvSpPr>
          <p:nvPr/>
        </p:nvSpPr>
        <p:spPr bwMode="auto">
          <a:xfrm>
            <a:off x="6705600" y="3124200"/>
            <a:ext cx="381000" cy="685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51" name="Text Box 27"/>
          <p:cNvSpPr txBox="1">
            <a:spLocks noChangeArrowheads="1"/>
          </p:cNvSpPr>
          <p:nvPr/>
        </p:nvSpPr>
        <p:spPr bwMode="auto">
          <a:xfrm>
            <a:off x="3733800" y="2438400"/>
            <a:ext cx="7873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 of</a:t>
            </a:r>
          </a:p>
          <a:p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size 8</a:t>
            </a:r>
          </a:p>
        </p:txBody>
      </p:sp>
      <p:sp>
        <p:nvSpPr>
          <p:cNvPr id="39952" name="Line 28"/>
          <p:cNvSpPr>
            <a:spLocks noChangeShapeType="1"/>
          </p:cNvSpPr>
          <p:nvPr/>
        </p:nvSpPr>
        <p:spPr bwMode="auto">
          <a:xfrm flipH="1">
            <a:off x="2971800" y="3124200"/>
            <a:ext cx="1143000" cy="685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53" name="Line 29"/>
          <p:cNvSpPr>
            <a:spLocks noChangeShapeType="1"/>
          </p:cNvSpPr>
          <p:nvPr/>
        </p:nvSpPr>
        <p:spPr bwMode="auto">
          <a:xfrm>
            <a:off x="4114800" y="3124200"/>
            <a:ext cx="838200" cy="6858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54" name="Text Box 30"/>
          <p:cNvSpPr txBox="1">
            <a:spLocks noChangeArrowheads="1"/>
          </p:cNvSpPr>
          <p:nvPr/>
        </p:nvSpPr>
        <p:spPr bwMode="auto">
          <a:xfrm>
            <a:off x="685800" y="2438400"/>
            <a:ext cx="19287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At least 1 of</a:t>
            </a:r>
          </a:p>
          <a:p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size 16.  Partially</a:t>
            </a:r>
          </a:p>
          <a:p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beyond window.</a:t>
            </a:r>
          </a:p>
        </p:txBody>
      </p:sp>
      <p:sp>
        <p:nvSpPr>
          <p:cNvPr id="39955" name="Line 31"/>
          <p:cNvSpPr>
            <a:spLocks noChangeShapeType="1"/>
          </p:cNvSpPr>
          <p:nvPr/>
        </p:nvSpPr>
        <p:spPr bwMode="auto">
          <a:xfrm>
            <a:off x="1600200" y="3429000"/>
            <a:ext cx="0" cy="3810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56" name="Text Box 32"/>
          <p:cNvSpPr txBox="1">
            <a:spLocks noChangeArrowheads="1"/>
          </p:cNvSpPr>
          <p:nvPr/>
        </p:nvSpPr>
        <p:spPr bwMode="auto">
          <a:xfrm>
            <a:off x="8229600" y="2438400"/>
            <a:ext cx="7873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 of</a:t>
            </a:r>
          </a:p>
          <a:p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size 1</a:t>
            </a:r>
          </a:p>
        </p:txBody>
      </p: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0" y="3804486"/>
            <a:ext cx="9105905" cy="369888"/>
            <a:chOff x="-6" y="2400"/>
            <a:chExt cx="5736" cy="233"/>
          </a:xfrm>
        </p:grpSpPr>
        <p:sp>
          <p:nvSpPr>
            <p:cNvPr id="35" name="Text Box 3"/>
            <p:cNvSpPr txBox="1">
              <a:spLocks noChangeArrowheads="1"/>
            </p:cNvSpPr>
            <p:nvPr/>
          </p:nvSpPr>
          <p:spPr bwMode="auto">
            <a:xfrm>
              <a:off x="30" y="2400"/>
              <a:ext cx="570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1001010110001011010101010101011010101010101110101010111010100010110010</a:t>
              </a:r>
            </a:p>
          </p:txBody>
        </p:sp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5444" y="2418"/>
              <a:ext cx="96" cy="19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5216" y="2418"/>
              <a:ext cx="96" cy="19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4983" y="2418"/>
              <a:ext cx="227" cy="19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4271" y="2418"/>
              <a:ext cx="480" cy="192"/>
            </a:xfrm>
            <a:prstGeom prst="rect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734" y="2418"/>
              <a:ext cx="528" cy="192"/>
            </a:xfrm>
            <a:prstGeom prst="rect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621" y="2418"/>
              <a:ext cx="1008" cy="192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1430" y="2418"/>
              <a:ext cx="1104" cy="192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-6" y="2418"/>
              <a:ext cx="1344" cy="192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966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683" y="76200"/>
            <a:ext cx="8229600" cy="987552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Error Bound: Proof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Why is error 50%? </a:t>
            </a:r>
            <a:r>
              <a:rPr lang="en-US" b="1" dirty="0">
                <a:solidFill>
                  <a:srgbClr val="0000FF"/>
                </a:solidFill>
              </a:rPr>
              <a:t>Let’s prove it!</a:t>
            </a:r>
          </a:p>
          <a:p>
            <a:r>
              <a:rPr lang="en-US" dirty="0"/>
              <a:t>Suppose the last bucket has size </a:t>
            </a:r>
            <a:r>
              <a:rPr lang="en-US" b="1" dirty="0"/>
              <a:t>2</a:t>
            </a:r>
            <a:r>
              <a:rPr lang="en-US" b="1" i="1" baseline="30000" dirty="0"/>
              <a:t>r</a:t>
            </a:r>
            <a:endParaRPr lang="en-US" b="1" dirty="0"/>
          </a:p>
          <a:p>
            <a:r>
              <a:rPr lang="en-US" dirty="0"/>
              <a:t>Then by assuming </a:t>
            </a:r>
            <a:r>
              <a:rPr lang="en-US" b="1" dirty="0"/>
              <a:t>2</a:t>
            </a:r>
            <a:r>
              <a:rPr lang="en-US" b="1" i="1" baseline="30000" dirty="0"/>
              <a:t>r</a:t>
            </a:r>
            <a:r>
              <a:rPr lang="en-US" b="1" baseline="30000" dirty="0"/>
              <a:t>-1</a:t>
            </a:r>
            <a:r>
              <a:rPr lang="en-US" baseline="30000" dirty="0"/>
              <a:t> </a:t>
            </a:r>
            <a:r>
              <a:rPr lang="en-US" dirty="0"/>
              <a:t> (i.e., half) of its </a:t>
            </a:r>
            <a:r>
              <a:rPr lang="en-US" b="1" dirty="0"/>
              <a:t>1s</a:t>
            </a:r>
            <a:r>
              <a:rPr lang="en-US" dirty="0"/>
              <a:t> are still within the window, we make an error of at most </a:t>
            </a:r>
            <a:r>
              <a:rPr lang="en-US" b="1" dirty="0"/>
              <a:t>2</a:t>
            </a:r>
            <a:r>
              <a:rPr lang="en-US" b="1" i="1" baseline="30000" dirty="0"/>
              <a:t>r</a:t>
            </a:r>
            <a:r>
              <a:rPr lang="en-US" b="1" baseline="30000" dirty="0"/>
              <a:t>-1</a:t>
            </a:r>
            <a:endParaRPr lang="en-US" b="1" dirty="0"/>
          </a:p>
          <a:p>
            <a:r>
              <a:rPr lang="en-US" dirty="0"/>
              <a:t>Since there is at least one bucket of each of the sizes less than </a:t>
            </a:r>
            <a:r>
              <a:rPr lang="en-US" b="1" dirty="0"/>
              <a:t>2</a:t>
            </a:r>
            <a:r>
              <a:rPr lang="en-US" b="1" i="1" baseline="30000" dirty="0"/>
              <a:t>r</a:t>
            </a:r>
            <a:r>
              <a:rPr lang="en-US" dirty="0"/>
              <a:t>, the true sum is at least </a:t>
            </a:r>
            <a:br>
              <a:rPr lang="en-US" dirty="0"/>
            </a:br>
            <a:r>
              <a:rPr lang="en-US" b="1" dirty="0"/>
              <a:t>1 + 2 + 4 + .. + 2</a:t>
            </a:r>
            <a:r>
              <a:rPr lang="en-US" b="1" baseline="30000" dirty="0"/>
              <a:t>r-1</a:t>
            </a:r>
            <a:r>
              <a:rPr lang="en-US" b="1" dirty="0"/>
              <a:t>  = 2</a:t>
            </a:r>
            <a:r>
              <a:rPr lang="en-US" b="1" i="1" baseline="30000" dirty="0"/>
              <a:t>r </a:t>
            </a:r>
            <a:r>
              <a:rPr lang="en-US" b="1" dirty="0"/>
              <a:t>-1</a:t>
            </a:r>
          </a:p>
          <a:p>
            <a:r>
              <a:rPr lang="en-US" dirty="0">
                <a:solidFill>
                  <a:srgbClr val="0000FF"/>
                </a:solidFill>
              </a:rPr>
              <a:t>Thus, error at most </a:t>
            </a:r>
            <a:r>
              <a:rPr lang="en-US" b="1" dirty="0">
                <a:solidFill>
                  <a:srgbClr val="0000FF"/>
                </a:solidFill>
              </a:rPr>
              <a:t>50%</a:t>
            </a: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8A1642-F42C-4DE9-9FD8-58F4D32317D8}" type="slidenum">
              <a:rPr lang="en-US"/>
              <a:pPr/>
              <a:t>42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C342-9674-415D-B047-386B01CC43A7}" type="datetime1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12700" y="5881687"/>
            <a:ext cx="9283705" cy="369888"/>
            <a:chOff x="-88" y="2400"/>
            <a:chExt cx="5848" cy="233"/>
          </a:xfrm>
        </p:grpSpPr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33" y="2400"/>
              <a:ext cx="572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111111110000000011101010101011010101010101110101010111010100010110010</a:t>
              </a: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5364" y="2408"/>
              <a:ext cx="96" cy="19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5132" y="2408"/>
              <a:ext cx="96" cy="19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4892" y="2408"/>
              <a:ext cx="240" cy="192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188" y="2408"/>
              <a:ext cx="480" cy="192"/>
            </a:xfrm>
            <a:prstGeom prst="rect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648" y="2408"/>
              <a:ext cx="528" cy="192"/>
            </a:xfrm>
            <a:prstGeom prst="rect">
              <a:avLst/>
            </a:prstGeom>
            <a:solidFill>
              <a:srgbClr val="CC99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540" y="2408"/>
              <a:ext cx="1008" cy="192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450" y="2408"/>
              <a:ext cx="994" cy="192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-88" y="2408"/>
              <a:ext cx="1508" cy="192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251325" y="6268760"/>
            <a:ext cx="3449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8000"/>
                </a:solidFill>
              </a:rPr>
              <a:t>N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1295400" y="6435120"/>
            <a:ext cx="295086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4627260" y="6435120"/>
            <a:ext cx="44196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Left Brace 1"/>
          <p:cNvSpPr/>
          <p:nvPr/>
        </p:nvSpPr>
        <p:spPr>
          <a:xfrm rot="5400000">
            <a:off x="5565775" y="2544762"/>
            <a:ext cx="190500" cy="6508750"/>
          </a:xfrm>
          <a:prstGeom prst="leftBrace">
            <a:avLst>
              <a:gd name="adj1" fmla="val 41310"/>
              <a:gd name="adj2" fmla="val 50000"/>
            </a:avLst>
          </a:prstGeom>
          <a:ln w="28575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3169" y="538341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At least 16 1s</a:t>
            </a:r>
          </a:p>
        </p:txBody>
      </p:sp>
    </p:spTree>
    <p:extLst>
      <p:ext uri="{BB962C8B-B14F-4D97-AF65-F5344CB8AC3E}">
        <p14:creationId xmlns:p14="http://schemas.microsoft.com/office/powerpoint/2010/main" val="134002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" grpId="0" animBg="1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Further Reducing the Error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Instead of maintaining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 or </a:t>
            </a:r>
            <a:r>
              <a:rPr lang="en-US" b="1" dirty="0">
                <a:solidFill>
                  <a:srgbClr val="0000FF"/>
                </a:solidFill>
              </a:rPr>
              <a:t>2 </a:t>
            </a:r>
            <a:r>
              <a:rPr lang="en-US" dirty="0">
                <a:solidFill>
                  <a:srgbClr val="0000FF"/>
                </a:solidFill>
              </a:rPr>
              <a:t>of each size bucket, we allow either </a:t>
            </a:r>
            <a:r>
              <a:rPr lang="en-US" b="1" i="1" dirty="0">
                <a:solidFill>
                  <a:srgbClr val="0000FF"/>
                </a:solidFill>
              </a:rPr>
              <a:t>r</a:t>
            </a:r>
            <a:r>
              <a:rPr lang="en-US" b="1" dirty="0">
                <a:solidFill>
                  <a:srgbClr val="0000FF"/>
                </a:solidFill>
              </a:rPr>
              <a:t>-1</a:t>
            </a:r>
            <a:r>
              <a:rPr lang="en-US" dirty="0">
                <a:solidFill>
                  <a:srgbClr val="0000FF"/>
                </a:solidFill>
              </a:rPr>
              <a:t> or </a:t>
            </a:r>
            <a:r>
              <a:rPr lang="en-US" b="1" i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 buckets  (</a:t>
            </a:r>
            <a:r>
              <a:rPr lang="en-US" b="1" i="1" dirty="0">
                <a:solidFill>
                  <a:srgbClr val="0000FF"/>
                </a:solidFill>
              </a:rPr>
              <a:t>r</a:t>
            </a:r>
            <a:r>
              <a:rPr lang="en-US" b="1" dirty="0">
                <a:solidFill>
                  <a:srgbClr val="0000FF"/>
                </a:solidFill>
              </a:rPr>
              <a:t> &gt; 2</a:t>
            </a:r>
            <a:r>
              <a:rPr lang="en-US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Except for the largest size buckets; we can have any number between </a:t>
            </a:r>
            <a:r>
              <a:rPr lang="en-US" b="1" dirty="0"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 and </a:t>
            </a:r>
            <a:r>
              <a:rPr lang="en-US" b="1" i="1" dirty="0">
                <a:ea typeface="ＭＳ Ｐゴシック" pitchFamily="34" charset="-128"/>
              </a:rPr>
              <a:t>r</a:t>
            </a:r>
            <a:r>
              <a:rPr lang="en-US" dirty="0">
                <a:ea typeface="ＭＳ Ｐゴシック" pitchFamily="34" charset="-128"/>
              </a:rPr>
              <a:t> of those</a:t>
            </a:r>
          </a:p>
          <a:p>
            <a:r>
              <a:rPr lang="en-US" b="1" dirty="0">
                <a:solidFill>
                  <a:srgbClr val="D60093"/>
                </a:solidFill>
              </a:rPr>
              <a:t>Error is at most </a:t>
            </a:r>
            <a:r>
              <a:rPr lang="en-US" b="1" i="1" dirty="0">
                <a:solidFill>
                  <a:srgbClr val="D60093"/>
                </a:solidFill>
              </a:rPr>
              <a:t>O(</a:t>
            </a:r>
            <a:r>
              <a:rPr lang="en-US" b="1" dirty="0">
                <a:solidFill>
                  <a:srgbClr val="D60093"/>
                </a:solidFill>
              </a:rPr>
              <a:t>1/</a:t>
            </a:r>
            <a:r>
              <a:rPr lang="en-US" b="1" i="1" dirty="0">
                <a:solidFill>
                  <a:srgbClr val="D60093"/>
                </a:solidFill>
              </a:rPr>
              <a:t>r)</a:t>
            </a:r>
            <a:endParaRPr lang="en-US" b="1" dirty="0">
              <a:solidFill>
                <a:srgbClr val="D60093"/>
              </a:solidFill>
            </a:endParaRPr>
          </a:p>
          <a:p>
            <a:r>
              <a:rPr lang="en-US" dirty="0"/>
              <a:t>By picking </a:t>
            </a:r>
            <a:r>
              <a:rPr lang="en-US" b="1" i="1" dirty="0"/>
              <a:t>r</a:t>
            </a:r>
            <a:r>
              <a:rPr lang="en-US" dirty="0"/>
              <a:t> appropriately, we can tradeoff between number of bits we store and the error</a:t>
            </a:r>
          </a:p>
        </p:txBody>
      </p:sp>
      <p:sp>
        <p:nvSpPr>
          <p:cNvPr id="5120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C2DA0A-D464-4A19-A512-5605666BF092}" type="datetime1">
              <a:rPr lang="en-US" smtClean="0"/>
              <a:t>2/26/18</a:t>
            </a:fld>
            <a:endParaRPr lang="en-US"/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/>
          </a:p>
        </p:txBody>
      </p:sp>
      <p:sp>
        <p:nvSpPr>
          <p:cNvPr id="5120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0BAA4B-B633-41EB-B871-53BD7BD4D4C1}" type="slidenum">
              <a:rPr lang="en-US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88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25FE0E-4A62-46BD-913D-C0CBA09F384F}" type="slidenum">
              <a:rPr lang="en-US"/>
              <a:pPr/>
              <a:t>44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Extensions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we use the same trick to answer queries </a:t>
            </a:r>
            <a:r>
              <a:rPr lang="en-US" b="1" dirty="0">
                <a:solidFill>
                  <a:srgbClr val="D60093"/>
                </a:solidFill>
              </a:rPr>
              <a:t>How many 1’s in the last </a:t>
            </a:r>
            <a:r>
              <a:rPr lang="en-US" b="1" i="1" dirty="0">
                <a:solidFill>
                  <a:srgbClr val="D60093"/>
                </a:solidFill>
              </a:rPr>
              <a:t>k</a:t>
            </a:r>
            <a:r>
              <a:rPr lang="en-US" b="1" dirty="0">
                <a:solidFill>
                  <a:srgbClr val="D60093"/>
                </a:solidFill>
              </a:rPr>
              <a:t>?</a:t>
            </a:r>
            <a:r>
              <a:rPr lang="en-US" dirty="0"/>
              <a:t> where </a:t>
            </a:r>
            <a:r>
              <a:rPr lang="en-US" b="1" i="1" dirty="0"/>
              <a:t>k</a:t>
            </a:r>
            <a:r>
              <a:rPr lang="en-US" b="1" dirty="0"/>
              <a:t> &lt; </a:t>
            </a:r>
            <a:r>
              <a:rPr lang="en-US" b="1" i="1" dirty="0"/>
              <a:t>N</a:t>
            </a:r>
            <a:r>
              <a:rPr lang="en-US" dirty="0"/>
              <a:t>?</a:t>
            </a:r>
          </a:p>
          <a:p>
            <a:pPr lvl="1"/>
            <a:r>
              <a:rPr lang="en-US" b="1" dirty="0"/>
              <a:t>A:</a:t>
            </a:r>
            <a:r>
              <a:rPr lang="en-US" dirty="0"/>
              <a:t> Find earliest bucket </a:t>
            </a:r>
            <a:r>
              <a:rPr lang="en-US" b="1" dirty="0"/>
              <a:t>B </a:t>
            </a:r>
            <a:r>
              <a:rPr lang="en-US" dirty="0"/>
              <a:t>that at overlaps with </a:t>
            </a:r>
            <a:r>
              <a:rPr lang="en-US" b="1" i="1" dirty="0"/>
              <a:t>k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Number of </a:t>
            </a:r>
            <a:r>
              <a:rPr lang="en-US" b="1" dirty="0"/>
              <a:t>1s</a:t>
            </a:r>
            <a:r>
              <a:rPr lang="en-US" dirty="0"/>
              <a:t> is the </a:t>
            </a:r>
            <a:r>
              <a:rPr lang="en-US" b="1" dirty="0">
                <a:solidFill>
                  <a:srgbClr val="008000"/>
                </a:solidFill>
              </a:rPr>
              <a:t>sum of sizes of more recent buckets + ½ size of B</a:t>
            </a:r>
          </a:p>
          <a:p>
            <a:pPr lvl="8"/>
            <a:endParaRPr lang="en-US" dirty="0"/>
          </a:p>
          <a:p>
            <a:pPr lvl="8"/>
            <a:endParaRPr lang="en-US" dirty="0"/>
          </a:p>
          <a:p>
            <a:pPr lvl="8"/>
            <a:endParaRPr lang="en-US" dirty="0"/>
          </a:p>
          <a:p>
            <a:pPr lvl="8"/>
            <a:endParaRPr lang="en-US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Can we handle the case where the stream is not bits, but integers, and we want the sum of the last </a:t>
            </a:r>
            <a:r>
              <a:rPr lang="en-US" b="1" i="1" dirty="0">
                <a:solidFill>
                  <a:srgbClr val="0000FF"/>
                </a:solidFill>
              </a:rPr>
              <a:t>k</a:t>
            </a:r>
            <a:r>
              <a:rPr lang="en-US" b="1" dirty="0">
                <a:solidFill>
                  <a:srgbClr val="0000FF"/>
                </a:solidFill>
              </a:rPr>
              <a:t> elements?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DE96-BD46-41E9-8E4B-48AC6546A251}" type="datetime1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6200" y="3944936"/>
            <a:ext cx="9004304" cy="703264"/>
            <a:chOff x="0" y="5697536"/>
            <a:chExt cx="9004304" cy="703264"/>
          </a:xfrm>
        </p:grpSpPr>
        <p:grpSp>
          <p:nvGrpSpPr>
            <p:cNvPr id="22" name="Group 33"/>
            <p:cNvGrpSpPr>
              <a:grpSpLocks/>
            </p:cNvGrpSpPr>
            <p:nvPr/>
          </p:nvGrpSpPr>
          <p:grpSpPr bwMode="auto">
            <a:xfrm>
              <a:off x="0" y="5697536"/>
              <a:ext cx="9004304" cy="366713"/>
              <a:chOff x="0" y="2389"/>
              <a:chExt cx="5672" cy="231"/>
            </a:xfrm>
          </p:grpSpPr>
          <p:sp>
            <p:nvSpPr>
              <p:cNvPr id="26" name="Text Box 3"/>
              <p:cNvSpPr txBox="1">
                <a:spLocks noChangeArrowheads="1"/>
              </p:cNvSpPr>
              <p:nvPr/>
            </p:nvSpPr>
            <p:spPr bwMode="auto">
              <a:xfrm>
                <a:off x="26" y="2389"/>
                <a:ext cx="564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1001010110001011010101010101011010101010101110101010111010100010110010</a:t>
                </a:r>
              </a:p>
            </p:txBody>
          </p:sp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5444" y="2400"/>
                <a:ext cx="96" cy="192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6"/>
              <p:cNvSpPr>
                <a:spLocks noChangeArrowheads="1"/>
              </p:cNvSpPr>
              <p:nvPr/>
            </p:nvSpPr>
            <p:spPr bwMode="auto">
              <a:xfrm>
                <a:off x="5204" y="2400"/>
                <a:ext cx="96" cy="192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4964" y="2400"/>
                <a:ext cx="240" cy="192"/>
              </a:xfrm>
              <a:prstGeom prst="rect">
                <a:avLst/>
              </a:prstGeom>
              <a:solidFill>
                <a:srgbClr val="FFFF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4252" y="2400"/>
                <a:ext cx="480" cy="192"/>
              </a:xfrm>
              <a:prstGeom prst="rect">
                <a:avLst/>
              </a:prstGeom>
              <a:solidFill>
                <a:srgbClr val="CC99FF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3716" y="2400"/>
                <a:ext cx="528" cy="192"/>
              </a:xfrm>
              <a:prstGeom prst="rect">
                <a:avLst/>
              </a:prstGeom>
              <a:solidFill>
                <a:srgbClr val="CC99FF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2612" y="2400"/>
                <a:ext cx="1008" cy="192"/>
              </a:xfrm>
              <a:prstGeom prst="rect">
                <a:avLst/>
              </a:prstGeom>
              <a:solidFill>
                <a:srgbClr val="FF99CC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1412" y="2400"/>
                <a:ext cx="1104" cy="192"/>
              </a:xfrm>
              <a:prstGeom prst="rect">
                <a:avLst/>
              </a:prstGeom>
              <a:solidFill>
                <a:srgbClr val="FF99CC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0" y="2400"/>
                <a:ext cx="1344" cy="192"/>
              </a:xfrm>
              <a:prstGeom prst="rect">
                <a:avLst/>
              </a:prstGeom>
              <a:solidFill>
                <a:srgbClr val="FFCC99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4098925" y="6031468"/>
              <a:ext cx="2968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008000"/>
                  </a:solidFill>
                </a:rPr>
                <a:t>k</a:t>
              </a: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 flipH="1">
              <a:off x="2667000" y="6248400"/>
              <a:ext cx="137160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4419600" y="6248400"/>
              <a:ext cx="4419600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199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07086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Stream of positive integers</a:t>
                </a:r>
              </a:p>
              <a:p>
                <a:r>
                  <a:rPr lang="en-US" b="1" dirty="0">
                    <a:solidFill>
                      <a:srgbClr val="FF0066"/>
                    </a:solidFill>
                  </a:rPr>
                  <a:t>We want the sum of the last </a:t>
                </a:r>
                <a:r>
                  <a:rPr lang="en-US" b="1" i="1" dirty="0">
                    <a:solidFill>
                      <a:srgbClr val="FF0066"/>
                    </a:solidFill>
                  </a:rPr>
                  <a:t>k</a:t>
                </a:r>
                <a:r>
                  <a:rPr lang="en-US" b="1" dirty="0">
                    <a:solidFill>
                      <a:srgbClr val="FF0066"/>
                    </a:solidFill>
                  </a:rPr>
                  <a:t> elements</a:t>
                </a:r>
              </a:p>
              <a:p>
                <a:pPr lvl="1"/>
                <a:r>
                  <a:rPr lang="en-US" b="1" dirty="0"/>
                  <a:t>Amazon: </a:t>
                </a:r>
                <a:r>
                  <a:rPr lang="en-US" dirty="0"/>
                  <a:t>Avg. price of last </a:t>
                </a:r>
                <a:r>
                  <a:rPr lang="en-US" b="1" dirty="0"/>
                  <a:t>k</a:t>
                </a:r>
                <a:r>
                  <a:rPr lang="en-US" dirty="0"/>
                  <a:t> sales</a:t>
                </a:r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Solution:</a:t>
                </a:r>
                <a:endParaRPr lang="en-US" dirty="0"/>
              </a:p>
              <a:p>
                <a:pPr lvl="1"/>
                <a:r>
                  <a:rPr lang="en-US" b="1" dirty="0"/>
                  <a:t>(1) If you know all have at most </a:t>
                </a:r>
                <a:r>
                  <a:rPr lang="en-US" b="1" i="1" dirty="0"/>
                  <a:t>m</a:t>
                </a:r>
                <a:r>
                  <a:rPr lang="en-US" b="1" dirty="0"/>
                  <a:t> bits</a:t>
                </a:r>
              </a:p>
              <a:p>
                <a:pPr lvl="2"/>
                <a:r>
                  <a:rPr lang="en-US" dirty="0"/>
                  <a:t>Treat </a:t>
                </a:r>
                <a:r>
                  <a:rPr lang="en-US" b="1" i="1" dirty="0"/>
                  <a:t>m</a:t>
                </a:r>
                <a:r>
                  <a:rPr lang="en-US" dirty="0"/>
                  <a:t> bits of each integer as a separate stream</a:t>
                </a:r>
              </a:p>
              <a:p>
                <a:pPr lvl="2"/>
                <a:r>
                  <a:rPr lang="en-US" dirty="0"/>
                  <a:t>Use DGIM to count </a:t>
                </a:r>
                <a:r>
                  <a:rPr lang="en-US" b="1" dirty="0"/>
                  <a:t>1s</a:t>
                </a:r>
                <a:r>
                  <a:rPr lang="en-US" dirty="0"/>
                  <a:t> in each integer</a:t>
                </a:r>
              </a:p>
              <a:p>
                <a:pPr lvl="2"/>
                <a:r>
                  <a:rPr lang="en-US" dirty="0"/>
                  <a:t>The 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(2) Use buckets to keep partial sums</a:t>
                </a:r>
              </a:p>
              <a:p>
                <a:pPr lvl="2"/>
                <a:r>
                  <a:rPr lang="en-US" b="1" dirty="0">
                    <a:solidFill>
                      <a:srgbClr val="0000FF"/>
                    </a:solidFill>
                  </a:rPr>
                  <a:t>Sum of elements in size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b</a:t>
                </a:r>
                <a:r>
                  <a:rPr lang="en-US" b="1" dirty="0">
                    <a:solidFill>
                      <a:srgbClr val="0000FF"/>
                    </a:solidFill>
                  </a:rPr>
                  <a:t> bucket is at most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2</a:t>
                </a:r>
                <a:r>
                  <a:rPr lang="en-US" b="1" i="1" baseline="30000" dirty="0">
                    <a:solidFill>
                      <a:srgbClr val="0000FF"/>
                    </a:solidFill>
                  </a:rPr>
                  <a:t>b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070865"/>
              </a:xfrm>
              <a:blipFill rotWithShape="1">
                <a:blip r:embed="rId2"/>
                <a:stretch>
                  <a:fillRect t="-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A5A9-2A7E-4C8B-A869-987760500E2F}" type="datetime1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22257" y="3505200"/>
            <a:ext cx="3321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1" i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…estimated count for </a:t>
            </a:r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i-th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bit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5759" y="5124048"/>
            <a:ext cx="653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2  5  7  1  3  8  4  6  7  9  1  3  7  6  5  3  5  7  1  3  3  1  2  2  6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497606" y="5141789"/>
            <a:ext cx="152400" cy="304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978699" y="5141789"/>
            <a:ext cx="190500" cy="3048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421159" y="5141789"/>
            <a:ext cx="228600" cy="304800"/>
          </a:xfrm>
          <a:prstGeom prst="rect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707439" y="5141789"/>
            <a:ext cx="450220" cy="304800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78217" y="5141789"/>
            <a:ext cx="484769" cy="304800"/>
          </a:xfrm>
          <a:prstGeom prst="rect">
            <a:avLst/>
          </a:prstGeom>
          <a:solidFill>
            <a:srgbClr val="FFCC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16841" y="5505048"/>
            <a:ext cx="6981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2  5  7  1  3  8  4  6  7  9  1  3  7  6  5  3  5  7  1  3  3  1  2  2  6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5759" y="5886048"/>
            <a:ext cx="717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2  5  7  1  3  8  4  6  7  9  1  3  7  6  5  3  5  7  1  3  3  1  2  2  6  3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38" name="Rectangle 6"/>
          <p:cNvSpPr>
            <a:spLocks noChangeArrowheads="1"/>
          </p:cNvSpPr>
          <p:nvPr/>
        </p:nvSpPr>
        <p:spPr bwMode="auto">
          <a:xfrm>
            <a:off x="6252379" y="5141789"/>
            <a:ext cx="152400" cy="304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201959" y="5144988"/>
            <a:ext cx="464180" cy="304800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5178599" y="5141789"/>
            <a:ext cx="228600" cy="304800"/>
          </a:xfrm>
          <a:prstGeom prst="rect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5705019" y="5144988"/>
            <a:ext cx="190500" cy="3048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6"/>
          <p:cNvSpPr>
            <a:spLocks noChangeArrowheads="1"/>
          </p:cNvSpPr>
          <p:nvPr/>
        </p:nvSpPr>
        <p:spPr bwMode="auto">
          <a:xfrm>
            <a:off x="6749128" y="5521300"/>
            <a:ext cx="152400" cy="304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5178598" y="5532061"/>
            <a:ext cx="461513" cy="304800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71" name="Rectangle 8"/>
          <p:cNvSpPr>
            <a:spLocks noChangeArrowheads="1"/>
          </p:cNvSpPr>
          <p:nvPr/>
        </p:nvSpPr>
        <p:spPr bwMode="auto">
          <a:xfrm>
            <a:off x="6223682" y="5521300"/>
            <a:ext cx="190500" cy="3048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>
            <a:off x="6487959" y="5535260"/>
            <a:ext cx="152400" cy="304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5695372" y="5534680"/>
            <a:ext cx="487787" cy="304800"/>
          </a:xfrm>
          <a:prstGeom prst="rect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4197892" y="5532061"/>
            <a:ext cx="950120" cy="304800"/>
          </a:xfrm>
          <a:prstGeom prst="rect">
            <a:avLst/>
          </a:prstGeom>
          <a:solidFill>
            <a:srgbClr val="FFCC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Rectangle 6"/>
          <p:cNvSpPr>
            <a:spLocks noChangeArrowheads="1"/>
          </p:cNvSpPr>
          <p:nvPr/>
        </p:nvSpPr>
        <p:spPr bwMode="auto">
          <a:xfrm>
            <a:off x="7000408" y="5901720"/>
            <a:ext cx="152400" cy="304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5180338" y="5912481"/>
            <a:ext cx="461513" cy="304800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78" name="Rectangle 8"/>
          <p:cNvSpPr>
            <a:spLocks noChangeArrowheads="1"/>
          </p:cNvSpPr>
          <p:nvPr/>
        </p:nvSpPr>
        <p:spPr bwMode="auto">
          <a:xfrm>
            <a:off x="6474962" y="5901720"/>
            <a:ext cx="190500" cy="3048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6757854" y="5906988"/>
            <a:ext cx="152400" cy="304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5697112" y="5915100"/>
            <a:ext cx="487787" cy="304800"/>
          </a:xfrm>
          <a:prstGeom prst="rect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4199632" y="5912481"/>
            <a:ext cx="950120" cy="304800"/>
          </a:xfrm>
          <a:prstGeom prst="rect">
            <a:avLst/>
          </a:prstGeom>
          <a:solidFill>
            <a:srgbClr val="FFCC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Rectangle 8"/>
          <p:cNvSpPr>
            <a:spLocks noChangeArrowheads="1"/>
          </p:cNvSpPr>
          <p:nvPr/>
        </p:nvSpPr>
        <p:spPr bwMode="auto">
          <a:xfrm>
            <a:off x="6231439" y="5902300"/>
            <a:ext cx="190500" cy="3048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304800" y="6260068"/>
            <a:ext cx="717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2  5  7  1  3  8  4  6  7  9  1  3  7  6  5  3  5  7  1  3  3  1  2  2  6  3  2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84" name="Rectangle 6"/>
          <p:cNvSpPr>
            <a:spLocks noChangeArrowheads="1"/>
          </p:cNvSpPr>
          <p:nvPr/>
        </p:nvSpPr>
        <p:spPr bwMode="auto">
          <a:xfrm>
            <a:off x="7235999" y="6275740"/>
            <a:ext cx="152400" cy="304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5169379" y="6286501"/>
            <a:ext cx="461513" cy="304800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/>
          </a:p>
        </p:txBody>
      </p:sp>
      <p:sp>
        <p:nvSpPr>
          <p:cNvPr id="87" name="Rectangle 8"/>
          <p:cNvSpPr>
            <a:spLocks noChangeArrowheads="1"/>
          </p:cNvSpPr>
          <p:nvPr/>
        </p:nvSpPr>
        <p:spPr bwMode="auto">
          <a:xfrm>
            <a:off x="6464003" y="6275740"/>
            <a:ext cx="190500" cy="3048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Rectangle 6"/>
          <p:cNvSpPr>
            <a:spLocks noChangeArrowheads="1"/>
          </p:cNvSpPr>
          <p:nvPr/>
        </p:nvSpPr>
        <p:spPr bwMode="auto">
          <a:xfrm>
            <a:off x="6993445" y="6260068"/>
            <a:ext cx="152400" cy="304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5686153" y="6289120"/>
            <a:ext cx="487787" cy="304800"/>
          </a:xfrm>
          <a:prstGeom prst="rect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4188673" y="6286501"/>
            <a:ext cx="950120" cy="304800"/>
          </a:xfrm>
          <a:prstGeom prst="rect">
            <a:avLst/>
          </a:prstGeom>
          <a:solidFill>
            <a:srgbClr val="FFCC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Rectangle 8"/>
          <p:cNvSpPr>
            <a:spLocks noChangeArrowheads="1"/>
          </p:cNvSpPr>
          <p:nvPr/>
        </p:nvSpPr>
        <p:spPr bwMode="auto">
          <a:xfrm>
            <a:off x="6711028" y="6276320"/>
            <a:ext cx="190500" cy="3048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6223682" y="6275740"/>
            <a:ext cx="198927" cy="304800"/>
          </a:xfrm>
          <a:prstGeom prst="rect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7482538" y="5105400"/>
            <a:ext cx="16666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Idea: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Sum in each bucket is at most </a:t>
            </a:r>
            <a:r>
              <a:rPr lang="en-US" sz="1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(unless bucket has only </a:t>
            </a:r>
            <a:r>
              <a:rPr lang="en-US" sz="1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integer)</a:t>
            </a:r>
          </a:p>
          <a:p>
            <a:r>
              <a:rPr lang="en-US" sz="1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Bucket sizes:</a:t>
            </a:r>
          </a:p>
        </p:txBody>
      </p:sp>
      <p:sp>
        <p:nvSpPr>
          <p:cNvPr id="105" name="Rectangle 6"/>
          <p:cNvSpPr>
            <a:spLocks noChangeArrowheads="1"/>
          </p:cNvSpPr>
          <p:nvPr/>
        </p:nvSpPr>
        <p:spPr bwMode="auto">
          <a:xfrm>
            <a:off x="8852719" y="6292334"/>
            <a:ext cx="182880" cy="304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 anchorCtr="1"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6" name="Rectangle 8"/>
          <p:cNvSpPr>
            <a:spLocks noChangeArrowheads="1"/>
          </p:cNvSpPr>
          <p:nvPr/>
        </p:nvSpPr>
        <p:spPr bwMode="auto">
          <a:xfrm>
            <a:off x="8643600" y="6292334"/>
            <a:ext cx="182880" cy="3048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 anchorCtr="1"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7" name="Rectangle 106"/>
          <p:cNvSpPr>
            <a:spLocks noChangeArrowheads="1"/>
          </p:cNvSpPr>
          <p:nvPr/>
        </p:nvSpPr>
        <p:spPr bwMode="auto">
          <a:xfrm>
            <a:off x="8225360" y="6292334"/>
            <a:ext cx="182880" cy="304800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 anchorCtr="1"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7924800" y="6292334"/>
            <a:ext cx="274320" cy="304800"/>
          </a:xfrm>
          <a:prstGeom prst="rect">
            <a:avLst/>
          </a:prstGeom>
          <a:solidFill>
            <a:srgbClr val="FFCC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 anchorCtr="1"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8434480" y="6292334"/>
            <a:ext cx="182880" cy="304800"/>
          </a:xfrm>
          <a:prstGeom prst="rect">
            <a:avLst/>
          </a:prstGeom>
          <a:solidFill>
            <a:srgbClr val="CC99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 anchorCtr="1"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2" name="Line 18"/>
          <p:cNvSpPr>
            <a:spLocks noChangeShapeType="1"/>
          </p:cNvSpPr>
          <p:nvPr/>
        </p:nvSpPr>
        <p:spPr bwMode="auto">
          <a:xfrm>
            <a:off x="3846062" y="5070335"/>
            <a:ext cx="28194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" name="Line 18"/>
          <p:cNvSpPr>
            <a:spLocks noChangeShapeType="1"/>
          </p:cNvSpPr>
          <p:nvPr/>
        </p:nvSpPr>
        <p:spPr bwMode="auto">
          <a:xfrm>
            <a:off x="4152210" y="5486400"/>
            <a:ext cx="28194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" name="Line 18"/>
          <p:cNvSpPr>
            <a:spLocks noChangeShapeType="1"/>
          </p:cNvSpPr>
          <p:nvPr/>
        </p:nvSpPr>
        <p:spPr bwMode="auto">
          <a:xfrm>
            <a:off x="4369346" y="5875492"/>
            <a:ext cx="28194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" name="Line 18"/>
          <p:cNvSpPr>
            <a:spLocks noChangeShapeType="1"/>
          </p:cNvSpPr>
          <p:nvPr/>
        </p:nvSpPr>
        <p:spPr bwMode="auto">
          <a:xfrm>
            <a:off x="4578390" y="6248400"/>
            <a:ext cx="28194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3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21" grpId="0"/>
      <p:bldP spid="29" grpId="0"/>
      <p:bldP spid="38" grpId="0" animBg="1"/>
      <p:bldP spid="39" grpId="0" animBg="1"/>
      <p:bldP spid="48" grpId="0" animBg="1"/>
      <p:bldP spid="49" grpId="0" animBg="1"/>
      <p:bldP spid="59" grpId="0" animBg="1"/>
      <p:bldP spid="66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/>
      <p:bldP spid="8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104" grpId="0"/>
      <p:bldP spid="105" grpId="0" animBg="1"/>
      <p:bldP spid="106" grpId="0" animBg="1"/>
      <p:bldP spid="107" grpId="0" animBg="1"/>
      <p:bldP spid="108" grpId="0" animBg="1"/>
      <p:bldP spid="109" grpId="0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>
            <a:normAutofit/>
          </a:bodyPr>
          <a:lstStyle/>
          <a:p>
            <a:r>
              <a:rPr lang="en-US" b="1" dirty="0"/>
              <a:t>Sampling a fixed proportion of a stream</a:t>
            </a:r>
          </a:p>
          <a:p>
            <a:pPr lvl="1"/>
            <a:r>
              <a:rPr lang="en-US" dirty="0"/>
              <a:t>Sample size grows as the stream grows</a:t>
            </a:r>
          </a:p>
          <a:p>
            <a:r>
              <a:rPr lang="en-US" b="1" dirty="0"/>
              <a:t>Sampling a fixed-size sample</a:t>
            </a:r>
          </a:p>
          <a:p>
            <a:pPr lvl="1"/>
            <a:r>
              <a:rPr lang="en-US" dirty="0"/>
              <a:t>Reservoir sampling</a:t>
            </a:r>
          </a:p>
          <a:p>
            <a:r>
              <a:rPr lang="en-US" b="1" dirty="0"/>
              <a:t>Counting the number of 1s in the last N elements</a:t>
            </a:r>
          </a:p>
          <a:p>
            <a:pPr lvl="1"/>
            <a:r>
              <a:rPr lang="en-US" dirty="0"/>
              <a:t>Exponentially increasing windows</a:t>
            </a:r>
          </a:p>
          <a:p>
            <a:pPr lvl="1"/>
            <a:r>
              <a:rPr lang="en-US" dirty="0"/>
              <a:t>Extensions:</a:t>
            </a:r>
          </a:p>
          <a:p>
            <a:pPr lvl="2"/>
            <a:r>
              <a:rPr lang="en-US" dirty="0"/>
              <a:t>Number of 1s in any last k (k &lt; N) elements</a:t>
            </a:r>
          </a:p>
          <a:p>
            <a:pPr lvl="2"/>
            <a:r>
              <a:rPr lang="en-US" dirty="0"/>
              <a:t>Sums of integers in the last N elements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3AB02-5140-4FC7-A941-DEF2C6FCEF26}" type="datetime1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7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763000" cy="987552"/>
          </a:xfrm>
        </p:spPr>
        <p:txBody>
          <a:bodyPr>
            <a:normAutofit/>
          </a:bodyPr>
          <a:lstStyle/>
          <a:p>
            <a:r>
              <a:rPr lang="en-US" dirty="0"/>
              <a:t>Side note: SGD is a Streaming Alg.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Stochastic Gradient Descent (SGD) is an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example of a stream algorithm</a:t>
            </a:r>
          </a:p>
          <a:p>
            <a:r>
              <a:rPr lang="en-US" b="1" dirty="0"/>
              <a:t>In Machine Learning we call this: </a:t>
            </a:r>
            <a:r>
              <a:rPr lang="en-US" b="1" dirty="0">
                <a:solidFill>
                  <a:srgbClr val="FF0066"/>
                </a:solidFill>
              </a:rPr>
              <a:t>Online Learning</a:t>
            </a:r>
          </a:p>
          <a:p>
            <a:pPr lvl="1"/>
            <a:r>
              <a:rPr lang="en-US" dirty="0"/>
              <a:t>Allows for modeling problems where we have a continuous stream of data </a:t>
            </a:r>
          </a:p>
          <a:p>
            <a:pPr lvl="1"/>
            <a:r>
              <a:rPr lang="en-US" dirty="0"/>
              <a:t>We want an algorithm to learn from it and </a:t>
            </a:r>
            <a:br>
              <a:rPr lang="en-US" dirty="0"/>
            </a:br>
            <a:r>
              <a:rPr lang="en-US" dirty="0"/>
              <a:t>slowly adapt to the changes in data</a:t>
            </a:r>
          </a:p>
          <a:p>
            <a:r>
              <a:rPr lang="en-US" b="1" dirty="0">
                <a:solidFill>
                  <a:srgbClr val="008000"/>
                </a:solidFill>
              </a:rPr>
              <a:t>Idea: Do slow updates to the model</a:t>
            </a:r>
          </a:p>
          <a:p>
            <a:pPr lvl="1"/>
            <a:r>
              <a:rPr lang="en-US" b="1" dirty="0"/>
              <a:t>SGD</a:t>
            </a:r>
            <a:r>
              <a:rPr lang="en-US" dirty="0"/>
              <a:t> (SVM, Perceptron) makes small updates</a:t>
            </a:r>
          </a:p>
          <a:p>
            <a:pPr lvl="1"/>
            <a:r>
              <a:rPr lang="en-US" b="1" dirty="0">
                <a:solidFill>
                  <a:srgbClr val="FF0066"/>
                </a:solidFill>
              </a:rPr>
              <a:t>So:</a:t>
            </a:r>
            <a:r>
              <a:rPr lang="en-US" dirty="0"/>
              <a:t> First train the classifier on training data. </a:t>
            </a:r>
          </a:p>
          <a:p>
            <a:pPr lvl="1"/>
            <a:r>
              <a:rPr lang="en-US" b="1" dirty="0">
                <a:solidFill>
                  <a:srgbClr val="FF0066"/>
                </a:solidFill>
              </a:rPr>
              <a:t>Then:</a:t>
            </a:r>
            <a:r>
              <a:rPr lang="en-US" dirty="0"/>
              <a:t> For every example from the stream, we slightly update the model (using small learning rate)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BEA8F-2627-4645-A596-064C85272228}" type="datetime1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5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/>
              <a:t>General Stream Processing Model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B2B6-DAD0-4A42-AEE4-817489343D88}" type="datetime1">
              <a:rPr lang="en-US" smtClean="0"/>
              <a:t>2/26/18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979859-3BD4-4C40-8911-A994FCFE9EAB}" type="slidenum">
              <a:rPr lang="en-US"/>
              <a:pPr/>
              <a:t>6</a:t>
            </a:fld>
            <a:endParaRPr lang="en-US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810000" y="2111276"/>
            <a:ext cx="2057400" cy="1828800"/>
          </a:xfrm>
          <a:prstGeom prst="rect">
            <a:avLst/>
          </a:prstGeom>
          <a:solidFill>
            <a:srgbClr val="3399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Processor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3177476" y="4648200"/>
            <a:ext cx="1219200" cy="1676400"/>
          </a:xfrm>
          <a:prstGeom prst="can">
            <a:avLst>
              <a:gd name="adj" fmla="val 34375"/>
            </a:avLst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Limited</a:t>
            </a:r>
          </a:p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Working</a:t>
            </a:r>
          </a:p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Storage</a:t>
            </a:r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 flipH="1">
            <a:off x="3810000" y="3733800"/>
            <a:ext cx="7620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>
            <a:off x="3124200" y="2492276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7" name="Line 6"/>
          <p:cNvSpPr>
            <a:spLocks noChangeShapeType="1"/>
          </p:cNvSpPr>
          <p:nvPr/>
        </p:nvSpPr>
        <p:spPr bwMode="auto">
          <a:xfrm>
            <a:off x="3124200" y="3025676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3124200" y="3559076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706665" y="2263676"/>
            <a:ext cx="223651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Arial" pitchFamily="34" charset="0"/>
                <a:cs typeface="Arial" pitchFamily="34" charset="0"/>
              </a:rPr>
              <a:t>. . . 1, 5, 2, 7, 0, 9, 3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dirty="0">
                <a:latin typeface="Arial" pitchFamily="34" charset="0"/>
                <a:cs typeface="Arial" pitchFamily="34" charset="0"/>
              </a:rPr>
              <a:t>. . .   a, r, v, t, y, h, b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dirty="0">
                <a:latin typeface="Arial" pitchFamily="34" charset="0"/>
                <a:cs typeface="Arial" pitchFamily="34" charset="0"/>
              </a:rPr>
              <a:t>. . . 0, 0, 1, 0, 1, 1, 0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time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Streams Entering.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Each is stream is </a:t>
            </a:r>
            <a:b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composed of </a:t>
            </a:r>
            <a:b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elements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tuples</a:t>
            </a:r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 flipH="1">
            <a:off x="914400" y="3847643"/>
            <a:ext cx="11754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1" name="Text Box 10"/>
          <p:cNvSpPr txBox="1">
            <a:spLocks noChangeArrowheads="1"/>
          </p:cNvSpPr>
          <p:nvPr/>
        </p:nvSpPr>
        <p:spPr bwMode="auto">
          <a:xfrm>
            <a:off x="4419600" y="1106269"/>
            <a:ext cx="10438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Ad-Hoc</a:t>
            </a:r>
          </a:p>
          <a:p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Queries</a:t>
            </a:r>
          </a:p>
        </p:txBody>
      </p:sp>
      <p:sp>
        <p:nvSpPr>
          <p:cNvPr id="20492" name="Line 11"/>
          <p:cNvSpPr>
            <a:spLocks noChangeShapeType="1"/>
          </p:cNvSpPr>
          <p:nvPr/>
        </p:nvSpPr>
        <p:spPr bwMode="auto">
          <a:xfrm>
            <a:off x="4876800" y="16764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3" name="Text Box 12"/>
          <p:cNvSpPr txBox="1">
            <a:spLocks noChangeArrowheads="1"/>
          </p:cNvSpPr>
          <p:nvPr/>
        </p:nvSpPr>
        <p:spPr bwMode="auto">
          <a:xfrm>
            <a:off x="6765924" y="2811363"/>
            <a:ext cx="941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Output</a:t>
            </a: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5867400" y="3025676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5463476" y="5029200"/>
            <a:ext cx="1676400" cy="1676400"/>
          </a:xfrm>
          <a:prstGeom prst="can">
            <a:avLst>
              <a:gd name="adj" fmla="val 28409"/>
            </a:avLst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Archival</a:t>
            </a:r>
          </a:p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Storage</a:t>
            </a: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5029200" y="3733800"/>
            <a:ext cx="12954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7" name="Rectangle 18"/>
          <p:cNvSpPr>
            <a:spLocks noChangeArrowheads="1"/>
          </p:cNvSpPr>
          <p:nvPr/>
        </p:nvSpPr>
        <p:spPr bwMode="auto">
          <a:xfrm>
            <a:off x="4724400" y="2187476"/>
            <a:ext cx="1066800" cy="685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Standing</a:t>
            </a:r>
          </a:p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Queries</a:t>
            </a:r>
          </a:p>
        </p:txBody>
      </p:sp>
    </p:spTree>
    <p:extLst>
      <p:ext uri="{BB962C8B-B14F-4D97-AF65-F5344CB8AC3E}">
        <p14:creationId xmlns:p14="http://schemas.microsoft.com/office/powerpoint/2010/main" val="376556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Problems on </a:t>
            </a:r>
            <a:r>
              <a:rPr lang="en-US" dirty="0"/>
              <a:t>Data Streams</a:t>
            </a:r>
            <a:endParaRPr lang="en-US" dirty="0">
              <a:ea typeface="+mj-ea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Types of queries one wants on answer on </a:t>
            </a:r>
            <a:br>
              <a:rPr lang="en-US" b="1" dirty="0">
                <a:solidFill>
                  <a:srgbClr val="D60093"/>
                </a:solidFill>
              </a:rPr>
            </a:br>
            <a:r>
              <a:rPr lang="en-US" b="1" dirty="0">
                <a:solidFill>
                  <a:srgbClr val="D60093"/>
                </a:solidFill>
              </a:rPr>
              <a:t>a data stream: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(we’ll do these today)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Sampling data from a stream</a:t>
            </a:r>
          </a:p>
          <a:p>
            <a:pPr lvl="2"/>
            <a:r>
              <a:rPr lang="en-US" dirty="0"/>
              <a:t>Construct a random sample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Queries over sliding windows</a:t>
            </a:r>
          </a:p>
          <a:p>
            <a:pPr lvl="2"/>
            <a:r>
              <a:rPr lang="en-US" dirty="0"/>
              <a:t>Number of items of type </a:t>
            </a:r>
            <a:r>
              <a:rPr lang="en-US" b="1" i="1" dirty="0"/>
              <a:t>x</a:t>
            </a:r>
            <a:r>
              <a:rPr lang="en-US" dirty="0"/>
              <a:t> in the last </a:t>
            </a:r>
            <a:r>
              <a:rPr lang="en-US" b="1" i="1" dirty="0"/>
              <a:t>k</a:t>
            </a:r>
            <a:r>
              <a:rPr lang="en-US" dirty="0"/>
              <a:t> elements </a:t>
            </a:r>
            <a:br>
              <a:rPr lang="en-US" dirty="0"/>
            </a:br>
            <a:r>
              <a:rPr lang="en-US" dirty="0"/>
              <a:t>of the stream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355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3EB188-C66E-48EE-89EF-F3D49B7E65EA}" type="datetime1">
              <a:rPr lang="en-US" smtClean="0"/>
              <a:t>2/26/18</a:t>
            </a:fld>
            <a:endParaRPr lang="en-US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/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32EB16-7E4B-4BDE-B59F-4A8D30124568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40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Problems on </a:t>
            </a:r>
            <a:r>
              <a:rPr lang="en-US" dirty="0"/>
              <a:t>Data Streams</a:t>
            </a:r>
            <a:endParaRPr lang="en-US" dirty="0">
              <a:ea typeface="+mj-ea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Types of queries one wants on answer on </a:t>
            </a:r>
            <a:br>
              <a:rPr lang="en-US" b="1" dirty="0">
                <a:solidFill>
                  <a:srgbClr val="D60093"/>
                </a:solidFill>
              </a:rPr>
            </a:br>
            <a:r>
              <a:rPr lang="en-US" b="1" dirty="0">
                <a:solidFill>
                  <a:srgbClr val="D60093"/>
                </a:solidFill>
              </a:rPr>
              <a:t>a data stream: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(we’ll do these on Thu)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Filtering a data stream</a:t>
            </a:r>
          </a:p>
          <a:p>
            <a:pPr lvl="2"/>
            <a:r>
              <a:rPr lang="en-US" dirty="0"/>
              <a:t>Select elements with property </a:t>
            </a:r>
            <a:r>
              <a:rPr lang="en-US" b="1" i="1" dirty="0"/>
              <a:t>x</a:t>
            </a:r>
            <a:r>
              <a:rPr lang="en-US" dirty="0"/>
              <a:t> from the stream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Counting distinct elements</a:t>
            </a:r>
          </a:p>
          <a:p>
            <a:pPr lvl="2"/>
            <a:r>
              <a:rPr lang="en-US" dirty="0"/>
              <a:t>Number of distinct elements in the last </a:t>
            </a:r>
            <a:r>
              <a:rPr lang="en-US" b="1" i="1" dirty="0"/>
              <a:t>k</a:t>
            </a:r>
            <a:r>
              <a:rPr lang="en-US" dirty="0"/>
              <a:t> elements </a:t>
            </a:r>
            <a:br>
              <a:rPr lang="en-US" dirty="0"/>
            </a:br>
            <a:r>
              <a:rPr lang="en-US" dirty="0"/>
              <a:t>of the stream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Estimating moments</a:t>
            </a:r>
          </a:p>
          <a:p>
            <a:pPr lvl="2"/>
            <a:r>
              <a:rPr lang="en-US" dirty="0"/>
              <a:t>Estimate avg./std. dev. of last </a:t>
            </a:r>
            <a:r>
              <a:rPr lang="en-US" b="1" i="1" dirty="0"/>
              <a:t>k</a:t>
            </a:r>
            <a:r>
              <a:rPr lang="en-US" b="1" dirty="0"/>
              <a:t> </a:t>
            </a:r>
            <a:r>
              <a:rPr lang="en-US" dirty="0"/>
              <a:t>elements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Finding frequent elements</a:t>
            </a:r>
          </a:p>
        </p:txBody>
      </p:sp>
      <p:sp>
        <p:nvSpPr>
          <p:cNvPr id="23556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2D701F-FE85-46C0-BB1B-085A04256598}" type="datetime1">
              <a:rPr lang="en-US" smtClean="0"/>
              <a:t>2/26/18</a:t>
            </a:fld>
            <a:endParaRPr lang="en-US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n-NO"/>
              <a:t>Jure Leskovec, Stanford CS246: Mining Massive Datasets, http://cs246.stanford.edu</a:t>
            </a:r>
            <a:endParaRPr lang="en-US"/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32EB16-7E4B-4BDE-B59F-4A8D30124568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32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Applications (1)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Mining query streams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Google wants to know what queries are </a:t>
            </a:r>
            <a:br>
              <a:rPr lang="en-US" dirty="0">
                <a:ea typeface="ＭＳ Ｐゴシック" pitchFamily="34" charset="-128"/>
              </a:rPr>
            </a:br>
            <a:r>
              <a:rPr lang="en-US" dirty="0">
                <a:ea typeface="ＭＳ Ｐゴシック" pitchFamily="34" charset="-128"/>
              </a:rPr>
              <a:t>more frequent today than yesterday</a:t>
            </a:r>
          </a:p>
          <a:p>
            <a:pPr lvl="8"/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Mining click streams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Wikipedia wants to know which of its pages are getting an unusual number of hits in the past hour</a:t>
            </a:r>
          </a:p>
          <a:p>
            <a:pPr lvl="8"/>
            <a:endParaRPr lang="en-US" b="1" dirty="0">
              <a:solidFill>
                <a:srgbClr val="008000"/>
              </a:solidFill>
            </a:endParaRPr>
          </a:p>
          <a:p>
            <a:r>
              <a:rPr lang="en-US" b="1" dirty="0">
                <a:solidFill>
                  <a:srgbClr val="008000"/>
                </a:solidFill>
              </a:rPr>
              <a:t>Mining social network news feeds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E.g., look for trending topics on Twitter, Facebook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D98A-D071-4ABA-8882-B9F188125E40}" type="datetime1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1474B1-2C23-4DD1-A052-9C111C8A70D6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38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31974</TotalTime>
  <Words>3501</Words>
  <Application>Microsoft Macintosh PowerPoint</Application>
  <PresentationFormat>On-screen Show (4:3)</PresentationFormat>
  <Paragraphs>580</Paragraphs>
  <Slides>46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0" baseType="lpstr">
      <vt:lpstr>ＭＳ Ｐゴシック</vt:lpstr>
      <vt:lpstr>Arial</vt:lpstr>
      <vt:lpstr>Calibri</vt:lpstr>
      <vt:lpstr>Cambria Math</vt:lpstr>
      <vt:lpstr>Corbel</vt:lpstr>
      <vt:lpstr>Lucida Sans Unicode</vt:lpstr>
      <vt:lpstr>Monotype Sorts</vt:lpstr>
      <vt:lpstr>MS Shell Dlg</vt:lpstr>
      <vt:lpstr>Symbol</vt:lpstr>
      <vt:lpstr>Tahoma</vt:lpstr>
      <vt:lpstr>Wingdings</vt:lpstr>
      <vt:lpstr>Wingdings 2</vt:lpstr>
      <vt:lpstr>Module</vt:lpstr>
      <vt:lpstr>Equation</vt:lpstr>
      <vt:lpstr>Mining Data Streams  (Part 1)</vt:lpstr>
      <vt:lpstr>New Topic: Infinite Data</vt:lpstr>
      <vt:lpstr>Data Streams</vt:lpstr>
      <vt:lpstr>The Stream Model</vt:lpstr>
      <vt:lpstr>Side note: SGD is a Streaming Alg.</vt:lpstr>
      <vt:lpstr>General Stream Processing Model</vt:lpstr>
      <vt:lpstr>Problems on Data Streams</vt:lpstr>
      <vt:lpstr>Problems on Data Streams</vt:lpstr>
      <vt:lpstr>Applications (1)</vt:lpstr>
      <vt:lpstr>Applications (2)</vt:lpstr>
      <vt:lpstr>Sampling from a Data Stream: Sampling a fixed proportion</vt:lpstr>
      <vt:lpstr>Sampling from a Data Stream</vt:lpstr>
      <vt:lpstr>Sampling a Fixed Proportion</vt:lpstr>
      <vt:lpstr>Problem with Naïve Approach</vt:lpstr>
      <vt:lpstr>Solution: Sample Users</vt:lpstr>
      <vt:lpstr>Generalized Solution</vt:lpstr>
      <vt:lpstr>Sampling from a Data Stream: Sampling a fixed-size sample</vt:lpstr>
      <vt:lpstr>Maintaining a fixed-size sample</vt:lpstr>
      <vt:lpstr>Solution: Fixed Size Sample</vt:lpstr>
      <vt:lpstr>Proof: By Induction</vt:lpstr>
      <vt:lpstr>Proof: By Induction</vt:lpstr>
      <vt:lpstr>Queries over a  (long) Sliding Window</vt:lpstr>
      <vt:lpstr>Sliding Windows</vt:lpstr>
      <vt:lpstr>Sliding Window: 1 Stream</vt:lpstr>
      <vt:lpstr>Counting Bits (1)</vt:lpstr>
      <vt:lpstr>Counting Bits (2)</vt:lpstr>
      <vt:lpstr>An attempt: Simple solution</vt:lpstr>
      <vt:lpstr>DGIM Method</vt:lpstr>
      <vt:lpstr>Idea: Exponential Windows</vt:lpstr>
      <vt:lpstr>What’s Good?</vt:lpstr>
      <vt:lpstr>What’s Not So Good?</vt:lpstr>
      <vt:lpstr>Fixup: DGIM method</vt:lpstr>
      <vt:lpstr>DGIM: Timestamps</vt:lpstr>
      <vt:lpstr>DGIM: Buckets</vt:lpstr>
      <vt:lpstr>Representing a Stream by Buckets</vt:lpstr>
      <vt:lpstr>Example: Bucketized Stream</vt:lpstr>
      <vt:lpstr>Updating Buckets (1)</vt:lpstr>
      <vt:lpstr>Updating Buckets (2)</vt:lpstr>
      <vt:lpstr>Example: Updating Buckets</vt:lpstr>
      <vt:lpstr>How to Query?</vt:lpstr>
      <vt:lpstr>Example: Bucketized Stream</vt:lpstr>
      <vt:lpstr>Error Bound: Proof</vt:lpstr>
      <vt:lpstr>Further Reducing the Error</vt:lpstr>
      <vt:lpstr>Extensions</vt:lpstr>
      <vt:lpstr>Extensions</vt:lpstr>
      <vt:lpstr>Summary</vt:lpstr>
    </vt:vector>
  </TitlesOfParts>
  <Company>Carnegie Mellon University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Jure Leskovec</cp:lastModifiedBy>
  <cp:revision>1382</cp:revision>
  <cp:lastPrinted>2011-10-20T04:01:43Z</cp:lastPrinted>
  <dcterms:created xsi:type="dcterms:W3CDTF">2009-06-12T17:14:38Z</dcterms:created>
  <dcterms:modified xsi:type="dcterms:W3CDTF">2018-02-27T04:44:28Z</dcterms:modified>
</cp:coreProperties>
</file>