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256" r:id="rId2"/>
    <p:sldId id="257" r:id="rId3"/>
    <p:sldId id="259" r:id="rId4"/>
    <p:sldId id="258" r:id="rId5"/>
    <p:sldId id="260" r:id="rId6"/>
    <p:sldId id="343" r:id="rId7"/>
    <p:sldId id="262" r:id="rId8"/>
    <p:sldId id="365" r:id="rId9"/>
    <p:sldId id="296" r:id="rId10"/>
    <p:sldId id="339" r:id="rId11"/>
    <p:sldId id="357" r:id="rId12"/>
    <p:sldId id="303" r:id="rId13"/>
    <p:sldId id="304" r:id="rId14"/>
    <p:sldId id="305" r:id="rId15"/>
    <p:sldId id="361" r:id="rId16"/>
    <p:sldId id="362" r:id="rId17"/>
    <p:sldId id="363" r:id="rId18"/>
    <p:sldId id="364" r:id="rId19"/>
    <p:sldId id="306" r:id="rId20"/>
    <p:sldId id="307" r:id="rId21"/>
    <p:sldId id="308" r:id="rId22"/>
    <p:sldId id="309" r:id="rId23"/>
    <p:sldId id="310" r:id="rId24"/>
    <p:sldId id="311" r:id="rId25"/>
    <p:sldId id="348" r:id="rId26"/>
    <p:sldId id="312" r:id="rId27"/>
    <p:sldId id="341" r:id="rId28"/>
    <p:sldId id="313" r:id="rId29"/>
    <p:sldId id="314" r:id="rId30"/>
    <p:sldId id="358" r:id="rId31"/>
    <p:sldId id="315" r:id="rId32"/>
    <p:sldId id="318" r:id="rId33"/>
    <p:sldId id="349" r:id="rId34"/>
    <p:sldId id="316" r:id="rId35"/>
    <p:sldId id="317" r:id="rId36"/>
    <p:sldId id="319" r:id="rId37"/>
    <p:sldId id="320" r:id="rId38"/>
    <p:sldId id="321" r:id="rId39"/>
    <p:sldId id="359" r:id="rId40"/>
    <p:sldId id="360" r:id="rId41"/>
    <p:sldId id="322" r:id="rId42"/>
    <p:sldId id="347" r:id="rId43"/>
    <p:sldId id="323" r:id="rId44"/>
    <p:sldId id="355" r:id="rId45"/>
    <p:sldId id="324" r:id="rId46"/>
    <p:sldId id="350" r:id="rId47"/>
    <p:sldId id="325" r:id="rId48"/>
    <p:sldId id="326" r:id="rId49"/>
    <p:sldId id="346" r:id="rId50"/>
    <p:sldId id="327" r:id="rId51"/>
    <p:sldId id="328" r:id="rId52"/>
    <p:sldId id="329" r:id="rId53"/>
    <p:sldId id="344" r:id="rId54"/>
    <p:sldId id="345" r:id="rId55"/>
    <p:sldId id="330" r:id="rId56"/>
    <p:sldId id="331" r:id="rId57"/>
    <p:sldId id="332" r:id="rId58"/>
    <p:sldId id="333" r:id="rId59"/>
    <p:sldId id="334" r:id="rId60"/>
    <p:sldId id="354" r:id="rId61"/>
    <p:sldId id="356"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0066"/>
    <a:srgbClr val="008000"/>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9" autoAdjust="0"/>
    <p:restoredTop sz="89968" autoAdjust="0"/>
  </p:normalViewPr>
  <p:slideViewPr>
    <p:cSldViewPr>
      <p:cViewPr varScale="1">
        <p:scale>
          <a:sx n="97" d="100"/>
          <a:sy n="97" d="100"/>
        </p:scale>
        <p:origin x="1272" y="18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D60093"/>
              </a:solidFill>
            </a:ln>
          </c:spPr>
          <c:marker>
            <c:symbol val="none"/>
          </c:marker>
          <c:xVal>
            <c:numRef>
              <c:f>Sheet1!$A$2:$A$22</c:f>
              <c:numCache>
                <c:formatCode>General</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Sheet1!$B$2:$B$22</c:f>
              <c:numCache>
                <c:formatCode>General</c:formatCode>
                <c:ptCount val="21"/>
                <c:pt idx="0">
                  <c:v>1</c:v>
                </c:pt>
                <c:pt idx="1">
                  <c:v>0.99997500023437402</c:v>
                </c:pt>
                <c:pt idx="2">
                  <c:v>0.99960005999599999</c:v>
                </c:pt>
                <c:pt idx="3">
                  <c:v>0.99797653721545498</c:v>
                </c:pt>
                <c:pt idx="4">
                  <c:v>0.99361534362255299</c:v>
                </c:pt>
                <c:pt idx="5">
                  <c:v>0.98446631454862599</c:v>
                </c:pt>
                <c:pt idx="6">
                  <c:v>0.96799153854067199</c:v>
                </c:pt>
                <c:pt idx="7">
                  <c:v>0.94131265906176997</c:v>
                </c:pt>
                <c:pt idx="8">
                  <c:v>0.90146548063273002</c:v>
                </c:pt>
                <c:pt idx="9">
                  <c:v>0.84579109262457497</c:v>
                </c:pt>
                <c:pt idx="10">
                  <c:v>0.77247619628906194</c:v>
                </c:pt>
                <c:pt idx="11">
                  <c:v>0.68122060499628001</c:v>
                </c:pt>
                <c:pt idx="12">
                  <c:v>0.57395194164674601</c:v>
                </c:pt>
                <c:pt idx="13">
                  <c:v>0.45542519664977299</c:v>
                </c:pt>
                <c:pt idx="14">
                  <c:v>0.33344620425296001</c:v>
                </c:pt>
                <c:pt idx="15">
                  <c:v>0.21836967789567999</c:v>
                </c:pt>
                <c:pt idx="16">
                  <c:v>0.12150255072706501</c:v>
                </c:pt>
                <c:pt idx="17">
                  <c:v>5.2202207925750199E-2</c:v>
                </c:pt>
                <c:pt idx="18">
                  <c:v>1.3987132961184E-2</c:v>
                </c:pt>
                <c:pt idx="19">
                  <c:v>1.18390573559282E-3</c:v>
                </c:pt>
                <c:pt idx="20">
                  <c:v>0</c:v>
                </c:pt>
              </c:numCache>
            </c:numRef>
          </c:yVal>
          <c:smooth val="1"/>
          <c:extLst>
            <c:ext xmlns:c16="http://schemas.microsoft.com/office/drawing/2014/chart" uri="{C3380CC4-5D6E-409C-BE32-E72D297353CC}">
              <c16:uniqueId val="{00000000-822D-BA4E-9C47-3FA56B4F5A88}"/>
            </c:ext>
          </c:extLst>
        </c:ser>
        <c:dLbls>
          <c:showLegendKey val="0"/>
          <c:showVal val="0"/>
          <c:showCatName val="0"/>
          <c:showSerName val="0"/>
          <c:showPercent val="0"/>
          <c:showBubbleSize val="0"/>
        </c:dLbls>
        <c:axId val="-984214512"/>
        <c:axId val="-1349105888"/>
      </c:scatterChart>
      <c:valAx>
        <c:axId val="-984214512"/>
        <c:scaling>
          <c:orientation val="minMax"/>
          <c:max val="1"/>
        </c:scaling>
        <c:delete val="0"/>
        <c:axPos val="b"/>
        <c:numFmt formatCode="General" sourceLinked="1"/>
        <c:majorTickMark val="out"/>
        <c:minorTickMark val="in"/>
        <c:tickLblPos val="nextTo"/>
        <c:crossAx val="-1349105888"/>
        <c:crosses val="autoZero"/>
        <c:crossBetween val="midCat"/>
      </c:valAx>
      <c:valAx>
        <c:axId val="-1349105888"/>
        <c:scaling>
          <c:orientation val="minMax"/>
          <c:max val="1"/>
          <c:min val="0"/>
        </c:scaling>
        <c:delete val="0"/>
        <c:axPos val="l"/>
        <c:majorGridlines>
          <c:spPr>
            <a:ln>
              <a:noFill/>
            </a:ln>
          </c:spPr>
        </c:majorGridlines>
        <c:numFmt formatCode="General" sourceLinked="1"/>
        <c:majorTickMark val="out"/>
        <c:minorTickMark val="in"/>
        <c:tickLblPos val="nextTo"/>
        <c:crossAx val="-984214512"/>
        <c:crosses val="autoZero"/>
        <c:crossBetween val="midCat"/>
      </c:valAx>
      <c:spPr>
        <a:noFill/>
        <a:ln w="25400">
          <a:noFill/>
        </a:ln>
      </c:spPr>
    </c:plotArea>
    <c:plotVisOnly val="1"/>
    <c:dispBlanksAs val="gap"/>
    <c:showDLblsOverMax val="0"/>
  </c:chart>
  <c:txPr>
    <a:bodyPr/>
    <a:lstStyle/>
    <a:p>
      <a:pPr>
        <a:defRPr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1/21/18</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1/21/18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07532-839C-41A2-9E71-D5288AEAE66A}" type="slidenum">
              <a:rPr lang="en-US" smtClean="0"/>
              <a:pPr/>
              <a:t>2</a:t>
            </a:fld>
            <a:endParaRPr lang="en-US"/>
          </a:p>
        </p:txBody>
      </p:sp>
    </p:spTree>
    <p:extLst>
      <p:ext uri="{BB962C8B-B14F-4D97-AF65-F5344CB8AC3E}">
        <p14:creationId xmlns:p14="http://schemas.microsoft.com/office/powerpoint/2010/main" val="177893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inequality</a:t>
            </a:r>
            <a:r>
              <a:rPr lang="en-US" baseline="0" dirty="0"/>
              <a:t> that says the </a:t>
            </a:r>
            <a:r>
              <a:rPr lang="en-US" baseline="0" dirty="0" err="1"/>
              <a:t>Jaccard</a:t>
            </a:r>
            <a:r>
              <a:rPr lang="en-US" baseline="0" dirty="0"/>
              <a:t> distance from x to z plus the </a:t>
            </a:r>
            <a:r>
              <a:rPr lang="en-US" baseline="0" dirty="0" err="1"/>
              <a:t>Jaccard</a:t>
            </a:r>
            <a:r>
              <a:rPr lang="en-US" baseline="0" dirty="0"/>
              <a:t> distance from z to y is equal to or greater than the </a:t>
            </a:r>
            <a:r>
              <a:rPr lang="en-US" baseline="0" dirty="0" err="1"/>
              <a:t>Jaccard</a:t>
            </a:r>
            <a:r>
              <a:rPr lang="en-US" baseline="0" dirty="0"/>
              <a:t> distance from x to y.  That is, this (POINT) is the </a:t>
            </a:r>
            <a:r>
              <a:rPr lang="en-US" baseline="0" dirty="0" err="1"/>
              <a:t>Jaccard</a:t>
            </a:r>
            <a:r>
              <a:rPr lang="en-US" baseline="0" dirty="0"/>
              <a:t> similarity of x and z – the size of their intersection divided by the size of their union.  So this is the </a:t>
            </a:r>
            <a:r>
              <a:rPr lang="en-US" baseline="0" dirty="0" err="1"/>
              <a:t>Jaccard</a:t>
            </a:r>
            <a:r>
              <a:rPr lang="en-US" baseline="0" dirty="0"/>
              <a:t> distance from x to z (POINT).  Similarly, this (POINT) is the </a:t>
            </a:r>
            <a:r>
              <a:rPr lang="en-US" baseline="0" dirty="0" err="1"/>
              <a:t>Jaccard</a:t>
            </a:r>
            <a:r>
              <a:rPr lang="en-US" baseline="0" dirty="0"/>
              <a:t> distance from z to y (POINT), and this is the </a:t>
            </a:r>
            <a:r>
              <a:rPr lang="en-US" baseline="0" dirty="0" err="1"/>
              <a:t>Jaccard</a:t>
            </a:r>
            <a:r>
              <a:rPr lang="en-US" baseline="0" dirty="0"/>
              <a:t> distance from x to y.</a:t>
            </a:r>
          </a:p>
          <a:p>
            <a:endParaRPr lang="en-US" baseline="0" dirty="0"/>
          </a:p>
          <a:p>
            <a:r>
              <a:rPr lang="en-US" baseline="0" dirty="0"/>
              <a:t>Click 1</a:t>
            </a:r>
          </a:p>
          <a:p>
            <a:r>
              <a:rPr lang="en-US" baseline="0" dirty="0"/>
              <a:t>Remember that we proved the </a:t>
            </a:r>
            <a:r>
              <a:rPr lang="en-US" baseline="0" dirty="0" err="1"/>
              <a:t>Jaccard</a:t>
            </a:r>
            <a:r>
              <a:rPr lang="en-US" baseline="0" dirty="0"/>
              <a:t> similarity between sets “a” and b (POINT) is the probability that the </a:t>
            </a:r>
            <a:r>
              <a:rPr lang="en-US" baseline="0" dirty="0" err="1"/>
              <a:t>minhash</a:t>
            </a:r>
            <a:r>
              <a:rPr lang="en-US" baseline="0" dirty="0"/>
              <a:t> values of “a” and b are the same.</a:t>
            </a:r>
          </a:p>
          <a:p>
            <a:endParaRPr lang="en-US" baseline="0" dirty="0"/>
          </a:p>
          <a:p>
            <a:r>
              <a:rPr lang="en-US" baseline="0" dirty="0"/>
              <a:t>Click 2</a:t>
            </a:r>
          </a:p>
          <a:p>
            <a:r>
              <a:rPr lang="en-US" baseline="0" dirty="0"/>
              <a:t>Or put another way, this (POINT) is the probability that </a:t>
            </a:r>
            <a:r>
              <a:rPr lang="en-US" baseline="0" dirty="0" err="1"/>
              <a:t>minhash</a:t>
            </a:r>
            <a:r>
              <a:rPr lang="en-US" baseline="0" dirty="0"/>
              <a:t> of “a” and b  are different.</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17</a:t>
            </a:fld>
            <a:endParaRPr lang="en-US"/>
          </a:p>
        </p:txBody>
      </p:sp>
    </p:spTree>
    <p:extLst>
      <p:ext uri="{BB962C8B-B14F-4D97-AF65-F5344CB8AC3E}">
        <p14:creationId xmlns:p14="http://schemas.microsoft.com/office/powerpoint/2010/main" val="15050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probability that </a:t>
            </a:r>
            <a:r>
              <a:rPr lang="en-US" dirty="0" err="1"/>
              <a:t>minhash</a:t>
            </a:r>
            <a:r>
              <a:rPr lang="en-US" dirty="0"/>
              <a:t> of x and y differ</a:t>
            </a:r>
            <a:r>
              <a:rPr lang="en-US" baseline="0" dirty="0"/>
              <a:t> cannot be greater than the probability that the </a:t>
            </a:r>
            <a:r>
              <a:rPr lang="en-US" baseline="0" dirty="0" err="1"/>
              <a:t>minhash</a:t>
            </a:r>
            <a:r>
              <a:rPr lang="en-US" baseline="0" dirty="0"/>
              <a:t> of x and z differ plus the probability that </a:t>
            </a:r>
            <a:r>
              <a:rPr lang="en-US" baseline="0" dirty="0" err="1"/>
              <a:t>minhash</a:t>
            </a:r>
            <a:r>
              <a:rPr lang="en-US" baseline="0" dirty="0"/>
              <a:t> of y and z differ.  By what we saw on the previous slide, this claim is equivalent to the triangle inequality.</a:t>
            </a:r>
          </a:p>
          <a:p>
            <a:endParaRPr lang="en-US" baseline="0" dirty="0"/>
          </a:p>
          <a:p>
            <a:r>
              <a:rPr lang="en-US" baseline="0" dirty="0"/>
              <a:t>Click 1</a:t>
            </a:r>
          </a:p>
          <a:p>
            <a:r>
              <a:rPr lang="en-US" baseline="0" dirty="0"/>
              <a:t>The reason is that whenever </a:t>
            </a:r>
            <a:r>
              <a:rPr lang="en-US" baseline="0" dirty="0" err="1"/>
              <a:t>minhash</a:t>
            </a:r>
            <a:r>
              <a:rPr lang="en-US" baseline="0" dirty="0"/>
              <a:t> of x and y are different, it is impossible for both </a:t>
            </a:r>
            <a:r>
              <a:rPr lang="en-US" baseline="0" dirty="0" err="1"/>
              <a:t>minhash</a:t>
            </a:r>
            <a:r>
              <a:rPr lang="en-US" baseline="0" dirty="0"/>
              <a:t> of x to equal </a:t>
            </a:r>
            <a:r>
              <a:rPr lang="en-US" baseline="0" dirty="0" err="1"/>
              <a:t>minhash</a:t>
            </a:r>
            <a:r>
              <a:rPr lang="en-US" baseline="0" dirty="0"/>
              <a:t> of z, and for </a:t>
            </a:r>
            <a:r>
              <a:rPr lang="en-US" baseline="0" dirty="0" err="1"/>
              <a:t>minhash</a:t>
            </a:r>
            <a:r>
              <a:rPr lang="en-US" baseline="0" dirty="0"/>
              <a:t> of z to equal </a:t>
            </a:r>
            <a:r>
              <a:rPr lang="en-US" baseline="0" dirty="0" err="1"/>
              <a:t>minhash</a:t>
            </a:r>
            <a:r>
              <a:rPr lang="en-US" baseline="0" dirty="0"/>
              <a:t> of y.  Because then, by transitivity of “equals,” </a:t>
            </a:r>
            <a:r>
              <a:rPr lang="en-US" baseline="0" dirty="0" err="1"/>
              <a:t>minhash</a:t>
            </a:r>
            <a:r>
              <a:rPr lang="en-US" baseline="0" dirty="0"/>
              <a:t> of x would equal </a:t>
            </a:r>
            <a:r>
              <a:rPr lang="en-US" baseline="0" dirty="0" err="1"/>
              <a:t>minhash</a:t>
            </a:r>
            <a:r>
              <a:rPr lang="en-US" baseline="0" dirty="0"/>
              <a:t> of y.</a:t>
            </a:r>
          </a:p>
          <a:p>
            <a:endParaRPr lang="en-US" baseline="0" dirty="0"/>
          </a:p>
          <a:p>
            <a:r>
              <a:rPr lang="en-US" baseline="0" dirty="0"/>
              <a:t>Click 2</a:t>
            </a:r>
          </a:p>
          <a:p>
            <a:r>
              <a:rPr lang="en-US" baseline="0" dirty="0"/>
              <a:t>In terms of Venn diagrams, let the plane represent triples of sets x, y, and z.  Here are those triples where the </a:t>
            </a:r>
            <a:r>
              <a:rPr lang="en-US" baseline="0" dirty="0" err="1"/>
              <a:t>minhash</a:t>
            </a:r>
            <a:r>
              <a:rPr lang="en-US" baseline="0" dirty="0"/>
              <a:t> values of x and z differ.</a:t>
            </a:r>
          </a:p>
          <a:p>
            <a:endParaRPr lang="en-US" baseline="0" dirty="0"/>
          </a:p>
          <a:p>
            <a:r>
              <a:rPr lang="en-US" baseline="0" dirty="0"/>
              <a:t>Click 3</a:t>
            </a:r>
          </a:p>
          <a:p>
            <a:r>
              <a:rPr lang="en-US" baseline="0" dirty="0"/>
              <a:t>And here are the triples where the </a:t>
            </a:r>
            <a:r>
              <a:rPr lang="en-US" baseline="0" dirty="0" err="1"/>
              <a:t>minhashes</a:t>
            </a:r>
            <a:r>
              <a:rPr lang="en-US" baseline="0" dirty="0"/>
              <a:t> of y and z differ.</a:t>
            </a:r>
          </a:p>
          <a:p>
            <a:endParaRPr lang="en-US" baseline="0" dirty="0"/>
          </a:p>
          <a:p>
            <a:r>
              <a:rPr lang="en-US" baseline="0" dirty="0"/>
              <a:t>Click 4</a:t>
            </a:r>
          </a:p>
          <a:p>
            <a:r>
              <a:rPr lang="en-US" baseline="0" dirty="0"/>
              <a:t> And contained within their union is the set of triples where x and y have different </a:t>
            </a:r>
            <a:r>
              <a:rPr lang="en-US" baseline="0" dirty="0" err="1"/>
              <a:t>minhash</a:t>
            </a:r>
            <a:r>
              <a:rPr lang="en-US" baseline="0" dirty="0"/>
              <a:t> values.</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18</a:t>
            </a:fld>
            <a:endParaRPr lang="en-US"/>
          </a:p>
        </p:txBody>
      </p:sp>
    </p:spTree>
    <p:extLst>
      <p:ext uri="{BB962C8B-B14F-4D97-AF65-F5344CB8AC3E}">
        <p14:creationId xmlns:p14="http://schemas.microsoft.com/office/powerpoint/2010/main" val="187272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Here’s a picture of what we know about the probability of h(x)</a:t>
            </a:r>
            <a:r>
              <a:rPr lang="en-US" baseline="0" dirty="0"/>
              <a:t> equaling h(y).  For distances d1 and below, we know the probability is at least p1, and for distances d2 and above, we know the probability is at most p2.  Between distances d1 and d2, we know nothing.  However, we shall try to make the difference between d1 and d2 very small, and the distance between p1 and p2 as large as we can.  That will give us the S-curve we want, although since we are now talking about distances rather than similarities, the S-curve is backwards.  It drops down precipitously between the distances d1 and d2, rather than rising precipitously  (DRAW in BLUE).</a:t>
            </a:r>
            <a:endParaRPr lang="en-US" dirty="0"/>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21</a:t>
            </a:fld>
            <a:endParaRPr lang="en-US"/>
          </a:p>
        </p:txBody>
      </p:sp>
    </p:spTree>
    <p:extLst>
      <p:ext uri="{BB962C8B-B14F-4D97-AF65-F5344CB8AC3E}">
        <p14:creationId xmlns:p14="http://schemas.microsoft.com/office/powerpoint/2010/main" val="137761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of what</a:t>
            </a:r>
            <a:r>
              <a:rPr lang="en-US" baseline="0" dirty="0"/>
              <a:t> happens when we apply the AND </a:t>
            </a:r>
            <a:r>
              <a:rPr lang="en-US" baseline="0" dirty="0" err="1"/>
              <a:t>and</a:t>
            </a:r>
            <a:r>
              <a:rPr lang="en-US" baseline="0" dirty="0"/>
              <a:t> OR constructions.</a:t>
            </a:r>
          </a:p>
          <a:p>
            <a:endParaRPr lang="en-US" baseline="0" dirty="0"/>
          </a:p>
          <a:p>
            <a:r>
              <a:rPr lang="en-US" baseline="0" dirty="0"/>
              <a:t>Click 1</a:t>
            </a:r>
          </a:p>
          <a:p>
            <a:r>
              <a:rPr lang="en-US" baseline="0" dirty="0"/>
              <a:t>AND makes both the high and low probabilities shrink, because we are taking two probabilities, which are less than 1, and raising them to the r-</a:t>
            </a:r>
            <a:r>
              <a:rPr lang="en-US" baseline="0" dirty="0" err="1"/>
              <a:t>th</a:t>
            </a:r>
            <a:r>
              <a:rPr lang="en-US" baseline="0" dirty="0"/>
              <a:t> power.  What we need to do is pick r big enough that the low probability becomes close to 0, yet pick r small enough that the high probability stays significantly above 0.  It’s a balancing act, but we’ll see in a moment how it works in practice.</a:t>
            </a:r>
          </a:p>
          <a:p>
            <a:endParaRPr lang="en-US" baseline="0" dirty="0"/>
          </a:p>
          <a:p>
            <a:r>
              <a:rPr lang="en-US" baseline="0" dirty="0"/>
              <a:t>Click 2</a:t>
            </a:r>
          </a:p>
          <a:p>
            <a:r>
              <a:rPr lang="en-US" baseline="0" dirty="0"/>
              <a:t>The analogous story applies to the OR construction.  Both probabilities grow, but we contrive to select a value of b that makes the high probability get very close to 1, while still keeping the low probability significantly away from 1.</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30</a:t>
            </a:fld>
            <a:endParaRPr lang="en-US"/>
          </a:p>
        </p:txBody>
      </p:sp>
    </p:spTree>
    <p:extLst>
      <p:ext uri="{BB962C8B-B14F-4D97-AF65-F5344CB8AC3E}">
        <p14:creationId xmlns:p14="http://schemas.microsoft.com/office/powerpoint/2010/main" val="138697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I’d like to</a:t>
            </a:r>
            <a:r>
              <a:rPr lang="en-US" baseline="0" dirty="0"/>
              <a:t> do now is explain how to select the values of r and b for AND </a:t>
            </a:r>
            <a:r>
              <a:rPr lang="en-US" baseline="0" dirty="0" err="1"/>
              <a:t>and</a:t>
            </a:r>
            <a:r>
              <a:rPr lang="en-US" baseline="0" dirty="0"/>
              <a:t> OR constructions.</a:t>
            </a:r>
          </a:p>
          <a:p>
            <a:endParaRPr lang="en-US" baseline="0" dirty="0"/>
          </a:p>
          <a:p>
            <a:r>
              <a:rPr lang="en-US" baseline="0" dirty="0"/>
              <a:t>Click 1</a:t>
            </a:r>
          </a:p>
          <a:p>
            <a:r>
              <a:rPr lang="en-US" baseline="0" dirty="0"/>
              <a:t>Let’s look at the function that we have called the S-curve (POINT).  This is a function of the probability p, and it has two parameters r and b.  An interesting observation is that this curve (DRAW an S-curve to the right) has a fixed point t, such that if p=t, then the result of applying the function to t is t itself.  To see that t exists, look at where the curve intersects the line with slope 1 through the origin (DRAW).  Where they intersect is the point (</a:t>
            </a:r>
            <a:r>
              <a:rPr lang="en-US" baseline="0" dirty="0" err="1"/>
              <a:t>t,t</a:t>
            </a:r>
            <a:r>
              <a:rPr lang="en-US" baseline="0" dirty="0"/>
              <a:t>) (POINT).</a:t>
            </a:r>
          </a:p>
          <a:p>
            <a:endParaRPr lang="en-US" baseline="0" dirty="0"/>
          </a:p>
          <a:p>
            <a:r>
              <a:rPr lang="en-US" baseline="0" dirty="0"/>
              <a:t>Click 2</a:t>
            </a:r>
          </a:p>
          <a:p>
            <a:r>
              <a:rPr lang="en-US" baseline="0" dirty="0"/>
              <a:t>Above probability t, applying the S-curve function increases the probability, while below t, the probability decreases.</a:t>
            </a:r>
          </a:p>
          <a:p>
            <a:endParaRPr lang="en-US" baseline="0" dirty="0"/>
          </a:p>
          <a:p>
            <a:r>
              <a:rPr lang="en-US" baseline="0" dirty="0"/>
              <a:t>Click 3</a:t>
            </a:r>
          </a:p>
          <a:p>
            <a:r>
              <a:rPr lang="en-US" baseline="0" dirty="0"/>
              <a:t>We can conclude that, as long as the two probabilities are on opposite sides of t, the construction where you do an r-way AND followed by a b-way OR will move both probabilities in the direction we want them to go.  We can then iterate this construction as many times as we like, and both probabilities will keep improving.</a:t>
            </a:r>
          </a:p>
          <a:p>
            <a:endParaRPr lang="en-US" baseline="0" dirty="0"/>
          </a:p>
          <a:p>
            <a:r>
              <a:rPr lang="en-US" baseline="0" dirty="0"/>
              <a:t>There is an analogous observation about a construction where we do a OR followed by AND.  The S-curve formula is a little different, but the ideas are quite the same.</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39</a:t>
            </a:fld>
            <a:endParaRPr lang="en-US"/>
          </a:p>
        </p:txBody>
      </p:sp>
    </p:spTree>
    <p:extLst>
      <p:ext uri="{BB962C8B-B14F-4D97-AF65-F5344CB8AC3E}">
        <p14:creationId xmlns:p14="http://schemas.microsoft.com/office/powerpoint/2010/main" val="31373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picture suggesting what</a:t>
            </a:r>
            <a:r>
              <a:rPr lang="en-US" baseline="0" dirty="0"/>
              <a:t> happens for the S-curves that we get for both the AND-OR and the OR-AND constructions. </a:t>
            </a:r>
          </a:p>
          <a:p>
            <a:endParaRPr lang="en-US" baseline="0" dirty="0"/>
          </a:p>
          <a:p>
            <a:r>
              <a:rPr lang="en-US" baseline="0" dirty="0"/>
              <a:t>Click 1</a:t>
            </a:r>
          </a:p>
          <a:p>
            <a:r>
              <a:rPr lang="en-US" baseline="0" dirty="0"/>
              <a:t>The threshold t is defined by the place where the S-curve and the straight line cross.</a:t>
            </a:r>
          </a:p>
          <a:p>
            <a:endParaRPr lang="en-US" baseline="0" dirty="0"/>
          </a:p>
          <a:p>
            <a:r>
              <a:rPr lang="en-US" baseline="0" dirty="0"/>
              <a:t>Click 2</a:t>
            </a:r>
          </a:p>
          <a:p>
            <a:r>
              <a:rPr lang="en-US" baseline="0" dirty="0"/>
              <a:t>For probabilities p below t, applying the S-curve function lowers the probability.</a:t>
            </a:r>
          </a:p>
          <a:p>
            <a:endParaRPr lang="en-US" baseline="0" dirty="0"/>
          </a:p>
          <a:p>
            <a:r>
              <a:rPr lang="en-US" baseline="0" dirty="0"/>
              <a:t>Click 3</a:t>
            </a:r>
          </a:p>
          <a:p>
            <a:r>
              <a:rPr lang="en-US" baseline="0" dirty="0"/>
              <a:t>While for probabilities above t, the S-curve sends p to a higher probability.</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40</a:t>
            </a:fld>
            <a:endParaRPr lang="en-US"/>
          </a:p>
        </p:txBody>
      </p:sp>
    </p:spTree>
    <p:extLst>
      <p:ext uri="{BB962C8B-B14F-4D97-AF65-F5344CB8AC3E}">
        <p14:creationId xmlns:p14="http://schemas.microsoft.com/office/powerpoint/2010/main" val="109807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itchFamily="34" charset="0"/>
                <a:cs typeface="Arial" pitchFamily="34" charset="0"/>
              </a:rPr>
              <a:t>Note: we have to be careful when picking random lines. Our assumption is that the angle distribution between lines is uniform. This may not be the case but until the </a:t>
            </a:r>
            <a:r>
              <a:rPr lang="en-US" dirty="0" err="1">
                <a:solidFill>
                  <a:schemeClr val="bg1"/>
                </a:solidFill>
                <a:latin typeface="Arial" pitchFamily="34" charset="0"/>
                <a:cs typeface="Arial" pitchFamily="34" charset="0"/>
              </a:rPr>
              <a:t>prob</a:t>
            </a:r>
            <a:r>
              <a:rPr lang="en-US" dirty="0">
                <a:solidFill>
                  <a:schemeClr val="bg1"/>
                </a:solidFill>
                <a:latin typeface="Arial" pitchFamily="34" charset="0"/>
                <a:cs typeface="Arial" pitchFamily="34" charset="0"/>
              </a:rPr>
              <a:t> of sharing a bucket is bigger than prob. of not sharing it, we are fine. LSH still works only we will need more functions (sensitivity of the family is a bit smaller)</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56</a:t>
            </a:fld>
            <a:endParaRPr lang="en-US"/>
          </a:p>
        </p:txBody>
      </p:sp>
    </p:spTree>
    <p:extLst>
      <p:ext uri="{BB962C8B-B14F-4D97-AF65-F5344CB8AC3E}">
        <p14:creationId xmlns:p14="http://schemas.microsoft.com/office/powerpoint/2010/main" val="182154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18B9A73E-5718-8742-B877-EB57BE34698F}"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5BC4D6-2B1B-6F4D-9729-9FA89B04F435}"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1912C5-8999-0B49-8F59-462C12E9E773}" type="datetime1">
              <a:rPr lang="en-US" smtClean="0"/>
              <a:t>1/21/18</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a:t>Click to edit Master title style</a:t>
            </a:r>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F0FDFA54-BA00-7C46-BECC-83A0B230F2A6}" type="datetime1">
              <a:rPr lang="en-US" smtClean="0"/>
              <a:t>1/21/18</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a:t>Jure Leskovec, Stanford CS246: Mining Massive Datasets</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446776A9-6D1F-1F4B-8DB8-27827EEA1AE8}" type="datetime1">
              <a:rPr lang="en-US" smtClean="0"/>
              <a:t>1/21/18</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Jure Leskovec, Stanford CS246: Mining Massive Datasets</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B8A28499-D718-1141-A8F7-549FBF079A8D}"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a:t>Click to edit Master title style</a:t>
            </a:r>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753E0691-71D6-BB49-AA9F-C97C0E5813D7}"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A526C5-8334-B74E-A135-A500AC4EF1E5}"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8717D0-A43F-2C40-AEEB-9CF91B62EF92}" type="datetime1">
              <a:rPr lang="en-US" smtClean="0"/>
              <a:t>1/21/18</a:t>
            </a:fld>
            <a:endParaRPr lang="en-US"/>
          </a:p>
        </p:txBody>
      </p:sp>
      <p:sp>
        <p:nvSpPr>
          <p:cNvPr id="8" name="Footer Placeholder 7"/>
          <p:cNvSpPr>
            <a:spLocks noGrp="1"/>
          </p:cNvSpPr>
          <p:nvPr>
            <p:ph type="ftr" sz="quarter" idx="11"/>
          </p:nvPr>
        </p:nvSpPr>
        <p:spPr/>
        <p:txBody>
          <a:bodyPr/>
          <a:lstStyle/>
          <a:p>
            <a:r>
              <a:rPr lang="en-US"/>
              <a:t>Jure Leskovec, Stanford CS246: Mining Massive Datasets</a:t>
            </a:r>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4687C6-19CE-E24C-BBD9-185CE53D73FA}" type="datetime1">
              <a:rPr lang="en-US" smtClean="0"/>
              <a:t>1/21/18</a:t>
            </a:fld>
            <a:endParaRPr lang="en-US"/>
          </a:p>
        </p:txBody>
      </p:sp>
      <p:sp>
        <p:nvSpPr>
          <p:cNvPr id="4" name="Footer Placeholder 3"/>
          <p:cNvSpPr>
            <a:spLocks noGrp="1"/>
          </p:cNvSpPr>
          <p:nvPr>
            <p:ph type="ftr" sz="quarter" idx="11"/>
          </p:nvPr>
        </p:nvSpPr>
        <p:spPr/>
        <p:txBody>
          <a:bodyPr/>
          <a:lstStyle/>
          <a:p>
            <a:r>
              <a:rPr lang="en-US"/>
              <a:t>Jure Leskovec, Stanford CS246: Mining Massive Datasets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80BAD-D241-244B-9D8C-42F27789160A}" type="datetime1">
              <a:rPr lang="en-US" smtClean="0"/>
              <a:t>1/21/18</a:t>
            </a:fld>
            <a:endParaRPr lang="en-US"/>
          </a:p>
        </p:txBody>
      </p:sp>
      <p:sp>
        <p:nvSpPr>
          <p:cNvPr id="3" name="Footer Placeholder 2"/>
          <p:cNvSpPr>
            <a:spLocks noGrp="1"/>
          </p:cNvSpPr>
          <p:nvPr>
            <p:ph type="ftr" sz="quarter" idx="11"/>
          </p:nvPr>
        </p:nvSpPr>
        <p:spPr/>
        <p:txBody>
          <a:bodyPr/>
          <a:lstStyle/>
          <a:p>
            <a:r>
              <a:rPr lang="en-US"/>
              <a:t>Jure Leskovec, Stanford CS246: Mining Massive Datasets</a:t>
            </a:r>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3B39F82-D49E-CE43-9AC6-7D815521D6FF}"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B82E639-4688-EB4E-BD45-2AA2DB176BC5}" type="datetime1">
              <a:rPr lang="en-US" smtClean="0"/>
              <a:t>1/21/18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t>Jure Leskovec, Stanford CS246: Mining Massive Datasets</a:t>
            </a:r>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FBAC8B58-CAC9-8A46-B3BA-765D91218454}" type="datetime1">
              <a:rPr lang="en-US" smtClean="0"/>
              <a:t>1/21/18</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a:t>Jure Leskovec, Stanford CS246: Mining Massive Datasets</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8077200" cy="3581400"/>
          </a:xfrm>
        </p:spPr>
        <p:txBody>
          <a:bodyPr anchor="b">
            <a:normAutofit/>
          </a:bodyPr>
          <a:lstStyle/>
          <a:p>
            <a:r>
              <a:rPr lang="en-US" sz="4800" dirty="0"/>
              <a:t>Theory of </a:t>
            </a:r>
            <a:br>
              <a:rPr lang="en-US" sz="4800" dirty="0"/>
            </a:br>
            <a:r>
              <a:rPr lang="en-US" sz="4800" dirty="0"/>
              <a:t>Locality Sensitive Hashing</a:t>
            </a:r>
          </a:p>
        </p:txBody>
      </p:sp>
      <p:sp>
        <p:nvSpPr>
          <p:cNvPr id="7" name="TextBox 6"/>
          <p:cNvSpPr txBox="1"/>
          <p:nvPr/>
        </p:nvSpPr>
        <p:spPr>
          <a:xfrm>
            <a:off x="762000" y="5257800"/>
            <a:ext cx="6705600" cy="1323439"/>
          </a:xfrm>
          <a:prstGeom prst="rect">
            <a:avLst/>
          </a:prstGeom>
          <a:noFill/>
        </p:spPr>
        <p:txBody>
          <a:bodyPr wrap="square" rtlCol="0">
            <a:spAutoFit/>
          </a:bodyPr>
          <a:lstStyle/>
          <a:p>
            <a:r>
              <a:rPr lang="en-US" sz="2400" dirty="0"/>
              <a:t>CS246: Mining Massive Datasets</a:t>
            </a:r>
          </a:p>
          <a:p>
            <a:r>
              <a:rPr lang="en-US" sz="2400" dirty="0"/>
              <a:t>Jure Leskovec, </a:t>
            </a:r>
            <a:r>
              <a:rPr lang="en-US" sz="2000" dirty="0"/>
              <a:t>Stanford University</a:t>
            </a:r>
          </a:p>
          <a:p>
            <a:r>
              <a:rPr lang="en-US" sz="3200" dirty="0"/>
              <a:t>http://cs246.stanford.edu</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How Do We Make the S-curve?</a:t>
            </a:r>
            <a:endParaRPr lang="en-US" dirty="0"/>
          </a:p>
        </p:txBody>
      </p:sp>
      <p:sp>
        <p:nvSpPr>
          <p:cNvPr id="20483" name="Rectangle 3"/>
          <p:cNvSpPr>
            <a:spLocks noGrp="1" noChangeArrowheads="1"/>
          </p:cNvSpPr>
          <p:nvPr>
            <p:ph idx="1"/>
          </p:nvPr>
        </p:nvSpPr>
        <p:spPr>
          <a:xfrm>
            <a:off x="457200" y="1295400"/>
            <a:ext cx="8229600" cy="5410200"/>
          </a:xfrm>
        </p:spPr>
        <p:txBody>
          <a:bodyPr>
            <a:normAutofit/>
          </a:bodyPr>
          <a:lstStyle/>
          <a:p>
            <a:r>
              <a:rPr lang="en-US" b="1" dirty="0">
                <a:solidFill>
                  <a:srgbClr val="D60093"/>
                </a:solidFill>
              </a:rPr>
              <a:t>Remember: </a:t>
            </a:r>
            <a:r>
              <a:rPr lang="en-US" b="1" i="1" dirty="0"/>
              <a:t>b</a:t>
            </a:r>
            <a:r>
              <a:rPr lang="en-US" dirty="0"/>
              <a:t> bands, </a:t>
            </a:r>
            <a:r>
              <a:rPr lang="en-US" b="1" i="1" dirty="0"/>
              <a:t>r</a:t>
            </a:r>
            <a:r>
              <a:rPr lang="en-US" dirty="0"/>
              <a:t> rows/band</a:t>
            </a:r>
          </a:p>
          <a:p>
            <a:r>
              <a:rPr lang="en-US" dirty="0"/>
              <a:t>Let </a:t>
            </a:r>
            <a:r>
              <a:rPr lang="en-US" i="1" dirty="0"/>
              <a:t>sim(</a:t>
            </a:r>
            <a:r>
              <a:rPr lang="en-US" b="1" i="1" dirty="0"/>
              <a:t>C</a:t>
            </a:r>
            <a:r>
              <a:rPr lang="en-US" b="1" i="1" baseline="-25000" dirty="0"/>
              <a:t>1</a:t>
            </a:r>
            <a:r>
              <a:rPr lang="en-US" i="1" dirty="0"/>
              <a:t> , </a:t>
            </a:r>
            <a:r>
              <a:rPr lang="en-US" b="1" i="1" dirty="0"/>
              <a:t>C</a:t>
            </a:r>
            <a:r>
              <a:rPr lang="en-US" b="1" i="1" baseline="-25000" dirty="0"/>
              <a:t>2</a:t>
            </a:r>
            <a:r>
              <a:rPr lang="en-US" i="1" dirty="0"/>
              <a:t>) = </a:t>
            </a:r>
            <a:r>
              <a:rPr lang="en-US" b="1" i="1" dirty="0">
                <a:solidFill>
                  <a:srgbClr val="0000FF"/>
                </a:solidFill>
              </a:rPr>
              <a:t>s</a:t>
            </a:r>
          </a:p>
          <a:p>
            <a:pPr marL="118872" indent="0">
              <a:buNone/>
            </a:pPr>
            <a:r>
              <a:rPr lang="en-US" b="1" dirty="0">
                <a:solidFill>
                  <a:srgbClr val="D60093"/>
                </a:solidFill>
              </a:rPr>
              <a:t>What’s the prob. that at least 1 band is equal?</a:t>
            </a:r>
            <a:endParaRPr lang="en-US" b="1" i="1" dirty="0">
              <a:solidFill>
                <a:srgbClr val="D60093"/>
              </a:solidFill>
            </a:endParaRPr>
          </a:p>
          <a:p>
            <a:r>
              <a:rPr lang="en-US" dirty="0"/>
              <a:t>Pick some band (</a:t>
            </a:r>
            <a:r>
              <a:rPr lang="en-US" b="1" i="1" dirty="0">
                <a:solidFill>
                  <a:srgbClr val="0000FF"/>
                </a:solidFill>
              </a:rPr>
              <a:t>r</a:t>
            </a:r>
            <a:r>
              <a:rPr lang="en-US" dirty="0"/>
              <a:t> rows)</a:t>
            </a:r>
          </a:p>
          <a:p>
            <a:pPr lvl="1"/>
            <a:r>
              <a:rPr lang="en-US" dirty="0"/>
              <a:t>Prob. that elements in a single row of </a:t>
            </a:r>
            <a:br>
              <a:rPr lang="en-US" dirty="0"/>
            </a:br>
            <a:r>
              <a:rPr lang="en-US" dirty="0"/>
              <a:t>columns </a:t>
            </a:r>
            <a:r>
              <a:rPr lang="en-US" b="1" dirty="0"/>
              <a:t>C</a:t>
            </a:r>
            <a:r>
              <a:rPr lang="en-US" b="1" baseline="-25000" dirty="0"/>
              <a:t>1</a:t>
            </a:r>
            <a:r>
              <a:rPr lang="en-US" dirty="0"/>
              <a:t> and </a:t>
            </a:r>
            <a:r>
              <a:rPr lang="en-US" b="1" dirty="0"/>
              <a:t>C</a:t>
            </a:r>
            <a:r>
              <a:rPr lang="en-US" b="1" baseline="-25000" dirty="0"/>
              <a:t>2</a:t>
            </a:r>
            <a:r>
              <a:rPr lang="en-US" dirty="0"/>
              <a:t> are equal </a:t>
            </a:r>
            <a:r>
              <a:rPr lang="en-US" b="1" i="1" dirty="0">
                <a:solidFill>
                  <a:srgbClr val="0000FF"/>
                </a:solidFill>
              </a:rPr>
              <a:t>= s</a:t>
            </a:r>
          </a:p>
          <a:p>
            <a:pPr lvl="1"/>
            <a:r>
              <a:rPr lang="en-US" dirty="0"/>
              <a:t>Prob. that all rows in a band are equal</a:t>
            </a:r>
            <a:r>
              <a:rPr lang="en-US" i="1" dirty="0"/>
              <a:t> </a:t>
            </a:r>
            <a:r>
              <a:rPr lang="en-US" b="1" i="1" dirty="0">
                <a:solidFill>
                  <a:srgbClr val="0000FF"/>
                </a:solidFill>
              </a:rPr>
              <a:t>= </a:t>
            </a:r>
            <a:r>
              <a:rPr lang="en-US" b="1" i="1" dirty="0" err="1">
                <a:solidFill>
                  <a:srgbClr val="0000FF"/>
                </a:solidFill>
              </a:rPr>
              <a:t>s</a:t>
            </a:r>
            <a:r>
              <a:rPr lang="en-US" b="1" i="1" baseline="30000" dirty="0" err="1">
                <a:solidFill>
                  <a:srgbClr val="0000FF"/>
                </a:solidFill>
              </a:rPr>
              <a:t>r</a:t>
            </a:r>
            <a:r>
              <a:rPr lang="en-US" b="1" i="1" dirty="0"/>
              <a:t> </a:t>
            </a:r>
          </a:p>
          <a:p>
            <a:pPr lvl="1"/>
            <a:r>
              <a:rPr lang="en-US" dirty="0"/>
              <a:t>Prob. that some row in a band is not equal </a:t>
            </a:r>
            <a:r>
              <a:rPr lang="en-US" b="1" i="1" dirty="0">
                <a:solidFill>
                  <a:srgbClr val="0000FF"/>
                </a:solidFill>
              </a:rPr>
              <a:t>= 1 - </a:t>
            </a:r>
            <a:r>
              <a:rPr lang="en-US" b="1" i="1" dirty="0" err="1">
                <a:solidFill>
                  <a:srgbClr val="0000FF"/>
                </a:solidFill>
              </a:rPr>
              <a:t>s</a:t>
            </a:r>
            <a:r>
              <a:rPr lang="en-US" b="1" i="1" baseline="30000" dirty="0" err="1">
                <a:solidFill>
                  <a:srgbClr val="0000FF"/>
                </a:solidFill>
              </a:rPr>
              <a:t>r</a:t>
            </a:r>
            <a:r>
              <a:rPr lang="en-US" b="1" i="1" dirty="0">
                <a:solidFill>
                  <a:srgbClr val="0000FF"/>
                </a:solidFill>
              </a:rPr>
              <a:t> </a:t>
            </a:r>
          </a:p>
          <a:p>
            <a:r>
              <a:rPr lang="en-US" dirty="0"/>
              <a:t>Prob. that all bands are not equal  </a:t>
            </a:r>
            <a:r>
              <a:rPr lang="en-US" b="1" i="1" dirty="0">
                <a:solidFill>
                  <a:srgbClr val="0000FF"/>
                </a:solidFill>
              </a:rPr>
              <a:t>= (1 - </a:t>
            </a:r>
            <a:r>
              <a:rPr lang="en-US" b="1" i="1" dirty="0" err="1">
                <a:solidFill>
                  <a:srgbClr val="0000FF"/>
                </a:solidFill>
              </a:rPr>
              <a:t>s</a:t>
            </a:r>
            <a:r>
              <a:rPr lang="en-US" b="1" i="1" baseline="30000" dirty="0" err="1">
                <a:solidFill>
                  <a:srgbClr val="0000FF"/>
                </a:solidFill>
              </a:rPr>
              <a:t>r</a:t>
            </a:r>
            <a:r>
              <a:rPr lang="en-US" b="1" i="1" dirty="0">
                <a:solidFill>
                  <a:srgbClr val="0000FF"/>
                </a:solidFill>
              </a:rPr>
              <a:t>)</a:t>
            </a:r>
            <a:r>
              <a:rPr lang="en-US" b="1" i="1" baseline="30000" dirty="0">
                <a:solidFill>
                  <a:srgbClr val="0000FF"/>
                </a:solidFill>
              </a:rPr>
              <a:t>b</a:t>
            </a:r>
          </a:p>
          <a:p>
            <a:r>
              <a:rPr lang="en-US" dirty="0"/>
              <a:t>Prob. that at least 1 band is equal </a:t>
            </a:r>
            <a:r>
              <a:rPr lang="en-US" b="1" i="1" dirty="0">
                <a:solidFill>
                  <a:srgbClr val="008000"/>
                </a:solidFill>
              </a:rPr>
              <a:t>= 1 - (1 - </a:t>
            </a:r>
            <a:r>
              <a:rPr lang="en-US" b="1" i="1" dirty="0" err="1">
                <a:solidFill>
                  <a:srgbClr val="008000"/>
                </a:solidFill>
              </a:rPr>
              <a:t>s</a:t>
            </a:r>
            <a:r>
              <a:rPr lang="en-US" b="1" i="1" baseline="30000" dirty="0" err="1">
                <a:solidFill>
                  <a:srgbClr val="008000"/>
                </a:solidFill>
              </a:rPr>
              <a:t>r</a:t>
            </a:r>
            <a:r>
              <a:rPr lang="en-US" b="1" i="1" dirty="0">
                <a:solidFill>
                  <a:srgbClr val="008000"/>
                </a:solidFill>
              </a:rPr>
              <a:t>)</a:t>
            </a:r>
            <a:r>
              <a:rPr lang="en-US" b="1" i="1" baseline="30000" dirty="0">
                <a:solidFill>
                  <a:srgbClr val="008000"/>
                </a:solidFill>
              </a:rPr>
              <a:t>b</a:t>
            </a:r>
          </a:p>
        </p:txBody>
      </p:sp>
      <p:sp>
        <p:nvSpPr>
          <p:cNvPr id="4" name="Date Placeholder 3"/>
          <p:cNvSpPr>
            <a:spLocks noGrp="1"/>
          </p:cNvSpPr>
          <p:nvPr>
            <p:ph type="dt" sz="half" idx="10"/>
          </p:nvPr>
        </p:nvSpPr>
        <p:spPr/>
        <p:txBody>
          <a:bodyPr/>
          <a:lstStyle/>
          <a:p>
            <a:fld id="{DFDD122E-5339-8840-B596-57D309589B2B}"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10</a:t>
            </a:fld>
            <a:endParaRPr lang="en-US"/>
          </a:p>
        </p:txBody>
      </p:sp>
      <p:sp>
        <p:nvSpPr>
          <p:cNvPr id="19" name="Rectangle 18"/>
          <p:cNvSpPr/>
          <p:nvPr/>
        </p:nvSpPr>
        <p:spPr>
          <a:xfrm>
            <a:off x="636187" y="6135469"/>
            <a:ext cx="7822013" cy="646331"/>
          </a:xfrm>
          <a:prstGeom prst="rect">
            <a:avLst/>
          </a:prstGeom>
        </p:spPr>
        <p:txBody>
          <a:bodyPr wrap="none">
            <a:spAutoFit/>
          </a:bodyPr>
          <a:lstStyle/>
          <a:p>
            <a:r>
              <a:rPr lang="en-US" sz="3600" b="1" i="1" dirty="0">
                <a:solidFill>
                  <a:srgbClr val="D60093"/>
                </a:solidFill>
              </a:rPr>
              <a:t>P(C</a:t>
            </a:r>
            <a:r>
              <a:rPr lang="en-US" sz="3600" b="1" i="1" baseline="-25000" dirty="0">
                <a:solidFill>
                  <a:srgbClr val="D60093"/>
                </a:solidFill>
              </a:rPr>
              <a:t>1</a:t>
            </a:r>
            <a:r>
              <a:rPr lang="en-US" sz="3600" b="1" i="1" dirty="0">
                <a:solidFill>
                  <a:srgbClr val="D60093"/>
                </a:solidFill>
              </a:rPr>
              <a:t>, C</a:t>
            </a:r>
            <a:r>
              <a:rPr lang="en-US" sz="3600" b="1" i="1" baseline="-25000" dirty="0">
                <a:solidFill>
                  <a:srgbClr val="D60093"/>
                </a:solidFill>
              </a:rPr>
              <a:t>2</a:t>
            </a:r>
            <a:r>
              <a:rPr lang="en-US" sz="3600" b="1" i="1" dirty="0">
                <a:solidFill>
                  <a:srgbClr val="D60093"/>
                </a:solidFill>
              </a:rPr>
              <a:t> is a candidate pair)</a:t>
            </a:r>
            <a:r>
              <a:rPr lang="en-US" sz="3600" dirty="0">
                <a:solidFill>
                  <a:srgbClr val="D60093"/>
                </a:solidFill>
              </a:rPr>
              <a:t> </a:t>
            </a:r>
            <a:r>
              <a:rPr lang="en-US" sz="3600" b="1" i="1" dirty="0">
                <a:solidFill>
                  <a:srgbClr val="D60093"/>
                </a:solidFill>
              </a:rPr>
              <a:t>= 1 - (1 - </a:t>
            </a:r>
            <a:r>
              <a:rPr lang="en-US" sz="3600" b="1" i="1" dirty="0" err="1">
                <a:solidFill>
                  <a:srgbClr val="D60093"/>
                </a:solidFill>
              </a:rPr>
              <a:t>s</a:t>
            </a:r>
            <a:r>
              <a:rPr lang="en-US" sz="3600" b="1" i="1" baseline="30000" dirty="0" err="1">
                <a:solidFill>
                  <a:srgbClr val="D60093"/>
                </a:solidFill>
              </a:rPr>
              <a:t>r</a:t>
            </a:r>
            <a:r>
              <a:rPr lang="en-US" sz="3600" b="1" i="1" dirty="0">
                <a:solidFill>
                  <a:srgbClr val="D60093"/>
                </a:solidFill>
              </a:rPr>
              <a:t>)</a:t>
            </a:r>
            <a:r>
              <a:rPr lang="en-US" sz="3600" b="1" i="1" baseline="30000" dirty="0">
                <a:solidFill>
                  <a:srgbClr val="D60093"/>
                </a:solidFill>
              </a:rPr>
              <a:t>b</a:t>
            </a:r>
            <a:r>
              <a:rPr lang="en-US" sz="3600" i="1" dirty="0">
                <a:solidFill>
                  <a:srgbClr val="D60093"/>
                </a:solidFill>
              </a:rPr>
              <a:t> </a:t>
            </a:r>
            <a:endParaRPr lang="en-US" sz="3600" dirty="0">
              <a:solidFill>
                <a:srgbClr val="D60093"/>
              </a:solidFill>
            </a:endParaRPr>
          </a:p>
        </p:txBody>
      </p:sp>
    </p:spTree>
    <p:extLst>
      <p:ext uri="{BB962C8B-B14F-4D97-AF65-F5344CB8AC3E}">
        <p14:creationId xmlns:p14="http://schemas.microsoft.com/office/powerpoint/2010/main" val="4255316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Picking </a:t>
            </a:r>
            <a:r>
              <a:rPr lang="en-US" i="1" dirty="0"/>
              <a:t>r</a:t>
            </a:r>
            <a:r>
              <a:rPr lang="en-US" dirty="0"/>
              <a:t> and </a:t>
            </a:r>
            <a:r>
              <a:rPr lang="en-US" i="1" dirty="0"/>
              <a:t>b</a:t>
            </a:r>
            <a:r>
              <a:rPr lang="en-US" dirty="0"/>
              <a:t>: The S-curve</a:t>
            </a:r>
          </a:p>
        </p:txBody>
      </p:sp>
      <p:sp>
        <p:nvSpPr>
          <p:cNvPr id="3" name="Content Placeholder 2"/>
          <p:cNvSpPr>
            <a:spLocks noGrp="1"/>
          </p:cNvSpPr>
          <p:nvPr>
            <p:ph idx="1"/>
          </p:nvPr>
        </p:nvSpPr>
        <p:spPr>
          <a:xfrm>
            <a:off x="457200" y="1371601"/>
            <a:ext cx="8229600" cy="1371600"/>
          </a:xfrm>
        </p:spPr>
        <p:txBody>
          <a:bodyPr/>
          <a:lstStyle/>
          <a:p>
            <a:r>
              <a:rPr lang="en-US" b="1" dirty="0">
                <a:solidFill>
                  <a:srgbClr val="D60093"/>
                </a:solidFill>
              </a:rPr>
              <a:t>Picking </a:t>
            </a:r>
            <a:r>
              <a:rPr lang="en-US" b="1" i="1" dirty="0">
                <a:solidFill>
                  <a:srgbClr val="D60093"/>
                </a:solidFill>
              </a:rPr>
              <a:t>r</a:t>
            </a:r>
            <a:r>
              <a:rPr lang="en-US" b="1" dirty="0">
                <a:solidFill>
                  <a:srgbClr val="D60093"/>
                </a:solidFill>
              </a:rPr>
              <a:t> and </a:t>
            </a:r>
            <a:r>
              <a:rPr lang="en-US" b="1" i="1" dirty="0">
                <a:solidFill>
                  <a:srgbClr val="D60093"/>
                </a:solidFill>
              </a:rPr>
              <a:t>b</a:t>
            </a:r>
            <a:r>
              <a:rPr lang="en-US" b="1" dirty="0">
                <a:solidFill>
                  <a:srgbClr val="D60093"/>
                </a:solidFill>
              </a:rPr>
              <a:t> to get the best S-curve</a:t>
            </a:r>
          </a:p>
          <a:p>
            <a:pPr lvl="1"/>
            <a:r>
              <a:rPr lang="en-US" dirty="0"/>
              <a:t>50 hash-functions (r=5, b=10)</a:t>
            </a:r>
          </a:p>
        </p:txBody>
      </p:sp>
      <p:sp>
        <p:nvSpPr>
          <p:cNvPr id="4" name="Date Placeholder 3"/>
          <p:cNvSpPr>
            <a:spLocks noGrp="1"/>
          </p:cNvSpPr>
          <p:nvPr>
            <p:ph type="dt" sz="half" idx="10"/>
          </p:nvPr>
        </p:nvSpPr>
        <p:spPr/>
        <p:txBody>
          <a:bodyPr/>
          <a:lstStyle/>
          <a:p>
            <a:fld id="{5CE6634B-BF9A-694F-B7D7-94A8EA72F6DC}"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1828800" y="2427288"/>
            <a:ext cx="3906650" cy="3516312"/>
          </a:xfrm>
          <a:prstGeom prst="rect">
            <a:avLst/>
          </a:prstGeom>
          <a:noFill/>
          <a:ln w="9525">
            <a:noFill/>
            <a:miter lim="800000"/>
            <a:headEnd/>
            <a:tailEnd/>
          </a:ln>
          <a:effectLst/>
        </p:spPr>
      </p:pic>
      <p:cxnSp>
        <p:nvCxnSpPr>
          <p:cNvPr id="15" name="Straight Connector 14"/>
          <p:cNvCxnSpPr/>
          <p:nvPr/>
        </p:nvCxnSpPr>
        <p:spPr>
          <a:xfrm rot="5400000" flipH="1" flipV="1">
            <a:off x="2763252" y="4107700"/>
            <a:ext cx="2803360" cy="52136"/>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505200" y="5791200"/>
            <a:ext cx="1287725" cy="369332"/>
          </a:xfrm>
          <a:prstGeom prst="rect">
            <a:avLst/>
          </a:prstGeom>
          <a:noFill/>
        </p:spPr>
        <p:txBody>
          <a:bodyPr wrap="none" rtlCol="0">
            <a:spAutoFit/>
          </a:bodyPr>
          <a:lstStyle/>
          <a:p>
            <a:r>
              <a:rPr lang="en-US" dirty="0"/>
              <a:t>Similarity, s</a:t>
            </a:r>
          </a:p>
        </p:txBody>
      </p:sp>
      <p:sp>
        <p:nvSpPr>
          <p:cNvPr id="23" name="TextBox 22"/>
          <p:cNvSpPr txBox="1"/>
          <p:nvPr/>
        </p:nvSpPr>
        <p:spPr>
          <a:xfrm rot="16200000">
            <a:off x="784387" y="3940013"/>
            <a:ext cx="2305759" cy="369332"/>
          </a:xfrm>
          <a:prstGeom prst="rect">
            <a:avLst/>
          </a:prstGeom>
          <a:noFill/>
        </p:spPr>
        <p:txBody>
          <a:bodyPr wrap="none" rtlCol="0">
            <a:spAutoFit/>
          </a:bodyPr>
          <a:lstStyle/>
          <a:p>
            <a:r>
              <a:rPr lang="en-US" dirty="0"/>
              <a:t>Prob. sharing a bucket</a:t>
            </a:r>
          </a:p>
        </p:txBody>
      </p:sp>
      <p:cxnSp>
        <p:nvCxnSpPr>
          <p:cNvPr id="14" name="Straight Connector 13"/>
          <p:cNvCxnSpPr/>
          <p:nvPr/>
        </p:nvCxnSpPr>
        <p:spPr>
          <a:xfrm rot="5400000" flipH="1" flipV="1">
            <a:off x="3372852" y="4118812"/>
            <a:ext cx="2803360" cy="52136"/>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63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S-curves as a </a:t>
            </a:r>
            <a:r>
              <a:rPr lang="en-US" dirty="0" err="1"/>
              <a:t>func</a:t>
            </a:r>
            <a:r>
              <a:rPr lang="en-US" dirty="0"/>
              <a:t>. of </a:t>
            </a:r>
            <a:r>
              <a:rPr lang="en-US" i="1" dirty="0"/>
              <a:t>b</a:t>
            </a:r>
            <a:r>
              <a:rPr lang="en-US" dirty="0"/>
              <a:t> and </a:t>
            </a:r>
            <a:r>
              <a:rPr lang="en-US" i="1" dirty="0"/>
              <a:t>r</a:t>
            </a:r>
          </a:p>
        </p:txBody>
      </p:sp>
      <p:sp>
        <p:nvSpPr>
          <p:cNvPr id="4" name="Date Placeholder 3"/>
          <p:cNvSpPr>
            <a:spLocks noGrp="1"/>
          </p:cNvSpPr>
          <p:nvPr>
            <p:ph type="dt" sz="half" idx="10"/>
          </p:nvPr>
        </p:nvSpPr>
        <p:spPr/>
        <p:txBody>
          <a:bodyPr/>
          <a:lstStyle/>
          <a:p>
            <a:fld id="{CBFD8538-8AF8-9E4D-A16D-B41D63EE603E}"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12</a:t>
            </a:fld>
            <a:endParaRPr lang="en-US"/>
          </a:p>
        </p:txBody>
      </p:sp>
      <p:grpSp>
        <p:nvGrpSpPr>
          <p:cNvPr id="9" name="Group 8"/>
          <p:cNvGrpSpPr/>
          <p:nvPr/>
        </p:nvGrpSpPr>
        <p:grpSpPr>
          <a:xfrm>
            <a:off x="2895601" y="1125584"/>
            <a:ext cx="6172199" cy="5427616"/>
            <a:chOff x="1600201" y="1248900"/>
            <a:chExt cx="6172199" cy="5427616"/>
          </a:xfrm>
        </p:grpSpPr>
        <p:pic>
          <p:nvPicPr>
            <p:cNvPr id="1026" name="Picture 2"/>
            <p:cNvPicPr>
              <a:picLocks noChangeAspect="1" noChangeArrowheads="1"/>
            </p:cNvPicPr>
            <p:nvPr/>
          </p:nvPicPr>
          <p:blipFill>
            <a:blip r:embed="rId2" cstate="print"/>
            <a:srcRect/>
            <a:stretch>
              <a:fillRect/>
            </a:stretch>
          </p:blipFill>
          <p:spPr bwMode="auto">
            <a:xfrm>
              <a:off x="1741216" y="1248900"/>
              <a:ext cx="3047716" cy="2743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724684" y="1266317"/>
              <a:ext cx="3047716" cy="2743200"/>
            </a:xfrm>
            <a:prstGeom prst="rect">
              <a:avLst/>
            </a:prstGeom>
            <a:noFill/>
            <a:ln w="9525">
              <a:noFill/>
              <a:miter lim="800000"/>
              <a:headEnd/>
              <a:tailEnd/>
            </a:ln>
            <a:effectLst/>
          </p:spPr>
        </p:pic>
        <p:sp>
          <p:nvSpPr>
            <p:cNvPr id="19" name="TextBox 18"/>
            <p:cNvSpPr txBox="1"/>
            <p:nvPr/>
          </p:nvSpPr>
          <p:spPr>
            <a:xfrm>
              <a:off x="2731248" y="6307184"/>
              <a:ext cx="1120820" cy="369332"/>
            </a:xfrm>
            <a:prstGeom prst="rect">
              <a:avLst/>
            </a:prstGeom>
            <a:noFill/>
          </p:spPr>
          <p:txBody>
            <a:bodyPr wrap="none" rtlCol="0">
              <a:spAutoFit/>
            </a:bodyPr>
            <a:lstStyle/>
            <a:p>
              <a:r>
                <a:rPr lang="en-US" dirty="0">
                  <a:latin typeface="Arial" pitchFamily="34" charset="0"/>
                  <a:cs typeface="Arial" pitchFamily="34" charset="0"/>
                </a:rPr>
                <a:t>Similarity</a:t>
              </a:r>
            </a:p>
          </p:txBody>
        </p:sp>
        <p:sp>
          <p:nvSpPr>
            <p:cNvPr id="8" name="TextBox 7"/>
            <p:cNvSpPr txBox="1"/>
            <p:nvPr/>
          </p:nvSpPr>
          <p:spPr>
            <a:xfrm>
              <a:off x="2121932" y="1494916"/>
              <a:ext cx="1710725" cy="369332"/>
            </a:xfrm>
            <a:prstGeom prst="rect">
              <a:avLst/>
            </a:prstGeom>
            <a:noFill/>
          </p:spPr>
          <p:txBody>
            <a:bodyPr wrap="none" rtlCol="0">
              <a:spAutoFit/>
            </a:bodyPr>
            <a:lstStyle/>
            <a:p>
              <a:r>
                <a:rPr lang="en-US" b="1" i="1" dirty="0">
                  <a:solidFill>
                    <a:srgbClr val="008000"/>
                  </a:solidFill>
                  <a:latin typeface="Arial" pitchFamily="34" charset="0"/>
                  <a:cs typeface="Arial" pitchFamily="34" charset="0"/>
                </a:rPr>
                <a:t>r = 1..10, b = 1</a:t>
              </a:r>
            </a:p>
          </p:txBody>
        </p:sp>
        <p:sp>
          <p:nvSpPr>
            <p:cNvPr id="10" name="TextBox 9"/>
            <p:cNvSpPr txBox="1"/>
            <p:nvPr/>
          </p:nvSpPr>
          <p:spPr>
            <a:xfrm rot="16200000">
              <a:off x="622012" y="2386930"/>
              <a:ext cx="2326278" cy="369332"/>
            </a:xfrm>
            <a:prstGeom prst="rect">
              <a:avLst/>
            </a:prstGeom>
            <a:noFill/>
          </p:spPr>
          <p:txBody>
            <a:bodyPr wrap="none" rtlCol="0">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(Candidate pair)</a:t>
              </a:r>
            </a:p>
          </p:txBody>
        </p:sp>
        <p:pic>
          <p:nvPicPr>
            <p:cNvPr id="1027" name="Picture 3"/>
            <p:cNvPicPr>
              <a:picLocks noChangeAspect="1" noChangeArrowheads="1"/>
            </p:cNvPicPr>
            <p:nvPr/>
          </p:nvPicPr>
          <p:blipFill>
            <a:blip r:embed="rId4" cstate="print"/>
            <a:srcRect/>
            <a:stretch>
              <a:fillRect/>
            </a:stretch>
          </p:blipFill>
          <p:spPr bwMode="auto">
            <a:xfrm>
              <a:off x="1741215" y="3716384"/>
              <a:ext cx="3047717" cy="2743200"/>
            </a:xfrm>
            <a:prstGeom prst="rect">
              <a:avLst/>
            </a:prstGeom>
            <a:noFill/>
            <a:ln w="9525">
              <a:noFill/>
              <a:miter lim="800000"/>
              <a:headEnd/>
              <a:tailEnd/>
            </a:ln>
            <a:effectLst/>
          </p:spPr>
        </p:pic>
        <p:sp>
          <p:nvSpPr>
            <p:cNvPr id="12" name="TextBox 11"/>
            <p:cNvSpPr txBox="1"/>
            <p:nvPr/>
          </p:nvSpPr>
          <p:spPr>
            <a:xfrm rot="16200000">
              <a:off x="621728" y="4957970"/>
              <a:ext cx="2326278" cy="369332"/>
            </a:xfrm>
            <a:prstGeom prst="rect">
              <a:avLst/>
            </a:prstGeom>
            <a:noFill/>
          </p:spPr>
          <p:txBody>
            <a:bodyPr wrap="none" rtlCol="0">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(Candidate pair)</a:t>
              </a:r>
            </a:p>
          </p:txBody>
        </p:sp>
        <p:sp>
          <p:nvSpPr>
            <p:cNvPr id="13" name="TextBox 12"/>
            <p:cNvSpPr txBox="1"/>
            <p:nvPr/>
          </p:nvSpPr>
          <p:spPr>
            <a:xfrm>
              <a:off x="2579132" y="5762116"/>
              <a:ext cx="1710725" cy="369332"/>
            </a:xfrm>
            <a:prstGeom prst="rect">
              <a:avLst/>
            </a:prstGeom>
            <a:noFill/>
          </p:spPr>
          <p:txBody>
            <a:bodyPr wrap="none" rtlCol="0">
              <a:spAutoFit/>
            </a:bodyPr>
            <a:lstStyle/>
            <a:p>
              <a:r>
                <a:rPr lang="en-US" b="1" i="1" dirty="0">
                  <a:solidFill>
                    <a:srgbClr val="008000"/>
                  </a:solidFill>
                  <a:latin typeface="Arial" pitchFamily="34" charset="0"/>
                  <a:cs typeface="Arial" pitchFamily="34" charset="0"/>
                </a:rPr>
                <a:t>r = 1, b = 1..10</a:t>
              </a:r>
            </a:p>
          </p:txBody>
        </p:sp>
        <p:sp>
          <p:nvSpPr>
            <p:cNvPr id="15" name="TextBox 14"/>
            <p:cNvSpPr txBox="1"/>
            <p:nvPr/>
          </p:nvSpPr>
          <p:spPr>
            <a:xfrm>
              <a:off x="4724400" y="1371600"/>
              <a:ext cx="1710725" cy="369332"/>
            </a:xfrm>
            <a:prstGeom prst="rect">
              <a:avLst/>
            </a:prstGeom>
            <a:noFill/>
          </p:spPr>
          <p:txBody>
            <a:bodyPr wrap="none" rtlCol="0">
              <a:spAutoFit/>
            </a:bodyPr>
            <a:lstStyle/>
            <a:p>
              <a:r>
                <a:rPr lang="en-US" b="1" i="1" dirty="0">
                  <a:solidFill>
                    <a:srgbClr val="008000"/>
                  </a:solidFill>
                  <a:latin typeface="Arial" pitchFamily="34" charset="0"/>
                  <a:cs typeface="Arial" pitchFamily="34" charset="0"/>
                </a:rPr>
                <a:t>r = 5, b = 1..50</a:t>
              </a:r>
            </a:p>
          </p:txBody>
        </p:sp>
        <p:pic>
          <p:nvPicPr>
            <p:cNvPr id="1029" name="Picture 5"/>
            <p:cNvPicPr>
              <a:picLocks noChangeAspect="1" noChangeArrowheads="1"/>
            </p:cNvPicPr>
            <p:nvPr/>
          </p:nvPicPr>
          <p:blipFill>
            <a:blip r:embed="rId5" cstate="print"/>
            <a:srcRect/>
            <a:stretch>
              <a:fillRect/>
            </a:stretch>
          </p:blipFill>
          <p:spPr bwMode="auto">
            <a:xfrm>
              <a:off x="4648484" y="3722132"/>
              <a:ext cx="3047716" cy="2743200"/>
            </a:xfrm>
            <a:prstGeom prst="rect">
              <a:avLst/>
            </a:prstGeom>
            <a:noFill/>
            <a:ln w="9525">
              <a:noFill/>
              <a:miter lim="800000"/>
              <a:headEnd/>
              <a:tailEnd/>
            </a:ln>
            <a:effectLst/>
          </p:spPr>
        </p:pic>
        <p:sp>
          <p:nvSpPr>
            <p:cNvPr id="18" name="TextBox 17"/>
            <p:cNvSpPr txBox="1"/>
            <p:nvPr/>
          </p:nvSpPr>
          <p:spPr>
            <a:xfrm>
              <a:off x="5019035" y="3868784"/>
              <a:ext cx="1838965" cy="369332"/>
            </a:xfrm>
            <a:prstGeom prst="rect">
              <a:avLst/>
            </a:prstGeom>
            <a:noFill/>
          </p:spPr>
          <p:txBody>
            <a:bodyPr wrap="none" rtlCol="0">
              <a:spAutoFit/>
            </a:bodyPr>
            <a:lstStyle/>
            <a:p>
              <a:r>
                <a:rPr lang="en-US" b="1" i="1" dirty="0">
                  <a:solidFill>
                    <a:srgbClr val="008000"/>
                  </a:solidFill>
                  <a:latin typeface="Arial" pitchFamily="34" charset="0"/>
                  <a:cs typeface="Arial" pitchFamily="34" charset="0"/>
                </a:rPr>
                <a:t>r = 10, b = 1..50</a:t>
              </a:r>
            </a:p>
          </p:txBody>
        </p:sp>
        <p:sp>
          <p:nvSpPr>
            <p:cNvPr id="20" name="TextBox 19"/>
            <p:cNvSpPr txBox="1"/>
            <p:nvPr/>
          </p:nvSpPr>
          <p:spPr>
            <a:xfrm>
              <a:off x="5763112" y="6260068"/>
              <a:ext cx="1120820" cy="369332"/>
            </a:xfrm>
            <a:prstGeom prst="rect">
              <a:avLst/>
            </a:prstGeom>
            <a:noFill/>
          </p:spPr>
          <p:txBody>
            <a:bodyPr wrap="none" rtlCol="0">
              <a:spAutoFit/>
            </a:bodyPr>
            <a:lstStyle/>
            <a:p>
              <a:r>
                <a:rPr lang="en-US" dirty="0">
                  <a:latin typeface="Arial" pitchFamily="34" charset="0"/>
                  <a:cs typeface="Arial" pitchFamily="34" charset="0"/>
                </a:rPr>
                <a:t>Similarity</a:t>
              </a:r>
            </a:p>
          </p:txBody>
        </p:sp>
      </p:grpSp>
      <p:sp>
        <p:nvSpPr>
          <p:cNvPr id="2" name="Rectangle 1"/>
          <p:cNvSpPr/>
          <p:nvPr/>
        </p:nvSpPr>
        <p:spPr>
          <a:xfrm>
            <a:off x="5943600" y="6334780"/>
            <a:ext cx="3129383" cy="523220"/>
          </a:xfrm>
          <a:prstGeom prst="rect">
            <a:avLst/>
          </a:prstGeom>
        </p:spPr>
        <p:txBody>
          <a:bodyPr wrap="none">
            <a:spAutoFit/>
          </a:bodyPr>
          <a:lstStyle/>
          <a:p>
            <a:r>
              <a:rPr lang="en-US" sz="2800" b="1" i="1" dirty="0" err="1">
                <a:solidFill>
                  <a:srgbClr val="FF0066"/>
                </a:solidFill>
                <a:latin typeface="Arial" pitchFamily="34" charset="0"/>
                <a:cs typeface="Arial" pitchFamily="34" charset="0"/>
              </a:rPr>
              <a:t>prob</a:t>
            </a:r>
            <a:r>
              <a:rPr lang="en-US" sz="2800" b="1" i="1" dirty="0">
                <a:solidFill>
                  <a:srgbClr val="FF0066"/>
                </a:solidFill>
                <a:latin typeface="Arial" pitchFamily="34" charset="0"/>
                <a:cs typeface="Arial" pitchFamily="34" charset="0"/>
              </a:rPr>
              <a:t> = 1 - (1 - t </a:t>
            </a:r>
            <a:r>
              <a:rPr lang="en-US" sz="2800" b="1" i="1" baseline="30000" dirty="0">
                <a:solidFill>
                  <a:srgbClr val="FF0066"/>
                </a:solidFill>
                <a:latin typeface="Arial" pitchFamily="34" charset="0"/>
                <a:cs typeface="Arial" pitchFamily="34" charset="0"/>
              </a:rPr>
              <a:t>r</a:t>
            </a:r>
            <a:r>
              <a:rPr lang="en-US" sz="2800" b="1" i="1" dirty="0">
                <a:solidFill>
                  <a:srgbClr val="FF0066"/>
                </a:solidFill>
                <a:latin typeface="Arial" pitchFamily="34" charset="0"/>
                <a:cs typeface="Arial" pitchFamily="34" charset="0"/>
              </a:rPr>
              <a:t>)</a:t>
            </a:r>
            <a:r>
              <a:rPr lang="en-US" sz="2800" b="1" i="1" baseline="30000" dirty="0">
                <a:solidFill>
                  <a:srgbClr val="FF0066"/>
                </a:solidFill>
                <a:latin typeface="Arial" pitchFamily="34" charset="0"/>
                <a:cs typeface="Arial" pitchFamily="34" charset="0"/>
              </a:rPr>
              <a:t>b</a:t>
            </a:r>
            <a:endParaRPr lang="en-US" sz="2800" b="1" i="1" dirty="0">
              <a:solidFill>
                <a:srgbClr val="FF0066"/>
              </a:solidFill>
              <a:latin typeface="Arial" pitchFamily="34" charset="0"/>
              <a:cs typeface="Arial" pitchFamily="34" charset="0"/>
            </a:endParaRPr>
          </a:p>
        </p:txBody>
      </p:sp>
      <p:sp>
        <p:nvSpPr>
          <p:cNvPr id="11" name="TextBox 10"/>
          <p:cNvSpPr txBox="1"/>
          <p:nvPr/>
        </p:nvSpPr>
        <p:spPr>
          <a:xfrm>
            <a:off x="228600" y="1853148"/>
            <a:ext cx="2438400" cy="3785652"/>
          </a:xfrm>
          <a:prstGeom prst="rect">
            <a:avLst/>
          </a:prstGeom>
          <a:noFill/>
        </p:spPr>
        <p:txBody>
          <a:bodyPr wrap="square" rtlCol="0">
            <a:spAutoFit/>
          </a:bodyPr>
          <a:lstStyle/>
          <a:p>
            <a:r>
              <a:rPr lang="en-US" sz="2400" dirty="0">
                <a:solidFill>
                  <a:srgbClr val="D60093"/>
                </a:solidFill>
                <a:latin typeface="Arial" pitchFamily="34" charset="0"/>
                <a:cs typeface="Arial" pitchFamily="34" charset="0"/>
              </a:rPr>
              <a:t>Given a fixed</a:t>
            </a:r>
            <a:br>
              <a:rPr lang="en-US" sz="2400" dirty="0">
                <a:solidFill>
                  <a:srgbClr val="D60093"/>
                </a:solidFill>
                <a:latin typeface="Arial" pitchFamily="34" charset="0"/>
                <a:cs typeface="Arial" pitchFamily="34" charset="0"/>
              </a:rPr>
            </a:br>
            <a:r>
              <a:rPr lang="en-US" sz="2400" dirty="0">
                <a:solidFill>
                  <a:srgbClr val="D60093"/>
                </a:solidFill>
                <a:latin typeface="Arial" pitchFamily="34" charset="0"/>
                <a:cs typeface="Arial" pitchFamily="34" charset="0"/>
              </a:rPr>
              <a:t>threshold </a:t>
            </a:r>
            <a:r>
              <a:rPr lang="en-US" sz="2400" b="1" i="1" dirty="0">
                <a:solidFill>
                  <a:srgbClr val="D60093"/>
                </a:solidFill>
                <a:latin typeface="Arial" pitchFamily="34" charset="0"/>
                <a:cs typeface="Arial" pitchFamily="34" charset="0"/>
              </a:rPr>
              <a:t>s</a:t>
            </a:r>
            <a:r>
              <a:rPr lang="en-US" sz="2400" dirty="0">
                <a:solidFill>
                  <a:srgbClr val="D60093"/>
                </a:solidFill>
                <a:latin typeface="Arial" pitchFamily="34" charset="0"/>
                <a:cs typeface="Arial" pitchFamily="34" charset="0"/>
              </a:rPr>
              <a:t>.</a:t>
            </a:r>
          </a:p>
          <a:p>
            <a:endParaRPr lang="en-US" sz="2400" dirty="0">
              <a:latin typeface="Arial" pitchFamily="34" charset="0"/>
              <a:cs typeface="Arial" pitchFamily="34" charset="0"/>
            </a:endParaRPr>
          </a:p>
          <a:p>
            <a:r>
              <a:rPr lang="en-US" sz="2400" dirty="0">
                <a:latin typeface="Arial" pitchFamily="34" charset="0"/>
                <a:cs typeface="Arial" pitchFamily="34" charset="0"/>
              </a:rPr>
              <a:t>We want choose </a:t>
            </a:r>
            <a:r>
              <a:rPr lang="en-US" sz="2400" b="1" i="1" dirty="0">
                <a:latin typeface="Arial" pitchFamily="34" charset="0"/>
                <a:cs typeface="Arial" pitchFamily="34" charset="0"/>
              </a:rPr>
              <a:t>r</a:t>
            </a:r>
            <a:r>
              <a:rPr lang="en-US" sz="2400" dirty="0">
                <a:latin typeface="Arial" pitchFamily="34" charset="0"/>
                <a:cs typeface="Arial" pitchFamily="34" charset="0"/>
              </a:rPr>
              <a:t> and </a:t>
            </a:r>
            <a:r>
              <a:rPr lang="en-US" sz="2400" b="1" i="1" dirty="0">
                <a:latin typeface="Arial" pitchFamily="34" charset="0"/>
                <a:cs typeface="Arial" pitchFamily="34" charset="0"/>
              </a:rPr>
              <a:t>b</a:t>
            </a:r>
            <a:r>
              <a:rPr lang="en-US" sz="2400" b="1" dirty="0">
                <a:latin typeface="Arial" pitchFamily="34" charset="0"/>
                <a:cs typeface="Arial" pitchFamily="34" charset="0"/>
              </a:rPr>
              <a:t> </a:t>
            </a:r>
            <a:r>
              <a:rPr lang="en-US" sz="2400" dirty="0">
                <a:latin typeface="Arial" pitchFamily="34" charset="0"/>
                <a:cs typeface="Arial" pitchFamily="34" charset="0"/>
              </a:rPr>
              <a:t>such that the </a:t>
            </a:r>
            <a:r>
              <a:rPr lang="en-US" sz="2400" b="1" i="1" dirty="0">
                <a:latin typeface="Arial" pitchFamily="34" charset="0"/>
                <a:cs typeface="Arial" pitchFamily="34" charset="0"/>
              </a:rPr>
              <a:t>P(Candidate pair) </a:t>
            </a:r>
            <a:r>
              <a:rPr lang="en-US" sz="2400" dirty="0">
                <a:latin typeface="Arial" pitchFamily="34" charset="0"/>
                <a:cs typeface="Arial" pitchFamily="34" charset="0"/>
              </a:rPr>
              <a:t>has a “step” right around </a:t>
            </a:r>
            <a:r>
              <a:rPr lang="en-US" sz="2400" b="1" i="1" dirty="0">
                <a:latin typeface="Arial" pitchFamily="34" charset="0"/>
                <a:cs typeface="Arial" pitchFamily="34" charset="0"/>
              </a:rPr>
              <a:t>s</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100445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4343400"/>
            <a:ext cx="7772400" cy="1143000"/>
          </a:xfrm>
        </p:spPr>
        <p:txBody>
          <a:bodyPr/>
          <a:lstStyle/>
          <a:p>
            <a:r>
              <a:rPr lang="en-US" dirty="0"/>
              <a:t>Theory of LSH</a:t>
            </a:r>
          </a:p>
        </p:txBody>
      </p:sp>
      <p:sp>
        <p:nvSpPr>
          <p:cNvPr id="9" name="Line 8"/>
          <p:cNvSpPr>
            <a:spLocks noChangeShapeType="1"/>
          </p:cNvSpPr>
          <p:nvPr/>
        </p:nvSpPr>
        <p:spPr bwMode="auto">
          <a:xfrm>
            <a:off x="2285999" y="-1707818"/>
            <a:ext cx="1143000" cy="0"/>
          </a:xfrm>
          <a:prstGeom prst="line">
            <a:avLst/>
          </a:prstGeom>
          <a:noFill/>
          <a:ln w="9525">
            <a:solidFill>
              <a:schemeClr val="tx1"/>
            </a:solidFill>
            <a:round/>
            <a:headEnd/>
            <a:tailEnd type="triangle" w="med" len="med"/>
          </a:ln>
          <a:effectLst/>
        </p:spPr>
        <p:txBody>
          <a:bodyPr/>
          <a:lstStyle/>
          <a:p>
            <a:endParaRPr lang="en-US"/>
          </a:p>
        </p:txBody>
      </p:sp>
      <p:grpSp>
        <p:nvGrpSpPr>
          <p:cNvPr id="3" name="Group 20"/>
          <p:cNvGrpSpPr>
            <a:grpSpLocks/>
          </p:cNvGrpSpPr>
          <p:nvPr/>
        </p:nvGrpSpPr>
        <p:grpSpPr bwMode="auto">
          <a:xfrm>
            <a:off x="2317751" y="652462"/>
            <a:ext cx="2430463" cy="3278188"/>
            <a:chOff x="2256" y="1488"/>
            <a:chExt cx="1531" cy="2065"/>
          </a:xfrm>
        </p:grpSpPr>
        <p:sp>
          <p:nvSpPr>
            <p:cNvPr id="13"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a:t>Min-</a:t>
              </a:r>
              <a:r>
                <a:rPr lang="en-US" dirty="0"/>
                <a:t>H</a:t>
              </a:r>
              <a:r>
                <a:rPr lang="en-US" sz="1800" dirty="0"/>
                <a:t>ash-</a:t>
              </a:r>
            </a:p>
            <a:p>
              <a:pPr algn="ctr"/>
              <a:r>
                <a:rPr lang="en-US" sz="1800" dirty="0" err="1"/>
                <a:t>ing</a:t>
              </a:r>
              <a:endParaRPr lang="en-US" sz="1800" dirty="0"/>
            </a:p>
          </p:txBody>
        </p:sp>
        <p:sp>
          <p:nvSpPr>
            <p:cNvPr id="1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2784" y="2448"/>
              <a:ext cx="1003" cy="1105"/>
            </a:xfrm>
            <a:prstGeom prst="rect">
              <a:avLst/>
            </a:prstGeom>
            <a:noFill/>
            <a:ln w="9525">
              <a:noFill/>
              <a:miter lim="800000"/>
              <a:headEnd/>
              <a:tailEnd/>
            </a:ln>
            <a:effectLst/>
          </p:spPr>
          <p:txBody>
            <a:bodyPr wrap="none">
              <a:spAutoFit/>
            </a:bodyPr>
            <a:lstStyle/>
            <a:p>
              <a:r>
                <a:rPr lang="en-US" sz="1800" b="1" i="1" dirty="0">
                  <a:solidFill>
                    <a:srgbClr val="FF0066"/>
                  </a:solidFill>
                </a:rPr>
                <a:t>Signatures:</a:t>
              </a:r>
              <a:endParaRPr lang="en-US" sz="1800" dirty="0"/>
            </a:p>
            <a:p>
              <a:r>
                <a:rPr lang="en-US" sz="1800" dirty="0"/>
                <a:t>short vectors </a:t>
              </a:r>
              <a:br>
                <a:rPr lang="en-US" sz="1800" dirty="0"/>
              </a:br>
              <a:r>
                <a:rPr lang="en-US" sz="1800" dirty="0"/>
                <a:t>that</a:t>
              </a:r>
              <a:r>
                <a:rPr lang="en-US" dirty="0"/>
                <a:t> </a:t>
              </a:r>
              <a:r>
                <a:rPr lang="en-US" sz="1800" dirty="0"/>
                <a:t>represent </a:t>
              </a:r>
              <a:br>
                <a:rPr lang="en-US" sz="1800" dirty="0"/>
              </a:br>
              <a:r>
                <a:rPr lang="en-US" sz="1800" dirty="0"/>
                <a:t>the</a:t>
              </a:r>
              <a:r>
                <a:rPr lang="en-US" dirty="0"/>
                <a:t> </a:t>
              </a:r>
              <a:r>
                <a:rPr lang="en-US" sz="1800" dirty="0"/>
                <a:t>sets, and</a:t>
              </a:r>
            </a:p>
            <a:p>
              <a:r>
                <a:rPr lang="en-US" sz="1800" dirty="0"/>
                <a:t>reflect their</a:t>
              </a:r>
            </a:p>
            <a:p>
              <a:r>
                <a:rPr lang="en-US" sz="1800" dirty="0"/>
                <a:t>similarity</a:t>
              </a:r>
            </a:p>
          </p:txBody>
        </p:sp>
        <p:sp>
          <p:nvSpPr>
            <p:cNvPr id="16"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8" name="Group 21"/>
          <p:cNvGrpSpPr>
            <a:grpSpLocks/>
          </p:cNvGrpSpPr>
          <p:nvPr/>
        </p:nvGrpSpPr>
        <p:grpSpPr bwMode="auto">
          <a:xfrm>
            <a:off x="4451350" y="455613"/>
            <a:ext cx="3321050" cy="2032001"/>
            <a:chOff x="3600" y="1364"/>
            <a:chExt cx="2092" cy="1280"/>
          </a:xfrm>
        </p:grpSpPr>
        <p:sp>
          <p:nvSpPr>
            <p:cNvPr id="18"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a:t>Locality-</a:t>
              </a:r>
            </a:p>
            <a:p>
              <a:pPr algn="ctr"/>
              <a:r>
                <a:rPr lang="en-US" sz="1800"/>
                <a:t>sensitive</a:t>
              </a:r>
            </a:p>
            <a:p>
              <a:pPr algn="ctr"/>
              <a:r>
                <a:rPr lang="en-US" sz="1800"/>
                <a:t>Hashing</a:t>
              </a:r>
            </a:p>
          </p:txBody>
        </p:sp>
        <p:sp>
          <p:nvSpPr>
            <p:cNvPr id="1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20" name="Text Box 18"/>
            <p:cNvSpPr txBox="1">
              <a:spLocks noChangeArrowheads="1"/>
            </p:cNvSpPr>
            <p:nvPr/>
          </p:nvSpPr>
          <p:spPr bwMode="auto">
            <a:xfrm>
              <a:off x="4790" y="1364"/>
              <a:ext cx="902" cy="1280"/>
            </a:xfrm>
            <a:prstGeom prst="rect">
              <a:avLst/>
            </a:prstGeom>
            <a:noFill/>
            <a:ln w="9525">
              <a:noFill/>
              <a:miter lim="800000"/>
              <a:headEnd/>
              <a:tailEnd/>
            </a:ln>
            <a:effectLst/>
          </p:spPr>
          <p:txBody>
            <a:bodyPr wrap="none">
              <a:spAutoFit/>
            </a:bodyPr>
            <a:lstStyle/>
            <a:p>
              <a:r>
                <a:rPr lang="en-US" sz="1800" b="1" i="1" dirty="0">
                  <a:solidFill>
                    <a:srgbClr val="FF0066"/>
                  </a:solidFill>
                </a:rPr>
                <a:t>Candidate</a:t>
              </a:r>
            </a:p>
            <a:p>
              <a:r>
                <a:rPr lang="en-US" sz="1800" b="1" i="1" dirty="0">
                  <a:solidFill>
                    <a:srgbClr val="FF0066"/>
                  </a:solidFill>
                </a:rPr>
                <a:t>pairs:</a:t>
              </a:r>
              <a:endParaRPr lang="en-US" sz="1800" dirty="0"/>
            </a:p>
            <a:p>
              <a:r>
                <a:rPr lang="en-US" sz="1800" dirty="0"/>
                <a:t>those pairs</a:t>
              </a:r>
            </a:p>
            <a:p>
              <a:r>
                <a:rPr lang="en-US" sz="1800" dirty="0"/>
                <a:t>of signatures</a:t>
              </a:r>
            </a:p>
            <a:p>
              <a:r>
                <a:rPr lang="en-US" sz="1800" dirty="0"/>
                <a:t>that we need</a:t>
              </a:r>
            </a:p>
            <a:p>
              <a:r>
                <a:rPr lang="en-US" sz="1800" dirty="0"/>
                <a:t>to test for</a:t>
              </a:r>
            </a:p>
            <a:p>
              <a:r>
                <a:rPr lang="en-US" sz="1800" dirty="0"/>
                <a:t>similarity</a:t>
              </a:r>
            </a:p>
          </p:txBody>
        </p:sp>
      </p:grpSp>
      <p:pic>
        <p:nvPicPr>
          <p:cNvPr id="21" name="Picture 2" descr="l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92" y="5334000"/>
            <a:ext cx="8359508" cy="1368181"/>
          </a:xfrm>
          <a:prstGeom prst="rect">
            <a:avLst/>
          </a:prstGeom>
          <a:noFill/>
          <a:extLst>
            <a:ext uri="{909E8E84-426E-40DD-AFC4-6F175D3DCCD1}">
              <a14:hiddenFill xmlns:a14="http://schemas.microsoft.com/office/drawing/2010/main">
                <a:solidFill>
                  <a:srgbClr val="FFFFFF"/>
                </a:solidFill>
              </a14:hiddenFill>
            </a:ext>
          </a:extLst>
        </p:spPr>
      </p:pic>
      <p:sp>
        <p:nvSpPr>
          <p:cNvPr id="22" name="Line 12"/>
          <p:cNvSpPr>
            <a:spLocks noChangeShapeType="1"/>
          </p:cNvSpPr>
          <p:nvPr/>
        </p:nvSpPr>
        <p:spPr bwMode="auto">
          <a:xfrm>
            <a:off x="1143000" y="1371600"/>
            <a:ext cx="1143000" cy="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7939958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Theory of LSH</a:t>
            </a:r>
          </a:p>
        </p:txBody>
      </p:sp>
      <p:sp>
        <p:nvSpPr>
          <p:cNvPr id="25603" name="Rectangle 3"/>
          <p:cNvSpPr>
            <a:spLocks noGrp="1" noChangeArrowheads="1"/>
          </p:cNvSpPr>
          <p:nvPr>
            <p:ph idx="1"/>
          </p:nvPr>
        </p:nvSpPr>
        <p:spPr/>
        <p:txBody>
          <a:bodyPr/>
          <a:lstStyle/>
          <a:p>
            <a:r>
              <a:rPr lang="en-US" b="1" dirty="0">
                <a:solidFill>
                  <a:srgbClr val="D60093"/>
                </a:solidFill>
              </a:rPr>
              <a:t>We have used LSH to find similar documents</a:t>
            </a:r>
          </a:p>
          <a:p>
            <a:pPr lvl="1"/>
            <a:r>
              <a:rPr lang="en-US" dirty="0"/>
              <a:t>More generally, we found similar columns in large sparse matrices with high </a:t>
            </a:r>
            <a:r>
              <a:rPr lang="en-US" dirty="0" err="1"/>
              <a:t>Jaccard</a:t>
            </a:r>
            <a:r>
              <a:rPr lang="en-US" dirty="0"/>
              <a:t> similarity</a:t>
            </a:r>
          </a:p>
          <a:p>
            <a:pPr lvl="8"/>
            <a:endParaRPr lang="en-US" dirty="0"/>
          </a:p>
          <a:p>
            <a:r>
              <a:rPr lang="en-US" b="1" dirty="0">
                <a:solidFill>
                  <a:srgbClr val="0000FF"/>
                </a:solidFill>
              </a:rPr>
              <a:t>Can we use LSH for other distance measures?</a:t>
            </a:r>
          </a:p>
          <a:p>
            <a:pPr lvl="1"/>
            <a:r>
              <a:rPr lang="en-US" dirty="0"/>
              <a:t>e.g., Euclidean distances, Cosine distance </a:t>
            </a:r>
          </a:p>
          <a:p>
            <a:pPr lvl="1"/>
            <a:r>
              <a:rPr lang="en-US" b="1" dirty="0">
                <a:solidFill>
                  <a:srgbClr val="008000"/>
                </a:solidFill>
              </a:rPr>
              <a:t>Let’s generalize what we’ve learned!</a:t>
            </a:r>
          </a:p>
        </p:txBody>
      </p:sp>
      <p:sp>
        <p:nvSpPr>
          <p:cNvPr id="4" name="Date Placeholder 3"/>
          <p:cNvSpPr>
            <a:spLocks noGrp="1"/>
          </p:cNvSpPr>
          <p:nvPr>
            <p:ph type="dt" sz="half" idx="10"/>
          </p:nvPr>
        </p:nvSpPr>
        <p:spPr/>
        <p:txBody>
          <a:bodyPr/>
          <a:lstStyle/>
          <a:p>
            <a:fld id="{F8D42EB5-9336-5C40-978A-44BB1BC75847}"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14</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26665284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Measures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562600"/>
              </a:xfrm>
            </p:spPr>
            <p:txBody>
              <a:bodyPr>
                <a:normAutofit fontScale="85000" lnSpcReduction="20000"/>
              </a:bodyPr>
              <a:lstStyle/>
              <a:p>
                <a:r>
                  <a:rPr lang="en-US" b="1" dirty="0"/>
                  <a:t>d()</a:t>
                </a:r>
                <a:r>
                  <a:rPr lang="en-US" dirty="0"/>
                  <a:t> is a </a:t>
                </a:r>
                <a:r>
                  <a:rPr lang="en-US" b="1" dirty="0"/>
                  <a:t>distance measure</a:t>
                </a:r>
                <a:r>
                  <a:rPr lang="en-US" dirty="0"/>
                  <a:t> if it is a function from pairs of points </a:t>
                </a:r>
                <a:r>
                  <a:rPr lang="en-US" b="1" dirty="0" err="1"/>
                  <a:t>x,y</a:t>
                </a:r>
                <a:r>
                  <a:rPr lang="en-US" dirty="0"/>
                  <a:t> to real numbers such that:</a:t>
                </a:r>
              </a:p>
              <a:p>
                <a:pPr lvl="1"/>
                <a14:m>
                  <m:oMath xmlns:m="http://schemas.openxmlformats.org/officeDocument/2006/math">
                    <m:r>
                      <a:rPr lang="en-US" i="1" dirty="0" smtClean="0">
                        <a:latin typeface="Cambria Math" charset="0"/>
                      </a:rPr>
                      <m:t>𝑑</m:t>
                    </m:r>
                    <m:d>
                      <m:dPr>
                        <m:ctrlPr>
                          <a:rPr lang="en-US" i="1" dirty="0" smtClean="0">
                            <a:latin typeface="Cambria Math" panose="02040503050406030204" pitchFamily="18" charset="0"/>
                          </a:rPr>
                        </m:ctrlPr>
                      </m:dPr>
                      <m:e>
                        <m:r>
                          <a:rPr lang="en-US" i="1" dirty="0" err="1">
                            <a:latin typeface="Cambria Math" charset="0"/>
                          </a:rPr>
                          <m:t>𝑥</m:t>
                        </m:r>
                        <m:r>
                          <a:rPr lang="en-US" i="1" dirty="0" err="1">
                            <a:latin typeface="Cambria Math" charset="0"/>
                          </a:rPr>
                          <m:t>,</m:t>
                        </m:r>
                        <m:r>
                          <a:rPr lang="en-US" i="1" dirty="0" err="1">
                            <a:latin typeface="Cambria Math" charset="0"/>
                          </a:rPr>
                          <m:t>𝑦</m:t>
                        </m:r>
                      </m:e>
                    </m:d>
                    <m:r>
                      <a:rPr lang="en-US" b="0" i="1" dirty="0" smtClean="0">
                        <a:latin typeface="Cambria Math" charset="0"/>
                      </a:rPr>
                      <m:t>≥</m:t>
                    </m:r>
                    <m:r>
                      <a:rPr lang="en-US" i="1" dirty="0">
                        <a:latin typeface="Cambria Math" charset="0"/>
                      </a:rPr>
                      <m:t> </m:t>
                    </m:r>
                    <m:r>
                      <a:rPr lang="en-US" i="1" dirty="0" smtClean="0">
                        <a:latin typeface="Cambria Math" charset="0"/>
                      </a:rPr>
                      <m:t>0</m:t>
                    </m:r>
                  </m:oMath>
                </a14:m>
                <a:endParaRPr lang="en-US" dirty="0"/>
              </a:p>
              <a:p>
                <a:pPr lvl="1"/>
                <a14:m>
                  <m:oMath xmlns:m="http://schemas.openxmlformats.org/officeDocument/2006/math">
                    <m:r>
                      <a:rPr lang="en-US" i="1" dirty="0" smtClean="0">
                        <a:latin typeface="Cambria Math" charset="0"/>
                      </a:rPr>
                      <m:t>𝑑</m:t>
                    </m:r>
                    <m:r>
                      <a:rPr lang="en-US" i="1" dirty="0" smtClean="0">
                        <a:latin typeface="Cambria Math" charset="0"/>
                      </a:rPr>
                      <m:t>(</m:t>
                    </m:r>
                    <m:r>
                      <a:rPr lang="en-US" i="1" dirty="0" err="1">
                        <a:latin typeface="Cambria Math" charset="0"/>
                      </a:rPr>
                      <m:t>𝑥</m:t>
                    </m:r>
                    <m:r>
                      <a:rPr lang="en-US" i="1" dirty="0" err="1">
                        <a:latin typeface="Cambria Math" charset="0"/>
                      </a:rPr>
                      <m:t>,</m:t>
                    </m:r>
                    <m:r>
                      <a:rPr lang="en-US" i="1" dirty="0" err="1">
                        <a:latin typeface="Cambria Math" charset="0"/>
                      </a:rPr>
                      <m:t>𝑦</m:t>
                    </m:r>
                    <m:r>
                      <a:rPr lang="en-US" i="1" dirty="0">
                        <a:latin typeface="Cambria Math" charset="0"/>
                      </a:rPr>
                      <m:t>) = 0 </m:t>
                    </m:r>
                    <m:r>
                      <a:rPr lang="en-US" b="0" i="1" dirty="0" smtClean="0">
                        <a:latin typeface="Cambria Math" charset="0"/>
                      </a:rPr>
                      <m:t>  </m:t>
                    </m:r>
                    <m:r>
                      <a:rPr lang="en-US" i="1" dirty="0" err="1">
                        <a:latin typeface="Cambria Math" charset="0"/>
                      </a:rPr>
                      <m:t>𝑖𝑓𝑓</m:t>
                    </m:r>
                    <m:r>
                      <a:rPr lang="en-US" i="1" dirty="0">
                        <a:latin typeface="Cambria Math" charset="0"/>
                      </a:rPr>
                      <m:t> </m:t>
                    </m:r>
                    <m:r>
                      <a:rPr lang="en-US" i="1" dirty="0">
                        <a:latin typeface="Cambria Math" charset="0"/>
                      </a:rPr>
                      <m:t>𝑥</m:t>
                    </m:r>
                    <m:r>
                      <a:rPr lang="en-US" i="1" dirty="0">
                        <a:latin typeface="Cambria Math" charset="0"/>
                      </a:rPr>
                      <m:t> = </m:t>
                    </m:r>
                    <m:r>
                      <a:rPr lang="en-US" i="1" dirty="0" smtClean="0">
                        <a:latin typeface="Cambria Math" charset="0"/>
                      </a:rPr>
                      <m:t>𝑦</m:t>
                    </m:r>
                  </m:oMath>
                </a14:m>
                <a:endParaRPr lang="en-US" dirty="0"/>
              </a:p>
              <a:p>
                <a:pPr lvl="1"/>
                <a14:m>
                  <m:oMath xmlns:m="http://schemas.openxmlformats.org/officeDocument/2006/math">
                    <m:r>
                      <a:rPr lang="en-US" i="1" dirty="0" smtClean="0">
                        <a:latin typeface="Cambria Math" charset="0"/>
                      </a:rPr>
                      <m:t>𝑑</m:t>
                    </m:r>
                    <m:r>
                      <a:rPr lang="en-US" i="1" dirty="0" smtClean="0">
                        <a:latin typeface="Cambria Math" charset="0"/>
                      </a:rPr>
                      <m:t>(</m:t>
                    </m:r>
                    <m:r>
                      <a:rPr lang="en-US" i="1" dirty="0" err="1">
                        <a:latin typeface="Cambria Math" charset="0"/>
                      </a:rPr>
                      <m:t>𝑥</m:t>
                    </m:r>
                    <m:r>
                      <a:rPr lang="en-US" i="1" dirty="0" err="1">
                        <a:latin typeface="Cambria Math" charset="0"/>
                      </a:rPr>
                      <m:t>,</m:t>
                    </m:r>
                    <m:r>
                      <a:rPr lang="en-US" i="1" dirty="0" err="1">
                        <a:latin typeface="Cambria Math" charset="0"/>
                      </a:rPr>
                      <m:t>𝑦</m:t>
                    </m:r>
                    <m:r>
                      <a:rPr lang="en-US" i="1" dirty="0">
                        <a:latin typeface="Cambria Math" charset="0"/>
                      </a:rPr>
                      <m:t>) = </m:t>
                    </m:r>
                    <m:r>
                      <a:rPr lang="en-US" i="1" dirty="0">
                        <a:latin typeface="Cambria Math" charset="0"/>
                      </a:rPr>
                      <m:t>𝑑</m:t>
                    </m:r>
                    <m:r>
                      <a:rPr lang="en-US" i="1" dirty="0">
                        <a:latin typeface="Cambria Math" charset="0"/>
                      </a:rPr>
                      <m:t>(</m:t>
                    </m:r>
                    <m:r>
                      <a:rPr lang="en-US" i="1" dirty="0" err="1">
                        <a:latin typeface="Cambria Math" charset="0"/>
                      </a:rPr>
                      <m:t>𝑦</m:t>
                    </m:r>
                    <m:r>
                      <a:rPr lang="en-US" i="1" dirty="0" err="1">
                        <a:latin typeface="Cambria Math" charset="0"/>
                      </a:rPr>
                      <m:t>,</m:t>
                    </m:r>
                    <m:r>
                      <a:rPr lang="en-US" i="1" dirty="0" err="1">
                        <a:latin typeface="Cambria Math" charset="0"/>
                      </a:rPr>
                      <m:t>𝑥</m:t>
                    </m:r>
                    <m:r>
                      <a:rPr lang="en-US" i="1" dirty="0" smtClean="0">
                        <a:latin typeface="Cambria Math" charset="0"/>
                      </a:rPr>
                      <m:t>)</m:t>
                    </m:r>
                  </m:oMath>
                </a14:m>
                <a:endParaRPr lang="en-US" dirty="0"/>
              </a:p>
              <a:p>
                <a:pPr lvl="1"/>
                <a14:m>
                  <m:oMath xmlns:m="http://schemas.openxmlformats.org/officeDocument/2006/math">
                    <m:r>
                      <a:rPr lang="en-US" i="1" dirty="0" smtClean="0">
                        <a:latin typeface="Cambria Math" charset="0"/>
                      </a:rPr>
                      <m:t>𝑑</m:t>
                    </m:r>
                    <m:d>
                      <m:dPr>
                        <m:ctrlPr>
                          <a:rPr lang="en-US" i="1" dirty="0" smtClean="0">
                            <a:latin typeface="Cambria Math" panose="02040503050406030204" pitchFamily="18" charset="0"/>
                          </a:rPr>
                        </m:ctrlPr>
                      </m:dPr>
                      <m:e>
                        <m:r>
                          <a:rPr lang="en-US" i="1" dirty="0" err="1">
                            <a:latin typeface="Cambria Math" charset="0"/>
                          </a:rPr>
                          <m:t>𝑥</m:t>
                        </m:r>
                        <m:r>
                          <a:rPr lang="en-US" i="1" dirty="0" err="1">
                            <a:latin typeface="Cambria Math" charset="0"/>
                          </a:rPr>
                          <m:t>,</m:t>
                        </m:r>
                        <m:r>
                          <a:rPr lang="en-US" i="1" dirty="0" err="1">
                            <a:latin typeface="Cambria Math" charset="0"/>
                          </a:rPr>
                          <m:t>𝑦</m:t>
                        </m:r>
                      </m:e>
                    </m:d>
                    <m:r>
                      <a:rPr lang="en-US" b="0" i="1" dirty="0" smtClean="0">
                        <a:latin typeface="Cambria Math" panose="02040503050406030204" pitchFamily="18" charset="0"/>
                      </a:rPr>
                      <m:t>≤</m:t>
                    </m:r>
                    <m:r>
                      <a:rPr lang="en-US" i="1" dirty="0">
                        <a:latin typeface="Cambria Math" charset="0"/>
                      </a:rPr>
                      <m:t> </m:t>
                    </m:r>
                    <m:r>
                      <a:rPr lang="en-US" i="1" dirty="0">
                        <a:latin typeface="Cambria Math" charset="0"/>
                      </a:rPr>
                      <m:t>𝑑</m:t>
                    </m:r>
                    <m:r>
                      <a:rPr lang="en-US" i="1" dirty="0">
                        <a:latin typeface="Cambria Math" charset="0"/>
                      </a:rPr>
                      <m:t>(</m:t>
                    </m:r>
                    <m:r>
                      <a:rPr lang="en-US" i="1" dirty="0" err="1">
                        <a:latin typeface="Cambria Math" charset="0"/>
                      </a:rPr>
                      <m:t>𝑥</m:t>
                    </m:r>
                    <m:r>
                      <a:rPr lang="en-US" i="1" dirty="0" err="1">
                        <a:latin typeface="Cambria Math" charset="0"/>
                      </a:rPr>
                      <m:t>,</m:t>
                    </m:r>
                    <m:r>
                      <a:rPr lang="en-US" i="1" dirty="0" err="1">
                        <a:latin typeface="Cambria Math" charset="0"/>
                      </a:rPr>
                      <m:t>𝑧</m:t>
                    </m:r>
                    <m:r>
                      <a:rPr lang="en-US" i="1" dirty="0">
                        <a:latin typeface="Cambria Math" charset="0"/>
                      </a:rPr>
                      <m:t>) + </m:t>
                    </m:r>
                    <m:r>
                      <a:rPr lang="en-US" i="1" dirty="0">
                        <a:latin typeface="Cambria Math" charset="0"/>
                      </a:rPr>
                      <m:t>𝑑</m:t>
                    </m:r>
                    <m:r>
                      <a:rPr lang="en-US" i="1" dirty="0">
                        <a:latin typeface="Cambria Math" charset="0"/>
                      </a:rPr>
                      <m:t>(</m:t>
                    </m:r>
                    <m:r>
                      <a:rPr lang="en-US" i="1" dirty="0" err="1">
                        <a:latin typeface="Cambria Math" charset="0"/>
                      </a:rPr>
                      <m:t>𝑧</m:t>
                    </m:r>
                    <m:r>
                      <a:rPr lang="en-US" i="1" dirty="0" err="1">
                        <a:latin typeface="Cambria Math" charset="0"/>
                      </a:rPr>
                      <m:t>,</m:t>
                    </m:r>
                    <m:r>
                      <a:rPr lang="en-US" i="1" dirty="0" err="1">
                        <a:latin typeface="Cambria Math" charset="0"/>
                      </a:rPr>
                      <m:t>𝑦</m:t>
                    </m:r>
                    <m:r>
                      <a:rPr lang="en-US" i="1" dirty="0">
                        <a:latin typeface="Cambria Math" charset="0"/>
                      </a:rPr>
                      <m:t>)</m:t>
                    </m:r>
                  </m:oMath>
                </a14:m>
                <a:r>
                  <a:rPr lang="en-US" dirty="0"/>
                  <a:t> (triangle inequality)</a:t>
                </a:r>
              </a:p>
              <a:p>
                <a:pPr lvl="8"/>
                <a:endParaRPr lang="en-US" i="1" dirty="0">
                  <a:solidFill>
                    <a:srgbClr val="FF0066"/>
                  </a:solidFill>
                </a:endParaRPr>
              </a:p>
              <a:p>
                <a:r>
                  <a:rPr lang="en-US" dirty="0" err="1">
                    <a:solidFill>
                      <a:srgbClr val="FF0066"/>
                    </a:solidFill>
                  </a:rPr>
                  <a:t>Jaccard</a:t>
                </a:r>
                <a:r>
                  <a:rPr lang="en-US" dirty="0">
                    <a:solidFill>
                      <a:srgbClr val="FF0066"/>
                    </a:solidFill>
                  </a:rPr>
                  <a:t> distance</a:t>
                </a:r>
                <a:r>
                  <a:rPr lang="en-US" dirty="0"/>
                  <a:t> for sets = 1 minus </a:t>
                </a:r>
                <a:r>
                  <a:rPr lang="en-US" dirty="0" err="1"/>
                  <a:t>Jaccard</a:t>
                </a:r>
                <a:r>
                  <a:rPr lang="en-US" dirty="0"/>
                  <a:t> similarity</a:t>
                </a:r>
              </a:p>
              <a:p>
                <a:r>
                  <a:rPr lang="en-US" dirty="0">
                    <a:solidFill>
                      <a:srgbClr val="FF0066"/>
                    </a:solidFill>
                  </a:rPr>
                  <a:t>Cosine distance</a:t>
                </a:r>
                <a:r>
                  <a:rPr lang="en-US" dirty="0"/>
                  <a:t> for vectors = angle between the vectors</a:t>
                </a:r>
              </a:p>
              <a:p>
                <a:r>
                  <a:rPr lang="en-US" dirty="0"/>
                  <a:t>Euclidean distances:</a:t>
                </a:r>
              </a:p>
              <a:p>
                <a:pPr lvl="1"/>
                <a:r>
                  <a:rPr lang="en-US" i="1" dirty="0">
                    <a:solidFill>
                      <a:srgbClr val="33CC33"/>
                    </a:solidFill>
                  </a:rPr>
                  <a:t>L</a:t>
                </a:r>
                <a:r>
                  <a:rPr lang="en-US" baseline="-25000" dirty="0">
                    <a:solidFill>
                      <a:srgbClr val="33CC33"/>
                    </a:solidFill>
                  </a:rPr>
                  <a:t>2</a:t>
                </a:r>
                <a:r>
                  <a:rPr lang="en-US" i="1" dirty="0">
                    <a:solidFill>
                      <a:srgbClr val="33CC33"/>
                    </a:solidFill>
                  </a:rPr>
                  <a:t> norm</a:t>
                </a:r>
                <a:r>
                  <a:rPr lang="en-US" dirty="0"/>
                  <a:t>: d(</a:t>
                </a:r>
                <a:r>
                  <a:rPr lang="en-US" dirty="0" err="1"/>
                  <a:t>x,y</a:t>
                </a:r>
                <a:r>
                  <a:rPr lang="en-US" dirty="0"/>
                  <a:t>) = </a:t>
                </a:r>
                <a:r>
                  <a:rPr lang="en-US" dirty="0">
                    <a:sym typeface="Symbol" pitchFamily="18" charset="2"/>
                  </a:rPr>
                  <a:t>square root of the sum of the squares of the differences between </a:t>
                </a:r>
                <a:r>
                  <a:rPr lang="en-US" i="1" dirty="0">
                    <a:sym typeface="Symbol" pitchFamily="18" charset="2"/>
                  </a:rPr>
                  <a:t>x</a:t>
                </a:r>
                <a:r>
                  <a:rPr lang="en-US" dirty="0">
                    <a:sym typeface="Symbol" pitchFamily="18" charset="2"/>
                  </a:rPr>
                  <a:t>  and </a:t>
                </a:r>
                <a:r>
                  <a:rPr lang="en-US" i="1" dirty="0">
                    <a:sym typeface="Symbol" pitchFamily="18" charset="2"/>
                  </a:rPr>
                  <a:t>y</a:t>
                </a:r>
                <a:r>
                  <a:rPr lang="en-US" dirty="0">
                    <a:sym typeface="Symbol" pitchFamily="18" charset="2"/>
                  </a:rPr>
                  <a:t>  in each dimension</a:t>
                </a:r>
              </a:p>
              <a:p>
                <a:pPr lvl="2"/>
                <a:r>
                  <a:rPr lang="en-US" dirty="0"/>
                  <a:t>The most common notion of “distance”</a:t>
                </a:r>
              </a:p>
              <a:p>
                <a:pPr lvl="1"/>
                <a:r>
                  <a:rPr lang="en-US" i="1" dirty="0">
                    <a:solidFill>
                      <a:srgbClr val="33CC33"/>
                    </a:solidFill>
                  </a:rPr>
                  <a:t>L</a:t>
                </a:r>
                <a:r>
                  <a:rPr lang="en-US" baseline="-25000" dirty="0">
                    <a:solidFill>
                      <a:srgbClr val="33CC33"/>
                    </a:solidFill>
                  </a:rPr>
                  <a:t>1</a:t>
                </a:r>
                <a:r>
                  <a:rPr lang="en-US" i="1" dirty="0">
                    <a:solidFill>
                      <a:srgbClr val="33CC33"/>
                    </a:solidFill>
                  </a:rPr>
                  <a:t> norm</a:t>
                </a:r>
                <a:r>
                  <a:rPr lang="en-US" dirty="0"/>
                  <a:t>: sum of the differences in each dimension</a:t>
                </a:r>
              </a:p>
              <a:p>
                <a:pPr lvl="2"/>
                <a:r>
                  <a:rPr lang="en-US" i="1" dirty="0">
                    <a:solidFill>
                      <a:srgbClr val="FF0066"/>
                    </a:solidFill>
                  </a:rPr>
                  <a:t>Manhattan distance</a:t>
                </a:r>
                <a:r>
                  <a:rPr lang="en-US" dirty="0"/>
                  <a:t> = distance if you travel along coordinates only</a:t>
                </a:r>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562600"/>
              </a:xfrm>
              <a:blipFill>
                <a:blip r:embed="rId2"/>
                <a:stretch>
                  <a:fillRect t="-13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B8A28499-D718-1141-A8F7-549FBF079A8D}"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12629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J.D. a Distance Measure</a:t>
            </a:r>
          </a:p>
        </p:txBody>
      </p:sp>
      <p:sp>
        <p:nvSpPr>
          <p:cNvPr id="3" name="Content Placeholder 2"/>
          <p:cNvSpPr>
            <a:spLocks noGrp="1"/>
          </p:cNvSpPr>
          <p:nvPr>
            <p:ph idx="1"/>
          </p:nvPr>
        </p:nvSpPr>
        <p:spPr>
          <a:xfrm>
            <a:off x="457200" y="1295400"/>
            <a:ext cx="8686800" cy="5257801"/>
          </a:xfrm>
        </p:spPr>
        <p:txBody>
          <a:bodyPr/>
          <a:lstStyle/>
          <a:p>
            <a:r>
              <a:rPr lang="en-US" b="1" dirty="0">
                <a:sym typeface="Symbol" pitchFamily="18" charset="2"/>
              </a:rPr>
              <a:t>d(</a:t>
            </a:r>
            <a:r>
              <a:rPr lang="en-US" b="1" dirty="0" err="1">
                <a:sym typeface="Symbol" pitchFamily="18" charset="2"/>
              </a:rPr>
              <a:t>x,y</a:t>
            </a:r>
            <a:r>
              <a:rPr lang="en-US" b="1" dirty="0">
                <a:sym typeface="Symbol" pitchFamily="18" charset="2"/>
              </a:rPr>
              <a:t>) </a:t>
            </a:r>
            <a:r>
              <a:rPr lang="en-US" b="1" u="sng" dirty="0">
                <a:sym typeface="Symbol" pitchFamily="18" charset="2"/>
              </a:rPr>
              <a:t>&gt;</a:t>
            </a:r>
            <a:r>
              <a:rPr lang="en-US" b="1" dirty="0">
                <a:sym typeface="Symbol" pitchFamily="18" charset="2"/>
              </a:rPr>
              <a:t> 0</a:t>
            </a:r>
            <a:r>
              <a:rPr lang="en-US" dirty="0">
                <a:sym typeface="Symbol" pitchFamily="18" charset="2"/>
              </a:rPr>
              <a:t> because |</a:t>
            </a:r>
            <a:r>
              <a:rPr lang="en-US" dirty="0" err="1"/>
              <a:t>x</a:t>
            </a:r>
            <a:r>
              <a:rPr lang="en-US" dirty="0" err="1">
                <a:sym typeface="Symbol" pitchFamily="18" charset="2"/>
              </a:rPr>
              <a:t>y</a:t>
            </a:r>
            <a:r>
              <a:rPr lang="en-US" dirty="0">
                <a:sym typeface="Symbol" pitchFamily="18" charset="2"/>
              </a:rPr>
              <a:t>| </a:t>
            </a:r>
            <a:r>
              <a:rPr lang="en-US" u="sng" dirty="0">
                <a:sym typeface="Symbol" pitchFamily="18" charset="2"/>
              </a:rPr>
              <a:t>&lt;</a:t>
            </a:r>
            <a:r>
              <a:rPr lang="en-US" dirty="0">
                <a:sym typeface="Symbol" pitchFamily="18" charset="2"/>
              </a:rPr>
              <a:t> |</a:t>
            </a:r>
            <a:r>
              <a:rPr lang="en-US" dirty="0" err="1">
                <a:sym typeface="Symbol" pitchFamily="18" charset="2"/>
              </a:rPr>
              <a:t>xy</a:t>
            </a:r>
            <a:r>
              <a:rPr lang="en-US" dirty="0">
                <a:sym typeface="Symbol" pitchFamily="18" charset="2"/>
              </a:rPr>
              <a:t>|</a:t>
            </a:r>
          </a:p>
          <a:p>
            <a:pPr lvl="1"/>
            <a:r>
              <a:rPr lang="en-US" dirty="0">
                <a:sym typeface="Symbol" pitchFamily="18" charset="2"/>
              </a:rPr>
              <a:t>Thus, similarity </a:t>
            </a:r>
            <a:r>
              <a:rPr lang="en-US" u="sng" dirty="0">
                <a:sym typeface="Symbol" pitchFamily="18" charset="2"/>
              </a:rPr>
              <a:t>&lt;</a:t>
            </a:r>
            <a:r>
              <a:rPr lang="en-US" dirty="0">
                <a:sym typeface="Symbol" pitchFamily="18" charset="2"/>
              </a:rPr>
              <a:t> 1 and distance = 1 – similarity </a:t>
            </a:r>
            <a:r>
              <a:rPr lang="en-US" u="sng" dirty="0">
                <a:sym typeface="Symbol" pitchFamily="18" charset="2"/>
              </a:rPr>
              <a:t>&gt;</a:t>
            </a:r>
            <a:r>
              <a:rPr lang="en-US" dirty="0">
                <a:sym typeface="Symbol" pitchFamily="18" charset="2"/>
              </a:rPr>
              <a:t> 0</a:t>
            </a:r>
          </a:p>
          <a:p>
            <a:r>
              <a:rPr lang="en-US" b="1" dirty="0"/>
              <a:t>d(</a:t>
            </a:r>
            <a:r>
              <a:rPr lang="en-US" b="1" dirty="0" err="1"/>
              <a:t>x,x</a:t>
            </a:r>
            <a:r>
              <a:rPr lang="en-US" b="1" dirty="0"/>
              <a:t>) = 0</a:t>
            </a:r>
            <a:r>
              <a:rPr lang="en-US" dirty="0"/>
              <a:t> because </a:t>
            </a:r>
            <a:r>
              <a:rPr lang="en-US" dirty="0" err="1"/>
              <a:t>x</a:t>
            </a:r>
            <a:r>
              <a:rPr lang="en-US" dirty="0" err="1">
                <a:sym typeface="Symbol" pitchFamily="18" charset="2"/>
              </a:rPr>
              <a:t>x</a:t>
            </a:r>
            <a:r>
              <a:rPr lang="en-US" dirty="0">
                <a:sym typeface="Symbol" pitchFamily="18" charset="2"/>
              </a:rPr>
              <a:t> = </a:t>
            </a:r>
            <a:r>
              <a:rPr lang="en-US" dirty="0" err="1">
                <a:sym typeface="Symbol" pitchFamily="18" charset="2"/>
              </a:rPr>
              <a:t>xx</a:t>
            </a:r>
            <a:r>
              <a:rPr lang="en-US" dirty="0">
                <a:sym typeface="Symbol" pitchFamily="18" charset="2"/>
              </a:rPr>
              <a:t>.</a:t>
            </a:r>
          </a:p>
          <a:p>
            <a:r>
              <a:rPr lang="en-US" dirty="0">
                <a:sym typeface="Symbol" pitchFamily="18" charset="2"/>
              </a:rPr>
              <a:t>And if x </a:t>
            </a:r>
            <a:r>
              <a:rPr lang="en-US" dirty="0">
                <a:sym typeface="Symbol"/>
              </a:rPr>
              <a:t></a:t>
            </a:r>
            <a:r>
              <a:rPr lang="en-US" dirty="0">
                <a:sym typeface="Symbol" pitchFamily="18" charset="2"/>
              </a:rPr>
              <a:t> y, then |</a:t>
            </a:r>
            <a:r>
              <a:rPr lang="en-US" dirty="0" err="1"/>
              <a:t>x</a:t>
            </a:r>
            <a:r>
              <a:rPr lang="en-US" dirty="0" err="1">
                <a:sym typeface="Symbol" pitchFamily="18" charset="2"/>
              </a:rPr>
              <a:t>y</a:t>
            </a:r>
            <a:r>
              <a:rPr lang="en-US" dirty="0">
                <a:sym typeface="Symbol" pitchFamily="18" charset="2"/>
              </a:rPr>
              <a:t>| is strictly less than |</a:t>
            </a:r>
            <a:r>
              <a:rPr lang="en-US" dirty="0" err="1">
                <a:sym typeface="Symbol" pitchFamily="18" charset="2"/>
              </a:rPr>
              <a:t>xy</a:t>
            </a:r>
            <a:r>
              <a:rPr lang="en-US" dirty="0">
                <a:sym typeface="Symbol" pitchFamily="18" charset="2"/>
              </a:rPr>
              <a:t>|, so sim(</a:t>
            </a:r>
            <a:r>
              <a:rPr lang="en-US" dirty="0" err="1">
                <a:sym typeface="Symbol" pitchFamily="18" charset="2"/>
              </a:rPr>
              <a:t>x,y</a:t>
            </a:r>
            <a:r>
              <a:rPr lang="en-US" dirty="0">
                <a:sym typeface="Symbol" pitchFamily="18" charset="2"/>
              </a:rPr>
              <a:t>) &lt; 1; thus d(</a:t>
            </a:r>
            <a:r>
              <a:rPr lang="en-US" dirty="0" err="1">
                <a:sym typeface="Symbol" pitchFamily="18" charset="2"/>
              </a:rPr>
              <a:t>x,y</a:t>
            </a:r>
            <a:r>
              <a:rPr lang="en-US" dirty="0">
                <a:sym typeface="Symbol" pitchFamily="18" charset="2"/>
              </a:rPr>
              <a:t>) &gt; 0</a:t>
            </a:r>
          </a:p>
          <a:p>
            <a:r>
              <a:rPr lang="en-US" b="1" dirty="0">
                <a:sym typeface="Symbol" pitchFamily="18" charset="2"/>
              </a:rPr>
              <a:t>d(</a:t>
            </a:r>
            <a:r>
              <a:rPr lang="en-US" b="1" dirty="0" err="1">
                <a:sym typeface="Symbol" pitchFamily="18" charset="2"/>
              </a:rPr>
              <a:t>x,y</a:t>
            </a:r>
            <a:r>
              <a:rPr lang="en-US" b="1" dirty="0">
                <a:sym typeface="Symbol" pitchFamily="18" charset="2"/>
              </a:rPr>
              <a:t>) = d(</a:t>
            </a:r>
            <a:r>
              <a:rPr lang="en-US" b="1" dirty="0" err="1">
                <a:sym typeface="Symbol" pitchFamily="18" charset="2"/>
              </a:rPr>
              <a:t>y,x</a:t>
            </a:r>
            <a:r>
              <a:rPr lang="en-US" b="1" dirty="0">
                <a:sym typeface="Symbol" pitchFamily="18" charset="2"/>
              </a:rPr>
              <a:t>)</a:t>
            </a:r>
            <a:r>
              <a:rPr lang="en-US" dirty="0">
                <a:sym typeface="Symbol" pitchFamily="18" charset="2"/>
              </a:rPr>
              <a:t> because union and intersection are symmetric</a:t>
            </a:r>
          </a:p>
          <a:p>
            <a:r>
              <a:rPr lang="en-US" b="1" dirty="0">
                <a:sym typeface="Symbol" pitchFamily="18" charset="2"/>
              </a:rPr>
              <a:t>d(</a:t>
            </a:r>
            <a:r>
              <a:rPr lang="en-US" b="1" dirty="0" err="1">
                <a:sym typeface="Symbol" pitchFamily="18" charset="2"/>
              </a:rPr>
              <a:t>x,y</a:t>
            </a:r>
            <a:r>
              <a:rPr lang="en-US" b="1" dirty="0">
                <a:sym typeface="Symbol" pitchFamily="18" charset="2"/>
              </a:rPr>
              <a:t>) </a:t>
            </a:r>
            <a:r>
              <a:rPr lang="en-US" b="1" u="sng" dirty="0">
                <a:sym typeface="Symbol" pitchFamily="18" charset="2"/>
              </a:rPr>
              <a:t>&lt;</a:t>
            </a:r>
            <a:r>
              <a:rPr lang="en-US" b="1" dirty="0">
                <a:sym typeface="Symbol" pitchFamily="18" charset="2"/>
              </a:rPr>
              <a:t> d(</a:t>
            </a:r>
            <a:r>
              <a:rPr lang="en-US" b="1" dirty="0" err="1">
                <a:sym typeface="Symbol" pitchFamily="18" charset="2"/>
              </a:rPr>
              <a:t>x,z</a:t>
            </a:r>
            <a:r>
              <a:rPr lang="en-US" b="1" dirty="0">
                <a:sym typeface="Symbol" pitchFamily="18" charset="2"/>
              </a:rPr>
              <a:t>) + d(</a:t>
            </a:r>
            <a:r>
              <a:rPr lang="en-US" b="1" dirty="0" err="1">
                <a:sym typeface="Symbol" pitchFamily="18" charset="2"/>
              </a:rPr>
              <a:t>z,y</a:t>
            </a:r>
            <a:r>
              <a:rPr lang="en-US" b="1" dirty="0">
                <a:sym typeface="Symbol" pitchFamily="18" charset="2"/>
              </a:rPr>
              <a:t>)</a:t>
            </a:r>
            <a:r>
              <a:rPr lang="en-US" dirty="0">
                <a:sym typeface="Symbol" pitchFamily="18" charset="2"/>
              </a:rPr>
              <a:t> trickier:</a:t>
            </a:r>
          </a:p>
          <a:p>
            <a:pPr>
              <a:buFont typeface="Monotype Sorts" pitchFamily="2" charset="2"/>
              <a:buNone/>
            </a:pPr>
            <a:r>
              <a:rPr lang="en-US" dirty="0"/>
              <a:t>	1 - |x </a:t>
            </a:r>
            <a:r>
              <a:rPr lang="en-US" dirty="0">
                <a:sym typeface="Symbol" pitchFamily="18" charset="2"/>
              </a:rPr>
              <a:t>z| + 1 - |y z| </a:t>
            </a:r>
            <a:r>
              <a:rPr lang="en-US" u="sng" dirty="0">
                <a:sym typeface="Symbol" pitchFamily="18" charset="2"/>
              </a:rPr>
              <a:t>&gt;</a:t>
            </a:r>
            <a:r>
              <a:rPr lang="en-US" dirty="0">
                <a:sym typeface="Symbol" pitchFamily="18" charset="2"/>
              </a:rPr>
              <a:t> 1  -|x y|</a:t>
            </a:r>
          </a:p>
          <a:p>
            <a:pPr>
              <a:buFont typeface="Monotype Sorts" pitchFamily="2" charset="2"/>
              <a:buNone/>
            </a:pPr>
            <a:r>
              <a:rPr lang="en-US" dirty="0">
                <a:sym typeface="Symbol" pitchFamily="18" charset="2"/>
              </a:rPr>
              <a:t>   		|x z|          |y z|          |x y|</a:t>
            </a:r>
          </a:p>
          <a:p>
            <a:pPr lvl="1"/>
            <a:endParaRPr lang="en-US" dirty="0">
              <a:sym typeface="Symbol" pitchFamily="18" charset="2"/>
            </a:endParaRPr>
          </a:p>
          <a:p>
            <a:endParaRPr lang="en-US" dirty="0"/>
          </a:p>
        </p:txBody>
      </p:sp>
      <p:sp>
        <p:nvSpPr>
          <p:cNvPr id="4" name="Date Placeholder 3"/>
          <p:cNvSpPr>
            <a:spLocks noGrp="1"/>
          </p:cNvSpPr>
          <p:nvPr>
            <p:ph type="dt" sz="half" idx="10"/>
          </p:nvPr>
        </p:nvSpPr>
        <p:spPr/>
        <p:txBody>
          <a:bodyPr/>
          <a:lstStyle/>
          <a:p>
            <a:fld id="{B8A28499-D718-1141-A8F7-549FBF079A8D}"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16</a:t>
            </a:fld>
            <a:endParaRPr lang="en-US"/>
          </a:p>
        </p:txBody>
      </p:sp>
      <p:sp>
        <p:nvSpPr>
          <p:cNvPr id="22" name="Line 4"/>
          <p:cNvSpPr>
            <a:spLocks noChangeShapeType="1"/>
          </p:cNvSpPr>
          <p:nvPr/>
        </p:nvSpPr>
        <p:spPr bwMode="auto">
          <a:xfrm>
            <a:off x="1447800" y="57912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5"/>
          <p:cNvSpPr>
            <a:spLocks noChangeShapeType="1"/>
          </p:cNvSpPr>
          <p:nvPr/>
        </p:nvSpPr>
        <p:spPr bwMode="auto">
          <a:xfrm>
            <a:off x="5486400" y="5814164"/>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6"/>
          <p:cNvSpPr>
            <a:spLocks noChangeShapeType="1"/>
          </p:cNvSpPr>
          <p:nvPr/>
        </p:nvSpPr>
        <p:spPr bwMode="auto">
          <a:xfrm>
            <a:off x="3429000" y="5814164"/>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6116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24A303B-CE3C-41E7-BB52-A127F2B8D855}" type="slidenum">
              <a:rPr lang="en-US"/>
              <a:pPr/>
              <a:t>17</a:t>
            </a:fld>
            <a:endParaRPr lang="en-US"/>
          </a:p>
        </p:txBody>
      </p:sp>
      <p:sp>
        <p:nvSpPr>
          <p:cNvPr id="18434" name="Rectangle 2"/>
          <p:cNvSpPr>
            <a:spLocks noGrp="1" noChangeArrowheads="1"/>
          </p:cNvSpPr>
          <p:nvPr>
            <p:ph type="title"/>
          </p:nvPr>
        </p:nvSpPr>
        <p:spPr/>
        <p:txBody>
          <a:bodyPr/>
          <a:lstStyle/>
          <a:p>
            <a:r>
              <a:rPr lang="en-US" dirty="0"/>
              <a:t>Triangle Inequality for J.D.</a:t>
            </a:r>
          </a:p>
        </p:txBody>
      </p:sp>
      <p:sp>
        <p:nvSpPr>
          <p:cNvPr id="18435" name="Rectangle 3"/>
          <p:cNvSpPr>
            <a:spLocks noGrp="1" noChangeArrowheads="1"/>
          </p:cNvSpPr>
          <p:nvPr>
            <p:ph type="body" idx="1"/>
          </p:nvPr>
        </p:nvSpPr>
        <p:spPr>
          <a:xfrm>
            <a:off x="685800" y="1981200"/>
            <a:ext cx="8458200" cy="4800600"/>
          </a:xfrm>
        </p:spPr>
        <p:txBody>
          <a:bodyPr>
            <a:normAutofit/>
          </a:bodyPr>
          <a:lstStyle/>
          <a:p>
            <a:pPr>
              <a:buFont typeface="Monotype Sorts" pitchFamily="2" charset="2"/>
              <a:buNone/>
            </a:pPr>
            <a:r>
              <a:rPr lang="en-US" dirty="0"/>
              <a:t>1 - |x </a:t>
            </a:r>
            <a:r>
              <a:rPr lang="en-US" dirty="0">
                <a:sym typeface="Symbol" pitchFamily="18" charset="2"/>
              </a:rPr>
              <a:t>z| + 1 - |y z| </a:t>
            </a:r>
            <a:r>
              <a:rPr lang="en-US" u="sng" dirty="0">
                <a:sym typeface="Symbol" pitchFamily="18" charset="2"/>
              </a:rPr>
              <a:t>&gt;</a:t>
            </a:r>
            <a:r>
              <a:rPr lang="en-US" dirty="0">
                <a:sym typeface="Symbol" pitchFamily="18" charset="2"/>
              </a:rPr>
              <a:t> 1  -|x y|</a:t>
            </a:r>
          </a:p>
          <a:p>
            <a:pPr>
              <a:buFont typeface="Monotype Sorts" pitchFamily="2" charset="2"/>
              <a:buNone/>
            </a:pPr>
            <a:r>
              <a:rPr lang="en-US" dirty="0">
                <a:sym typeface="Symbol" pitchFamily="18" charset="2"/>
              </a:rPr>
              <a:t>      |x z|         |y z|          |x y|</a:t>
            </a:r>
          </a:p>
          <a:p>
            <a:r>
              <a:rPr lang="en-US" b="1" dirty="0">
                <a:solidFill>
                  <a:schemeClr val="accent2"/>
                </a:solidFill>
              </a:rPr>
              <a:t>Remember</a:t>
            </a:r>
            <a:r>
              <a:rPr lang="en-US" b="1" dirty="0"/>
              <a:t>:</a:t>
            </a:r>
            <a:r>
              <a:rPr lang="en-US" dirty="0"/>
              <a:t> </a:t>
            </a:r>
            <a:r>
              <a:rPr lang="en-US" dirty="0">
                <a:sym typeface="Symbol" pitchFamily="18" charset="2"/>
              </a:rPr>
              <a:t>|a b|/|a b| = probability that </a:t>
            </a:r>
            <a:r>
              <a:rPr lang="en-US" dirty="0" err="1">
                <a:sym typeface="Symbol" pitchFamily="18" charset="2"/>
              </a:rPr>
              <a:t>minhash</a:t>
            </a:r>
            <a:r>
              <a:rPr lang="en-US" dirty="0">
                <a:sym typeface="Symbol" pitchFamily="18" charset="2"/>
              </a:rPr>
              <a:t>(a) = </a:t>
            </a:r>
            <a:r>
              <a:rPr lang="en-US" dirty="0" err="1">
                <a:sym typeface="Symbol" pitchFamily="18" charset="2"/>
              </a:rPr>
              <a:t>minhash</a:t>
            </a:r>
            <a:r>
              <a:rPr lang="en-US" dirty="0">
                <a:sym typeface="Symbol" pitchFamily="18" charset="2"/>
              </a:rPr>
              <a:t>(b).</a:t>
            </a:r>
          </a:p>
          <a:p>
            <a:r>
              <a:rPr lang="en-US" dirty="0">
                <a:sym typeface="Symbol" pitchFamily="18" charset="2"/>
              </a:rPr>
              <a:t>Thus, 1 - |a b|/|a b| = probability that </a:t>
            </a:r>
            <a:r>
              <a:rPr lang="en-US" dirty="0" err="1">
                <a:sym typeface="Symbol" pitchFamily="18" charset="2"/>
              </a:rPr>
              <a:t>minhash</a:t>
            </a:r>
            <a:r>
              <a:rPr lang="en-US" dirty="0">
                <a:sym typeface="Symbol" pitchFamily="18" charset="2"/>
              </a:rPr>
              <a:t>(a)  </a:t>
            </a:r>
            <a:r>
              <a:rPr lang="en-US" dirty="0" err="1">
                <a:sym typeface="Symbol" pitchFamily="18" charset="2"/>
              </a:rPr>
              <a:t>minhash</a:t>
            </a:r>
            <a:r>
              <a:rPr lang="en-US" dirty="0">
                <a:sym typeface="Symbol" pitchFamily="18" charset="2"/>
              </a:rPr>
              <a:t>(b).</a:t>
            </a:r>
          </a:p>
          <a:p>
            <a:r>
              <a:rPr lang="en-US" dirty="0">
                <a:solidFill>
                  <a:srgbClr val="0070C0"/>
                </a:solidFill>
                <a:sym typeface="Symbol" pitchFamily="18" charset="2"/>
              </a:rPr>
              <a:t>Need to show</a:t>
            </a:r>
            <a:r>
              <a:rPr lang="en-US" dirty="0">
                <a:sym typeface="Symbol" pitchFamily="18" charset="2"/>
              </a:rPr>
              <a:t>: </a:t>
            </a:r>
            <a:r>
              <a:rPr lang="en-US" dirty="0" err="1">
                <a:sym typeface="Symbol" pitchFamily="18" charset="2"/>
              </a:rPr>
              <a:t>prob</a:t>
            </a:r>
            <a:r>
              <a:rPr lang="en-US" dirty="0">
                <a:sym typeface="Symbol" pitchFamily="18" charset="2"/>
              </a:rPr>
              <a:t>[</a:t>
            </a:r>
            <a:r>
              <a:rPr lang="en-US" dirty="0" err="1">
                <a:sym typeface="Symbol" pitchFamily="18" charset="2"/>
              </a:rPr>
              <a:t>minhash</a:t>
            </a:r>
            <a:r>
              <a:rPr lang="en-US" dirty="0">
                <a:sym typeface="Symbol" pitchFamily="18" charset="2"/>
              </a:rPr>
              <a:t>(x)  </a:t>
            </a:r>
            <a:r>
              <a:rPr lang="en-US" dirty="0" err="1">
                <a:sym typeface="Symbol" pitchFamily="18" charset="2"/>
              </a:rPr>
              <a:t>minhash</a:t>
            </a:r>
            <a:r>
              <a:rPr lang="en-US" dirty="0">
                <a:sym typeface="Symbol" pitchFamily="18" charset="2"/>
              </a:rPr>
              <a:t>(y)] </a:t>
            </a:r>
            <a:r>
              <a:rPr lang="en-US" u="sng" dirty="0">
                <a:sym typeface="Symbol" pitchFamily="18" charset="2"/>
              </a:rPr>
              <a:t>&lt;</a:t>
            </a:r>
            <a:r>
              <a:rPr lang="en-US" dirty="0">
                <a:sym typeface="Symbol" pitchFamily="18" charset="2"/>
              </a:rPr>
              <a:t> </a:t>
            </a:r>
            <a:r>
              <a:rPr lang="en-US" dirty="0" err="1">
                <a:sym typeface="Symbol" pitchFamily="18" charset="2"/>
              </a:rPr>
              <a:t>prob</a:t>
            </a:r>
            <a:r>
              <a:rPr lang="en-US" dirty="0">
                <a:sym typeface="Symbol" pitchFamily="18" charset="2"/>
              </a:rPr>
              <a:t>[</a:t>
            </a:r>
            <a:r>
              <a:rPr lang="en-US" dirty="0" err="1">
                <a:sym typeface="Symbol" pitchFamily="18" charset="2"/>
              </a:rPr>
              <a:t>minhash</a:t>
            </a:r>
            <a:r>
              <a:rPr lang="en-US" dirty="0">
                <a:sym typeface="Symbol" pitchFamily="18" charset="2"/>
              </a:rPr>
              <a:t>(x)  </a:t>
            </a:r>
            <a:r>
              <a:rPr lang="en-US" dirty="0" err="1">
                <a:sym typeface="Symbol" pitchFamily="18" charset="2"/>
              </a:rPr>
              <a:t>minhash</a:t>
            </a:r>
            <a:r>
              <a:rPr lang="en-US" dirty="0">
                <a:sym typeface="Symbol" pitchFamily="18" charset="2"/>
              </a:rPr>
              <a:t>(z)] + </a:t>
            </a:r>
            <a:r>
              <a:rPr lang="en-US" dirty="0" err="1">
                <a:sym typeface="Symbol" pitchFamily="18" charset="2"/>
              </a:rPr>
              <a:t>prob</a:t>
            </a:r>
            <a:r>
              <a:rPr lang="en-US" dirty="0">
                <a:sym typeface="Symbol" pitchFamily="18" charset="2"/>
              </a:rPr>
              <a:t>[</a:t>
            </a:r>
            <a:r>
              <a:rPr lang="en-US" dirty="0" err="1">
                <a:sym typeface="Symbol" pitchFamily="18" charset="2"/>
              </a:rPr>
              <a:t>minhash</a:t>
            </a:r>
            <a:r>
              <a:rPr lang="en-US" dirty="0">
                <a:sym typeface="Symbol" pitchFamily="18" charset="2"/>
              </a:rPr>
              <a:t>(z)  </a:t>
            </a:r>
            <a:r>
              <a:rPr lang="en-US" dirty="0" err="1">
                <a:sym typeface="Symbol" pitchFamily="18" charset="2"/>
              </a:rPr>
              <a:t>minhash</a:t>
            </a:r>
            <a:r>
              <a:rPr lang="en-US" dirty="0">
                <a:sym typeface="Symbol" pitchFamily="18" charset="2"/>
              </a:rPr>
              <a:t>(y)]</a:t>
            </a:r>
            <a:endParaRPr lang="en-US" dirty="0"/>
          </a:p>
        </p:txBody>
      </p:sp>
      <p:sp>
        <p:nvSpPr>
          <p:cNvPr id="18436" name="Line 4"/>
          <p:cNvSpPr>
            <a:spLocks noChangeShapeType="1"/>
          </p:cNvSpPr>
          <p:nvPr/>
        </p:nvSpPr>
        <p:spPr bwMode="auto">
          <a:xfrm>
            <a:off x="1371600" y="25908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5"/>
          <p:cNvSpPr>
            <a:spLocks noChangeShapeType="1"/>
          </p:cNvSpPr>
          <p:nvPr/>
        </p:nvSpPr>
        <p:spPr bwMode="auto">
          <a:xfrm>
            <a:off x="5410200" y="2613764"/>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p:cNvSpPr>
            <a:spLocks noChangeShapeType="1"/>
          </p:cNvSpPr>
          <p:nvPr/>
        </p:nvSpPr>
        <p:spPr bwMode="auto">
          <a:xfrm>
            <a:off x="3352800" y="2613764"/>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5"/>
          <p:cNvGrpSpPr/>
          <p:nvPr/>
        </p:nvGrpSpPr>
        <p:grpSpPr>
          <a:xfrm>
            <a:off x="838200" y="1135692"/>
            <a:ext cx="2122996" cy="2064708"/>
            <a:chOff x="838200" y="1135692"/>
            <a:chExt cx="2122996" cy="2064708"/>
          </a:xfrm>
        </p:grpSpPr>
        <p:sp>
          <p:nvSpPr>
            <p:cNvPr id="2" name="Oval 1"/>
            <p:cNvSpPr/>
            <p:nvPr/>
          </p:nvSpPr>
          <p:spPr>
            <a:xfrm>
              <a:off x="838200" y="1828800"/>
              <a:ext cx="1752600" cy="1371600"/>
            </a:xfrm>
            <a:prstGeom prst="ellipse">
              <a:avLst/>
            </a:prstGeom>
            <a:noFill/>
            <a:ln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68003" y="1135692"/>
              <a:ext cx="893193" cy="461665"/>
            </a:xfrm>
            <a:prstGeom prst="rect">
              <a:avLst/>
            </a:prstGeom>
            <a:noFill/>
          </p:spPr>
          <p:txBody>
            <a:bodyPr wrap="none" rtlCol="0">
              <a:spAutoFit/>
            </a:bodyPr>
            <a:lstStyle/>
            <a:p>
              <a:r>
                <a:rPr lang="en-US" sz="2400" dirty="0"/>
                <a:t>d(</a:t>
              </a:r>
              <a:r>
                <a:rPr lang="en-US" sz="2400" dirty="0" err="1"/>
                <a:t>x,z</a:t>
              </a:r>
              <a:r>
                <a:rPr lang="en-US" sz="2400" dirty="0"/>
                <a:t>)</a:t>
              </a:r>
            </a:p>
          </p:txBody>
        </p:sp>
        <p:cxnSp>
          <p:nvCxnSpPr>
            <p:cNvPr id="5" name="Straight Arrow Connector 4"/>
            <p:cNvCxnSpPr>
              <a:stCxn id="3" idx="1"/>
              <a:endCxn id="2" idx="0"/>
            </p:cNvCxnSpPr>
            <p:nvPr/>
          </p:nvCxnSpPr>
          <p:spPr>
            <a:xfrm flipH="1">
              <a:off x="1714500" y="1366525"/>
              <a:ext cx="353503" cy="462275"/>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a:off x="4896111" y="1155075"/>
            <a:ext cx="2124204" cy="2045325"/>
            <a:chOff x="4896111" y="1155075"/>
            <a:chExt cx="2124204" cy="2045325"/>
          </a:xfrm>
        </p:grpSpPr>
        <p:sp>
          <p:nvSpPr>
            <p:cNvPr id="10" name="Oval 9"/>
            <p:cNvSpPr/>
            <p:nvPr/>
          </p:nvSpPr>
          <p:spPr>
            <a:xfrm>
              <a:off x="4896111" y="1828800"/>
              <a:ext cx="1752600" cy="1371600"/>
            </a:xfrm>
            <a:prstGeom prst="ellipse">
              <a:avLst/>
            </a:prstGeom>
            <a:noFill/>
            <a:ln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27122" y="1155075"/>
              <a:ext cx="893193" cy="461665"/>
            </a:xfrm>
            <a:prstGeom prst="rect">
              <a:avLst/>
            </a:prstGeom>
            <a:noFill/>
          </p:spPr>
          <p:txBody>
            <a:bodyPr wrap="none" rtlCol="0">
              <a:spAutoFit/>
            </a:bodyPr>
            <a:lstStyle/>
            <a:p>
              <a:r>
                <a:rPr lang="en-US" sz="2400" dirty="0"/>
                <a:t>d(</a:t>
              </a:r>
              <a:r>
                <a:rPr lang="en-US" sz="2400" dirty="0" err="1"/>
                <a:t>x,y</a:t>
              </a:r>
              <a:r>
                <a:rPr lang="en-US" sz="2400" dirty="0"/>
                <a:t>)</a:t>
              </a:r>
            </a:p>
          </p:txBody>
        </p:sp>
        <p:cxnSp>
          <p:nvCxnSpPr>
            <p:cNvPr id="16" name="Straight Arrow Connector 15"/>
            <p:cNvCxnSpPr/>
            <p:nvPr/>
          </p:nvCxnSpPr>
          <p:spPr>
            <a:xfrm flipH="1">
              <a:off x="5773619" y="1366525"/>
              <a:ext cx="353503" cy="462275"/>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2819400" y="1135693"/>
            <a:ext cx="2142417" cy="2081408"/>
            <a:chOff x="2819400" y="1135693"/>
            <a:chExt cx="2142417" cy="2081408"/>
          </a:xfrm>
        </p:grpSpPr>
        <p:sp>
          <p:nvSpPr>
            <p:cNvPr id="9" name="Oval 8"/>
            <p:cNvSpPr/>
            <p:nvPr/>
          </p:nvSpPr>
          <p:spPr>
            <a:xfrm>
              <a:off x="2819400" y="1845501"/>
              <a:ext cx="1752600" cy="1371600"/>
            </a:xfrm>
            <a:prstGeom prst="ellipse">
              <a:avLst/>
            </a:prstGeom>
            <a:noFill/>
            <a:ln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71124" y="1135693"/>
              <a:ext cx="890693" cy="461665"/>
            </a:xfrm>
            <a:prstGeom prst="rect">
              <a:avLst/>
            </a:prstGeom>
            <a:noFill/>
          </p:spPr>
          <p:txBody>
            <a:bodyPr wrap="none" rtlCol="0">
              <a:spAutoFit/>
            </a:bodyPr>
            <a:lstStyle/>
            <a:p>
              <a:r>
                <a:rPr lang="en-US" sz="2400" dirty="0"/>
                <a:t>d(</a:t>
              </a:r>
              <a:r>
                <a:rPr lang="en-US" sz="2400" dirty="0" err="1"/>
                <a:t>z,y</a:t>
              </a:r>
              <a:r>
                <a:rPr lang="en-US" sz="2400" dirty="0"/>
                <a:t>)</a:t>
              </a:r>
            </a:p>
          </p:txBody>
        </p:sp>
        <p:cxnSp>
          <p:nvCxnSpPr>
            <p:cNvPr id="17" name="Straight Arrow Connector 16"/>
            <p:cNvCxnSpPr/>
            <p:nvPr/>
          </p:nvCxnSpPr>
          <p:spPr>
            <a:xfrm flipH="1">
              <a:off x="3695700" y="1366525"/>
              <a:ext cx="353503" cy="462275"/>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032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420C6C3-00D7-4401-8471-49ADED1B0E86}" type="slidenum">
              <a:rPr lang="en-US"/>
              <a:pPr/>
              <a:t>18</a:t>
            </a:fld>
            <a:endParaRPr lang="en-US"/>
          </a:p>
        </p:txBody>
      </p:sp>
      <p:sp>
        <p:nvSpPr>
          <p:cNvPr id="19458" name="Rectangle 2"/>
          <p:cNvSpPr>
            <a:spLocks noGrp="1" noChangeArrowheads="1"/>
          </p:cNvSpPr>
          <p:nvPr>
            <p:ph type="title"/>
          </p:nvPr>
        </p:nvSpPr>
        <p:spPr>
          <a:xfrm>
            <a:off x="457200" y="76200"/>
            <a:ext cx="8610600" cy="987552"/>
          </a:xfrm>
        </p:spPr>
        <p:txBody>
          <a:bodyPr/>
          <a:lstStyle/>
          <a:p>
            <a:r>
              <a:rPr lang="en-US"/>
              <a:t>Proof: Triangle Inequality for J.D.</a:t>
            </a:r>
            <a:endParaRPr lang="en-US" dirty="0">
              <a:solidFill>
                <a:srgbClr val="0070C0"/>
              </a:solidFill>
            </a:endParaRPr>
          </a:p>
        </p:txBody>
      </p:sp>
      <p:sp>
        <p:nvSpPr>
          <p:cNvPr id="19459" name="Rectangle 3"/>
          <p:cNvSpPr>
            <a:spLocks noGrp="1" noChangeArrowheads="1"/>
          </p:cNvSpPr>
          <p:nvPr>
            <p:ph type="body" idx="1"/>
          </p:nvPr>
        </p:nvSpPr>
        <p:spPr>
          <a:xfrm>
            <a:off x="304800" y="1371600"/>
            <a:ext cx="8839200" cy="4114800"/>
          </a:xfrm>
        </p:spPr>
        <p:txBody>
          <a:bodyPr/>
          <a:lstStyle/>
          <a:p>
            <a:r>
              <a:rPr lang="en-US" dirty="0"/>
              <a:t>Whenever </a:t>
            </a:r>
            <a:r>
              <a:rPr lang="en-US" dirty="0" err="1">
                <a:sym typeface="Symbol" pitchFamily="18" charset="2"/>
              </a:rPr>
              <a:t>minhash</a:t>
            </a:r>
            <a:r>
              <a:rPr lang="en-US" dirty="0">
                <a:sym typeface="Symbol" pitchFamily="18" charset="2"/>
              </a:rPr>
              <a:t>(x)  </a:t>
            </a:r>
            <a:r>
              <a:rPr lang="en-US" dirty="0" err="1">
                <a:sym typeface="Symbol" pitchFamily="18" charset="2"/>
              </a:rPr>
              <a:t>minhash</a:t>
            </a:r>
            <a:r>
              <a:rPr lang="en-US" dirty="0">
                <a:sym typeface="Symbol" pitchFamily="18" charset="2"/>
              </a:rPr>
              <a:t>(y), at least one of </a:t>
            </a:r>
            <a:r>
              <a:rPr lang="en-US" dirty="0" err="1">
                <a:sym typeface="Symbol" pitchFamily="18" charset="2"/>
              </a:rPr>
              <a:t>minhash</a:t>
            </a:r>
            <a:r>
              <a:rPr lang="en-US" dirty="0">
                <a:sym typeface="Symbol" pitchFamily="18" charset="2"/>
              </a:rPr>
              <a:t>(x)  </a:t>
            </a:r>
            <a:r>
              <a:rPr lang="en-US" dirty="0" err="1">
                <a:sym typeface="Symbol" pitchFamily="18" charset="2"/>
              </a:rPr>
              <a:t>minhash</a:t>
            </a:r>
            <a:r>
              <a:rPr lang="en-US" dirty="0">
                <a:sym typeface="Symbol" pitchFamily="18" charset="2"/>
              </a:rPr>
              <a:t>(z) and </a:t>
            </a:r>
            <a:r>
              <a:rPr lang="en-US" dirty="0" err="1">
                <a:sym typeface="Symbol" pitchFamily="18" charset="2"/>
              </a:rPr>
              <a:t>minhash</a:t>
            </a:r>
            <a:r>
              <a:rPr lang="en-US" dirty="0">
                <a:sym typeface="Symbol" pitchFamily="18" charset="2"/>
              </a:rPr>
              <a:t>(z)  </a:t>
            </a:r>
            <a:r>
              <a:rPr lang="en-US" dirty="0" err="1">
                <a:sym typeface="Symbol" pitchFamily="18" charset="2"/>
              </a:rPr>
              <a:t>minhash</a:t>
            </a:r>
            <a:r>
              <a:rPr lang="en-US" dirty="0">
                <a:sym typeface="Symbol" pitchFamily="18" charset="2"/>
              </a:rPr>
              <a:t>(y) must be true:</a:t>
            </a:r>
          </a:p>
        </p:txBody>
      </p:sp>
      <p:grpSp>
        <p:nvGrpSpPr>
          <p:cNvPr id="9" name="Group 8"/>
          <p:cNvGrpSpPr/>
          <p:nvPr/>
        </p:nvGrpSpPr>
        <p:grpSpPr>
          <a:xfrm>
            <a:off x="1322043" y="3124200"/>
            <a:ext cx="3623762" cy="3154170"/>
            <a:chOff x="685800" y="4495800"/>
            <a:chExt cx="3623762" cy="2118128"/>
          </a:xfrm>
        </p:grpSpPr>
        <p:sp>
          <p:nvSpPr>
            <p:cNvPr id="2" name="Oval 1"/>
            <p:cNvSpPr/>
            <p:nvPr/>
          </p:nvSpPr>
          <p:spPr>
            <a:xfrm>
              <a:off x="1242113" y="4495800"/>
              <a:ext cx="3067449" cy="16002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685800" y="6244596"/>
              <a:ext cx="2526654" cy="369332"/>
            </a:xfrm>
            <a:prstGeom prst="rect">
              <a:avLst/>
            </a:prstGeom>
            <a:noFill/>
          </p:spPr>
          <p:txBody>
            <a:bodyPr wrap="none" rtlCol="0">
              <a:spAutoFit/>
            </a:bodyPr>
            <a:lstStyle/>
            <a:p>
              <a:r>
                <a:rPr lang="en-US" dirty="0" err="1"/>
                <a:t>minhash</a:t>
              </a:r>
              <a:r>
                <a:rPr lang="en-US" dirty="0"/>
                <a:t>(x) </a:t>
              </a:r>
              <a:r>
                <a:rPr lang="en-US" dirty="0">
                  <a:sym typeface="Symbol" pitchFamily="18" charset="2"/>
                </a:rPr>
                <a:t></a:t>
              </a:r>
              <a:r>
                <a:rPr lang="en-US" dirty="0"/>
                <a:t> </a:t>
              </a:r>
              <a:r>
                <a:rPr lang="en-US" dirty="0" err="1"/>
                <a:t>minhash</a:t>
              </a:r>
              <a:r>
                <a:rPr lang="en-US" dirty="0"/>
                <a:t>(z)</a:t>
              </a:r>
            </a:p>
          </p:txBody>
        </p:sp>
      </p:grpSp>
      <p:grpSp>
        <p:nvGrpSpPr>
          <p:cNvPr id="11" name="Group 10"/>
          <p:cNvGrpSpPr/>
          <p:nvPr/>
        </p:nvGrpSpPr>
        <p:grpSpPr>
          <a:xfrm>
            <a:off x="3513837" y="3551995"/>
            <a:ext cx="3432417" cy="2584376"/>
            <a:chOff x="2943828" y="4683452"/>
            <a:chExt cx="3432417" cy="2324662"/>
          </a:xfrm>
        </p:grpSpPr>
        <p:sp>
          <p:nvSpPr>
            <p:cNvPr id="6" name="Oval 5"/>
            <p:cNvSpPr/>
            <p:nvPr/>
          </p:nvSpPr>
          <p:spPr>
            <a:xfrm>
              <a:off x="2943828" y="4683452"/>
              <a:ext cx="2863938" cy="1800728"/>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p:cNvSpPr txBox="1"/>
            <p:nvPr/>
          </p:nvSpPr>
          <p:spPr>
            <a:xfrm>
              <a:off x="3849591" y="6638782"/>
              <a:ext cx="2526654" cy="369332"/>
            </a:xfrm>
            <a:prstGeom prst="rect">
              <a:avLst/>
            </a:prstGeom>
            <a:noFill/>
          </p:spPr>
          <p:txBody>
            <a:bodyPr wrap="none" rtlCol="0">
              <a:spAutoFit/>
            </a:bodyPr>
            <a:lstStyle/>
            <a:p>
              <a:r>
                <a:rPr lang="en-US" dirty="0" err="1"/>
                <a:t>minhash</a:t>
              </a:r>
              <a:r>
                <a:rPr lang="en-US" dirty="0"/>
                <a:t>(z) </a:t>
              </a:r>
              <a:r>
                <a:rPr lang="en-US" dirty="0">
                  <a:sym typeface="Symbol" pitchFamily="18" charset="2"/>
                </a:rPr>
                <a:t></a:t>
              </a:r>
              <a:r>
                <a:rPr lang="en-US" dirty="0"/>
                <a:t> </a:t>
              </a:r>
              <a:r>
                <a:rPr lang="en-US" dirty="0" err="1"/>
                <a:t>minhash</a:t>
              </a:r>
              <a:r>
                <a:rPr lang="en-US" dirty="0"/>
                <a:t>(y)</a:t>
              </a:r>
            </a:p>
          </p:txBody>
        </p:sp>
      </p:grpSp>
      <p:sp>
        <p:nvSpPr>
          <p:cNvPr id="8" name="Oval 7"/>
          <p:cNvSpPr/>
          <p:nvPr/>
        </p:nvSpPr>
        <p:spPr>
          <a:xfrm>
            <a:off x="2720286" y="3810000"/>
            <a:ext cx="3124200" cy="137160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a:t>minhash</a:t>
            </a:r>
            <a:r>
              <a:rPr lang="en-US" dirty="0"/>
              <a:t>(x) </a:t>
            </a:r>
            <a:r>
              <a:rPr lang="en-US" dirty="0">
                <a:sym typeface="Symbol" pitchFamily="18" charset="2"/>
              </a:rPr>
              <a:t></a:t>
            </a:r>
            <a:r>
              <a:rPr lang="en-US" dirty="0"/>
              <a:t> </a:t>
            </a:r>
            <a:r>
              <a:rPr lang="en-US" dirty="0" err="1"/>
              <a:t>minhash</a:t>
            </a:r>
            <a:r>
              <a:rPr lang="en-US" dirty="0"/>
              <a:t>(y</a:t>
            </a:r>
            <a:endParaRPr lang="en-US" dirty="0">
              <a:noFill/>
            </a:endParaRPr>
          </a:p>
        </p:txBody>
      </p:sp>
    </p:spTree>
    <p:extLst>
      <p:ext uri="{BB962C8B-B14F-4D97-AF65-F5344CB8AC3E}">
        <p14:creationId xmlns:p14="http://schemas.microsoft.com/office/powerpoint/2010/main" val="202914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Families of Hash Functions</a:t>
            </a:r>
          </a:p>
        </p:txBody>
      </p:sp>
      <p:sp>
        <p:nvSpPr>
          <p:cNvPr id="26627" name="Rectangle 3"/>
          <p:cNvSpPr>
            <a:spLocks noGrp="1" noChangeArrowheads="1"/>
          </p:cNvSpPr>
          <p:nvPr>
            <p:ph idx="1"/>
          </p:nvPr>
        </p:nvSpPr>
        <p:spPr>
          <a:xfrm>
            <a:off x="457200" y="1295400"/>
            <a:ext cx="8610600" cy="5562600"/>
          </a:xfrm>
        </p:spPr>
        <p:txBody>
          <a:bodyPr>
            <a:normAutofit/>
          </a:bodyPr>
          <a:lstStyle/>
          <a:p>
            <a:r>
              <a:rPr lang="en-US" b="1" dirty="0">
                <a:solidFill>
                  <a:srgbClr val="0000FF"/>
                </a:solidFill>
              </a:rPr>
              <a:t>For Min-Hashing signatures, we got a Min-Hash function for each permutation of rows</a:t>
            </a:r>
          </a:p>
          <a:p>
            <a:r>
              <a:rPr lang="en-US" dirty="0"/>
              <a:t>A “hash function” is any function that allows us to say whether two elements are </a:t>
            </a:r>
            <a:r>
              <a:rPr lang="en-US" b="1" dirty="0"/>
              <a:t>“equal”</a:t>
            </a:r>
          </a:p>
          <a:p>
            <a:pPr lvl="2"/>
            <a:r>
              <a:rPr lang="en-US" b="1" dirty="0">
                <a:solidFill>
                  <a:srgbClr val="008000"/>
                </a:solidFill>
              </a:rPr>
              <a:t>Shorthand:</a:t>
            </a:r>
            <a:r>
              <a:rPr lang="en-US" dirty="0"/>
              <a:t> </a:t>
            </a:r>
            <a:r>
              <a:rPr lang="en-US" b="1" i="1" dirty="0"/>
              <a:t>h(x) = h(y)</a:t>
            </a:r>
            <a:r>
              <a:rPr lang="en-US" dirty="0"/>
              <a:t> means “</a:t>
            </a:r>
            <a:r>
              <a:rPr lang="en-US" b="1" i="1" dirty="0"/>
              <a:t>h  says x and y are equal</a:t>
            </a:r>
            <a:r>
              <a:rPr lang="en-US" dirty="0"/>
              <a:t>”</a:t>
            </a:r>
          </a:p>
          <a:p>
            <a:pPr lvl="8"/>
            <a:endParaRPr lang="en-US" dirty="0"/>
          </a:p>
          <a:p>
            <a:r>
              <a:rPr lang="en-US" dirty="0"/>
              <a:t>A </a:t>
            </a:r>
            <a:r>
              <a:rPr lang="en-US" b="1" i="1" dirty="0">
                <a:solidFill>
                  <a:srgbClr val="FF0066"/>
                </a:solidFill>
              </a:rPr>
              <a:t>family</a:t>
            </a:r>
            <a:r>
              <a:rPr lang="en-US" dirty="0"/>
              <a:t> of hash functions is any set of hash functions from which we can </a:t>
            </a:r>
            <a:r>
              <a:rPr lang="en-US" b="1" i="1" dirty="0"/>
              <a:t>pick one at random efficiently</a:t>
            </a:r>
          </a:p>
          <a:p>
            <a:pPr lvl="1"/>
            <a:r>
              <a:rPr lang="en-US" b="1" dirty="0">
                <a:solidFill>
                  <a:srgbClr val="008000"/>
                </a:solidFill>
              </a:rPr>
              <a:t>Example</a:t>
            </a:r>
            <a:r>
              <a:rPr lang="en-US" b="1" dirty="0"/>
              <a:t>:</a:t>
            </a:r>
            <a:r>
              <a:rPr lang="en-US" dirty="0"/>
              <a:t> The set of Min-Hash functions generated from permutations of rows</a:t>
            </a:r>
          </a:p>
          <a:p>
            <a:pPr lvl="1">
              <a:buFontTx/>
              <a:buNone/>
            </a:pPr>
            <a:endParaRPr lang="en-US" dirty="0"/>
          </a:p>
          <a:p>
            <a:endParaRPr lang="en-US" dirty="0"/>
          </a:p>
        </p:txBody>
      </p:sp>
      <p:sp>
        <p:nvSpPr>
          <p:cNvPr id="4" name="Date Placeholder 3"/>
          <p:cNvSpPr>
            <a:spLocks noGrp="1"/>
          </p:cNvSpPr>
          <p:nvPr>
            <p:ph type="dt" sz="half" idx="10"/>
          </p:nvPr>
        </p:nvSpPr>
        <p:spPr/>
        <p:txBody>
          <a:bodyPr/>
          <a:lstStyle/>
          <a:p>
            <a:fld id="{92A98508-A360-F84F-A326-40DA1CA54A87}"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spTree>
    <p:extLst>
      <p:ext uri="{BB962C8B-B14F-4D97-AF65-F5344CB8AC3E}">
        <p14:creationId xmlns:p14="http://schemas.microsoft.com/office/powerpoint/2010/main" val="21054123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457200" y="76200"/>
            <a:ext cx="8686800" cy="987552"/>
          </a:xfrm>
        </p:spPr>
        <p:txBody>
          <a:bodyPr>
            <a:normAutofit/>
          </a:bodyPr>
          <a:lstStyle/>
          <a:p>
            <a:r>
              <a:rPr lang="en-US" dirty="0"/>
              <a:t>Recap: Finding similar documents</a:t>
            </a:r>
          </a:p>
        </p:txBody>
      </p:sp>
      <p:sp>
        <p:nvSpPr>
          <p:cNvPr id="265219" name="Content Placeholder 2"/>
          <p:cNvSpPr>
            <a:spLocks noGrp="1"/>
          </p:cNvSpPr>
          <p:nvPr>
            <p:ph idx="1"/>
          </p:nvPr>
        </p:nvSpPr>
        <p:spPr>
          <a:xfrm>
            <a:off x="457200" y="1295400"/>
            <a:ext cx="8481060" cy="5257801"/>
          </a:xfrm>
        </p:spPr>
        <p:txBody>
          <a:bodyPr>
            <a:normAutofit/>
          </a:bodyPr>
          <a:lstStyle/>
          <a:p>
            <a:r>
              <a:rPr lang="en-US" b="1" dirty="0">
                <a:solidFill>
                  <a:srgbClr val="0000FF"/>
                </a:solidFill>
              </a:rPr>
              <a:t>Task:</a:t>
            </a:r>
            <a:r>
              <a:rPr lang="en-US" dirty="0">
                <a:solidFill>
                  <a:srgbClr val="CC0000"/>
                </a:solidFill>
              </a:rPr>
              <a:t> </a:t>
            </a:r>
            <a:r>
              <a:rPr lang="en-US" dirty="0"/>
              <a:t>Given a large number (</a:t>
            </a:r>
            <a:r>
              <a:rPr lang="en-US" b="1" i="1" dirty="0"/>
              <a:t>N</a:t>
            </a:r>
            <a:r>
              <a:rPr lang="en-US" dirty="0"/>
              <a:t> in the millions or billions) of documents, find “near duplicates”</a:t>
            </a:r>
          </a:p>
          <a:p>
            <a:endParaRPr lang="en-US" b="1" dirty="0">
              <a:solidFill>
                <a:srgbClr val="D60093"/>
              </a:solidFill>
            </a:endParaRPr>
          </a:p>
          <a:p>
            <a:r>
              <a:rPr lang="en-US" b="1" dirty="0">
                <a:solidFill>
                  <a:srgbClr val="008000"/>
                </a:solidFill>
              </a:rPr>
              <a:t>Problem:</a:t>
            </a:r>
          </a:p>
          <a:p>
            <a:pPr lvl="1"/>
            <a:r>
              <a:rPr lang="en-US" dirty="0"/>
              <a:t>Too many documents to compare all pairs</a:t>
            </a:r>
          </a:p>
          <a:p>
            <a:endParaRPr lang="en-US" dirty="0"/>
          </a:p>
          <a:p>
            <a:r>
              <a:rPr lang="en-US" b="1" dirty="0">
                <a:solidFill>
                  <a:srgbClr val="D60093"/>
                </a:solidFill>
              </a:rPr>
              <a:t>Solution:</a:t>
            </a:r>
            <a:r>
              <a:rPr lang="en-US" b="1" dirty="0">
                <a:solidFill>
                  <a:srgbClr val="008000"/>
                </a:solidFill>
              </a:rPr>
              <a:t> </a:t>
            </a:r>
            <a:r>
              <a:rPr lang="en-US" dirty="0"/>
              <a:t>Hash documents so that similar documents hash into the same bucket</a:t>
            </a:r>
            <a:endParaRPr lang="en-US" dirty="0">
              <a:solidFill>
                <a:srgbClr val="008000"/>
              </a:solidFill>
            </a:endParaRPr>
          </a:p>
          <a:p>
            <a:pPr lvl="1"/>
            <a:r>
              <a:rPr lang="en-US" dirty="0"/>
              <a:t>Documents in the same bucket are then </a:t>
            </a:r>
            <a:br>
              <a:rPr lang="en-US" dirty="0"/>
            </a:br>
            <a:r>
              <a:rPr lang="en-US" b="1" dirty="0"/>
              <a:t>candidate pairs</a:t>
            </a:r>
            <a:r>
              <a:rPr lang="en-US" dirty="0"/>
              <a:t> whose similarity is then evaluated</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B24DE8A2-5326-7742-8B5B-7C8C67D3A894}"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a:t>
            </a:fld>
            <a:endParaRPr lang="en-US"/>
          </a:p>
        </p:txBody>
      </p:sp>
    </p:spTree>
    <p:extLst>
      <p:ext uri="{BB962C8B-B14F-4D97-AF65-F5344CB8AC3E}">
        <p14:creationId xmlns:p14="http://schemas.microsoft.com/office/powerpoint/2010/main" val="8602880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Locality-Sensitive (LS) Families</a:t>
            </a:r>
          </a:p>
        </p:txBody>
      </p:sp>
      <p:sp>
        <p:nvSpPr>
          <p:cNvPr id="27651" name="Rectangle 3"/>
          <p:cNvSpPr>
            <a:spLocks noGrp="1" noChangeArrowheads="1"/>
          </p:cNvSpPr>
          <p:nvPr>
            <p:ph idx="1"/>
          </p:nvPr>
        </p:nvSpPr>
        <p:spPr>
          <a:xfrm>
            <a:off x="457200" y="1295401"/>
            <a:ext cx="8229600" cy="4724400"/>
          </a:xfrm>
        </p:spPr>
        <p:txBody>
          <a:bodyPr/>
          <a:lstStyle/>
          <a:p>
            <a:pPr marL="609600" indent="-609600"/>
            <a:r>
              <a:rPr lang="en-US" b="1" dirty="0">
                <a:solidFill>
                  <a:srgbClr val="0000FF"/>
                </a:solidFill>
              </a:rPr>
              <a:t>Suppose we have a space </a:t>
            </a:r>
            <a:r>
              <a:rPr lang="en-US" b="1" i="1" dirty="0">
                <a:solidFill>
                  <a:srgbClr val="0000FF"/>
                </a:solidFill>
              </a:rPr>
              <a:t>S</a:t>
            </a:r>
            <a:r>
              <a:rPr lang="en-US" b="1" dirty="0">
                <a:solidFill>
                  <a:srgbClr val="0000FF"/>
                </a:solidFill>
              </a:rPr>
              <a:t> of points with </a:t>
            </a:r>
            <a:br>
              <a:rPr lang="en-US" b="1" dirty="0">
                <a:solidFill>
                  <a:srgbClr val="0000FF"/>
                </a:solidFill>
              </a:rPr>
            </a:br>
            <a:r>
              <a:rPr lang="en-US" b="1" dirty="0">
                <a:solidFill>
                  <a:srgbClr val="0000FF"/>
                </a:solidFill>
              </a:rPr>
              <a:t>a </a:t>
            </a:r>
            <a:r>
              <a:rPr lang="en-US" b="1" u="sng" dirty="0">
                <a:solidFill>
                  <a:srgbClr val="FF0066"/>
                </a:solidFill>
              </a:rPr>
              <a:t>distance</a:t>
            </a:r>
            <a:r>
              <a:rPr lang="en-US" b="1" dirty="0">
                <a:solidFill>
                  <a:srgbClr val="FF0066"/>
                </a:solidFill>
              </a:rPr>
              <a:t> </a:t>
            </a:r>
            <a:r>
              <a:rPr lang="en-US" b="1" dirty="0">
                <a:solidFill>
                  <a:srgbClr val="0000FF"/>
                </a:solidFill>
              </a:rPr>
              <a:t>measure </a:t>
            </a:r>
            <a:r>
              <a:rPr lang="en-US" b="1" i="1" dirty="0">
                <a:solidFill>
                  <a:srgbClr val="FF0066"/>
                </a:solidFill>
              </a:rPr>
              <a:t>d(</a:t>
            </a:r>
            <a:r>
              <a:rPr lang="en-US" b="1" i="1" dirty="0" err="1">
                <a:solidFill>
                  <a:srgbClr val="FF0066"/>
                </a:solidFill>
              </a:rPr>
              <a:t>x,y</a:t>
            </a:r>
            <a:r>
              <a:rPr lang="en-US" b="1" i="1" dirty="0">
                <a:solidFill>
                  <a:srgbClr val="FF0066"/>
                </a:solidFill>
              </a:rPr>
              <a:t>)</a:t>
            </a:r>
            <a:endParaRPr lang="en-US" b="1" dirty="0">
              <a:solidFill>
                <a:srgbClr val="FF0066"/>
              </a:solidFill>
            </a:endParaRPr>
          </a:p>
          <a:p>
            <a:pPr marL="2401824" lvl="8" indent="-609600"/>
            <a:endParaRPr lang="en-US" dirty="0"/>
          </a:p>
          <a:p>
            <a:pPr marL="609600" indent="-609600"/>
            <a:r>
              <a:rPr lang="en-US" dirty="0"/>
              <a:t>A family </a:t>
            </a:r>
            <a:r>
              <a:rPr lang="en-US" b="1" i="1" dirty="0"/>
              <a:t>H</a:t>
            </a:r>
            <a:r>
              <a:rPr lang="en-US" dirty="0"/>
              <a:t> of hash functions is said to be </a:t>
            </a:r>
            <a:br>
              <a:rPr lang="en-US" dirty="0"/>
            </a:br>
            <a:r>
              <a:rPr lang="en-US" b="1" dirty="0">
                <a:solidFill>
                  <a:srgbClr val="FF0066"/>
                </a:solidFill>
              </a:rPr>
              <a:t>(</a:t>
            </a:r>
            <a:r>
              <a:rPr lang="en-US" b="1" i="1" dirty="0">
                <a:solidFill>
                  <a:srgbClr val="FF0066"/>
                </a:solidFill>
              </a:rPr>
              <a:t>d</a:t>
            </a:r>
            <a:r>
              <a:rPr lang="en-US" b="1" baseline="-25000" dirty="0">
                <a:solidFill>
                  <a:srgbClr val="FF0066"/>
                </a:solidFill>
              </a:rPr>
              <a:t>1</a:t>
            </a:r>
            <a:r>
              <a:rPr lang="en-US" b="1" dirty="0">
                <a:solidFill>
                  <a:srgbClr val="FF0066"/>
                </a:solidFill>
              </a:rPr>
              <a:t>, </a:t>
            </a:r>
            <a:r>
              <a:rPr lang="en-US" b="1" i="1" dirty="0">
                <a:solidFill>
                  <a:srgbClr val="FF0066"/>
                </a:solidFill>
              </a:rPr>
              <a:t>d</a:t>
            </a:r>
            <a:r>
              <a:rPr lang="en-US" b="1" baseline="-25000" dirty="0">
                <a:solidFill>
                  <a:srgbClr val="FF0066"/>
                </a:solidFill>
              </a:rPr>
              <a:t>2</a:t>
            </a:r>
            <a:r>
              <a:rPr lang="en-US" b="1" dirty="0">
                <a:solidFill>
                  <a:srgbClr val="FF0066"/>
                </a:solidFill>
              </a:rPr>
              <a:t>, </a:t>
            </a:r>
            <a:r>
              <a:rPr lang="en-US" b="1" i="1" dirty="0">
                <a:solidFill>
                  <a:srgbClr val="FF0066"/>
                </a:solidFill>
              </a:rPr>
              <a:t>p</a:t>
            </a:r>
            <a:r>
              <a:rPr lang="en-US" b="1" baseline="-25000" dirty="0">
                <a:solidFill>
                  <a:srgbClr val="FF0066"/>
                </a:solidFill>
              </a:rPr>
              <a:t>1</a:t>
            </a:r>
            <a:r>
              <a:rPr lang="en-US" b="1" dirty="0">
                <a:solidFill>
                  <a:srgbClr val="FF0066"/>
                </a:solidFill>
              </a:rPr>
              <a:t>, </a:t>
            </a:r>
            <a:r>
              <a:rPr lang="en-US" b="1" i="1" dirty="0">
                <a:solidFill>
                  <a:srgbClr val="FF0066"/>
                </a:solidFill>
              </a:rPr>
              <a:t>p</a:t>
            </a:r>
            <a:r>
              <a:rPr lang="en-US" b="1" baseline="-25000" dirty="0">
                <a:solidFill>
                  <a:srgbClr val="FF0066"/>
                </a:solidFill>
              </a:rPr>
              <a:t>2</a:t>
            </a:r>
            <a:r>
              <a:rPr lang="en-US" b="1" dirty="0">
                <a:solidFill>
                  <a:srgbClr val="FF0066"/>
                </a:solidFill>
              </a:rPr>
              <a:t>)-</a:t>
            </a:r>
            <a:r>
              <a:rPr lang="en-US" b="1" i="1" dirty="0">
                <a:solidFill>
                  <a:srgbClr val="FF0066"/>
                </a:solidFill>
              </a:rPr>
              <a:t>sensitive</a:t>
            </a:r>
            <a:r>
              <a:rPr lang="en-US" b="1" dirty="0"/>
              <a:t> </a:t>
            </a:r>
            <a:r>
              <a:rPr lang="en-US" dirty="0"/>
              <a:t>if for any </a:t>
            </a:r>
            <a:r>
              <a:rPr lang="en-US" b="1" i="1" dirty="0"/>
              <a:t>x</a:t>
            </a:r>
            <a:r>
              <a:rPr lang="en-US" dirty="0"/>
              <a:t> and </a:t>
            </a:r>
            <a:r>
              <a:rPr lang="en-US" b="1" i="1" dirty="0"/>
              <a:t>y</a:t>
            </a:r>
            <a:r>
              <a:rPr lang="en-US" dirty="0"/>
              <a:t> in </a:t>
            </a:r>
            <a:r>
              <a:rPr lang="en-US" b="1" i="1" dirty="0"/>
              <a:t>S</a:t>
            </a:r>
            <a:r>
              <a:rPr lang="en-US" dirty="0"/>
              <a:t>:</a:t>
            </a:r>
          </a:p>
          <a:p>
            <a:pPr marL="2401824" lvl="8" indent="-609600"/>
            <a:endParaRPr lang="en-US" sz="1000" dirty="0"/>
          </a:p>
          <a:p>
            <a:pPr marL="990600" lvl="1" indent="-533400">
              <a:buFont typeface="Monotype Sorts" pitchFamily="2" charset="2"/>
              <a:buAutoNum type="arabicPeriod"/>
            </a:pPr>
            <a:r>
              <a:rPr lang="en-US" dirty="0"/>
              <a:t>If </a:t>
            </a:r>
            <a:r>
              <a:rPr lang="en-US" b="1" i="1" dirty="0"/>
              <a:t>d(x, y) </a:t>
            </a:r>
            <a:r>
              <a:rPr lang="en-US" b="1" i="1" u="sng" dirty="0"/>
              <a:t>&lt;</a:t>
            </a:r>
            <a:r>
              <a:rPr lang="en-US" b="1" i="1" dirty="0"/>
              <a:t> d</a:t>
            </a:r>
            <a:r>
              <a:rPr lang="en-US" b="1" i="1" baseline="-25000" dirty="0"/>
              <a:t>1</a:t>
            </a:r>
            <a:r>
              <a:rPr lang="en-US" dirty="0"/>
              <a:t>, then the probability over all </a:t>
            </a:r>
            <a:r>
              <a:rPr lang="en-US" b="1" i="1" dirty="0"/>
              <a:t>h</a:t>
            </a:r>
            <a:r>
              <a:rPr lang="en-US" b="1" i="1" dirty="0">
                <a:sym typeface="Symbol"/>
              </a:rPr>
              <a:t></a:t>
            </a:r>
            <a:r>
              <a:rPr lang="en-US" b="1" i="1" dirty="0"/>
              <a:t> H</a:t>
            </a:r>
            <a:r>
              <a:rPr lang="en-US" dirty="0"/>
              <a:t>, </a:t>
            </a:r>
            <a:br>
              <a:rPr lang="en-US" dirty="0"/>
            </a:br>
            <a:r>
              <a:rPr lang="en-US" dirty="0"/>
              <a:t>that </a:t>
            </a:r>
            <a:r>
              <a:rPr lang="en-US" b="1" i="1" dirty="0"/>
              <a:t>h(x) = h(y)</a:t>
            </a:r>
            <a:r>
              <a:rPr lang="en-US" dirty="0"/>
              <a:t> is at least </a:t>
            </a:r>
            <a:r>
              <a:rPr lang="en-US" b="1" i="1" dirty="0"/>
              <a:t>p</a:t>
            </a:r>
            <a:r>
              <a:rPr lang="en-US" b="1" i="1" baseline="-25000" dirty="0"/>
              <a:t>1</a:t>
            </a:r>
          </a:p>
          <a:p>
            <a:pPr marL="2490216" lvl="8" indent="-533400">
              <a:buFont typeface="Monotype Sorts" pitchFamily="2" charset="2"/>
              <a:buAutoNum type="arabicPeriod"/>
            </a:pPr>
            <a:endParaRPr lang="en-US" sz="1000" b="1" dirty="0"/>
          </a:p>
          <a:p>
            <a:pPr marL="990600" lvl="1" indent="-533400">
              <a:buFont typeface="Monotype Sorts" pitchFamily="2" charset="2"/>
              <a:buAutoNum type="arabicPeriod"/>
            </a:pPr>
            <a:r>
              <a:rPr lang="en-US" dirty="0"/>
              <a:t>If </a:t>
            </a:r>
            <a:r>
              <a:rPr lang="en-US" b="1" i="1" dirty="0"/>
              <a:t>d(x, y) </a:t>
            </a:r>
            <a:r>
              <a:rPr lang="en-US" b="1" i="1" u="sng" dirty="0"/>
              <a:t>&gt;</a:t>
            </a:r>
            <a:r>
              <a:rPr lang="en-US" b="1" i="1" dirty="0"/>
              <a:t> d</a:t>
            </a:r>
            <a:r>
              <a:rPr lang="en-US" b="1" i="1" baseline="-25000" dirty="0"/>
              <a:t>2</a:t>
            </a:r>
            <a:r>
              <a:rPr lang="en-US" dirty="0"/>
              <a:t>, then the probability over all </a:t>
            </a:r>
            <a:r>
              <a:rPr lang="en-US" b="1" i="1" dirty="0"/>
              <a:t>h</a:t>
            </a:r>
            <a:r>
              <a:rPr lang="en-US" b="1" i="1" dirty="0">
                <a:sym typeface="Symbol"/>
              </a:rPr>
              <a:t> </a:t>
            </a:r>
            <a:r>
              <a:rPr lang="en-US" b="1" i="1" dirty="0"/>
              <a:t>H</a:t>
            </a:r>
            <a:r>
              <a:rPr lang="en-US" dirty="0"/>
              <a:t>, </a:t>
            </a:r>
            <a:br>
              <a:rPr lang="en-US" dirty="0"/>
            </a:br>
            <a:r>
              <a:rPr lang="en-US" dirty="0"/>
              <a:t>that </a:t>
            </a:r>
            <a:r>
              <a:rPr lang="en-US" b="1" i="1" dirty="0"/>
              <a:t>h(x) = h(y)</a:t>
            </a:r>
            <a:r>
              <a:rPr lang="en-US" dirty="0"/>
              <a:t> is at most </a:t>
            </a:r>
            <a:r>
              <a:rPr lang="en-US" b="1" i="1" dirty="0"/>
              <a:t>p</a:t>
            </a:r>
            <a:r>
              <a:rPr lang="en-US" b="1" i="1" baseline="-25000" dirty="0"/>
              <a:t>2</a:t>
            </a:r>
          </a:p>
        </p:txBody>
      </p:sp>
      <p:sp>
        <p:nvSpPr>
          <p:cNvPr id="4" name="Date Placeholder 3"/>
          <p:cNvSpPr>
            <a:spLocks noGrp="1"/>
          </p:cNvSpPr>
          <p:nvPr>
            <p:ph type="dt" sz="half" idx="10"/>
          </p:nvPr>
        </p:nvSpPr>
        <p:spPr/>
        <p:txBody>
          <a:bodyPr/>
          <a:lstStyle/>
          <a:p>
            <a:fld id="{66F833E4-21E9-A749-A303-D7BC5474C0CA}"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20</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2" name="Rectangle 1"/>
          <p:cNvSpPr/>
          <p:nvPr/>
        </p:nvSpPr>
        <p:spPr>
          <a:xfrm>
            <a:off x="228600" y="6172200"/>
            <a:ext cx="8686800" cy="523220"/>
          </a:xfrm>
          <a:prstGeom prst="rect">
            <a:avLst/>
          </a:prstGeom>
        </p:spPr>
        <p:txBody>
          <a:bodyPr wrap="square">
            <a:spAutoFit/>
          </a:bodyPr>
          <a:lstStyle/>
          <a:p>
            <a:pPr lvl="1" algn="ctr"/>
            <a:r>
              <a:rPr lang="en-US" sz="2800" b="1" u="sng" dirty="0">
                <a:solidFill>
                  <a:srgbClr val="FF0000"/>
                </a:solidFill>
                <a:latin typeface="Arial" pitchFamily="34" charset="0"/>
                <a:cs typeface="Arial" pitchFamily="34" charset="0"/>
              </a:rPr>
              <a:t>With a LS Family we can do LSH!</a:t>
            </a:r>
          </a:p>
        </p:txBody>
      </p:sp>
      <p:sp>
        <p:nvSpPr>
          <p:cNvPr id="3" name="Rounded Rectangle 2"/>
          <p:cNvSpPr/>
          <p:nvPr/>
        </p:nvSpPr>
        <p:spPr>
          <a:xfrm>
            <a:off x="762000" y="2590800"/>
            <a:ext cx="8153400" cy="3505200"/>
          </a:xfrm>
          <a:prstGeom prst="round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6678899" y="2286000"/>
            <a:ext cx="2326278" cy="369332"/>
          </a:xfrm>
          <a:prstGeom prst="rect">
            <a:avLst/>
          </a:prstGeom>
          <a:noFill/>
        </p:spPr>
        <p:txBody>
          <a:bodyPr wrap="none" rtlCol="0">
            <a:spAutoFit/>
          </a:bodyPr>
          <a:lstStyle/>
          <a:p>
            <a:r>
              <a:rPr lang="en-US" b="1" dirty="0">
                <a:latin typeface="Arial" pitchFamily="34" charset="0"/>
                <a:cs typeface="Arial" pitchFamily="34" charset="0"/>
              </a:rPr>
              <a:t>Critical assumption</a:t>
            </a:r>
          </a:p>
        </p:txBody>
      </p:sp>
    </p:spTree>
    <p:extLst>
      <p:ext uri="{BB962C8B-B14F-4D97-AF65-F5344CB8AC3E}">
        <p14:creationId xmlns:p14="http://schemas.microsoft.com/office/powerpoint/2010/main" val="34217934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A </a:t>
            </a:r>
            <a:r>
              <a:rPr lang="en-US" i="1"/>
              <a:t>(d</a:t>
            </a:r>
            <a:r>
              <a:rPr lang="en-US" i="1" baseline="-25000"/>
              <a:t>1</a:t>
            </a:r>
            <a:r>
              <a:rPr lang="en-US" i="1"/>
              <a:t>,d</a:t>
            </a:r>
            <a:r>
              <a:rPr lang="en-US" i="1" baseline="-25000"/>
              <a:t>2</a:t>
            </a:r>
            <a:r>
              <a:rPr lang="en-US" i="1"/>
              <a:t>,p</a:t>
            </a:r>
            <a:r>
              <a:rPr lang="en-US" i="1" baseline="-25000"/>
              <a:t>1</a:t>
            </a:r>
            <a:r>
              <a:rPr lang="en-US" i="1"/>
              <a:t>,p</a:t>
            </a:r>
            <a:r>
              <a:rPr lang="en-US" i="1" baseline="-25000"/>
              <a:t>2</a:t>
            </a:r>
            <a:r>
              <a:rPr lang="en-US" i="1"/>
              <a:t>)-</a:t>
            </a:r>
            <a:r>
              <a:rPr lang="en-US"/>
              <a:t>sensitive function</a:t>
            </a:r>
          </a:p>
        </p:txBody>
      </p:sp>
      <p:sp>
        <p:nvSpPr>
          <p:cNvPr id="28675" name="Line 5"/>
          <p:cNvSpPr>
            <a:spLocks noChangeShapeType="1"/>
          </p:cNvSpPr>
          <p:nvPr/>
        </p:nvSpPr>
        <p:spPr bwMode="auto">
          <a:xfrm>
            <a:off x="2438400" y="1600200"/>
            <a:ext cx="0" cy="3810000"/>
          </a:xfrm>
          <a:prstGeom prst="line">
            <a:avLst/>
          </a:prstGeom>
          <a:noFill/>
          <a:ln w="9525">
            <a:solidFill>
              <a:schemeClr val="tx1"/>
            </a:solidFill>
            <a:round/>
            <a:headEnd/>
            <a:tailEnd/>
          </a:ln>
        </p:spPr>
        <p:txBody>
          <a:bodyPr/>
          <a:lstStyle/>
          <a:p>
            <a:endParaRPr lang="en-US"/>
          </a:p>
        </p:txBody>
      </p:sp>
      <p:sp>
        <p:nvSpPr>
          <p:cNvPr id="28676" name="Line 6"/>
          <p:cNvSpPr>
            <a:spLocks noChangeShapeType="1"/>
          </p:cNvSpPr>
          <p:nvPr/>
        </p:nvSpPr>
        <p:spPr bwMode="auto">
          <a:xfrm>
            <a:off x="2438400" y="5410200"/>
            <a:ext cx="4648200" cy="0"/>
          </a:xfrm>
          <a:prstGeom prst="line">
            <a:avLst/>
          </a:prstGeom>
          <a:noFill/>
          <a:ln w="9525">
            <a:solidFill>
              <a:schemeClr val="tx1"/>
            </a:solidFill>
            <a:round/>
            <a:headEnd/>
            <a:tailEnd/>
          </a:ln>
        </p:spPr>
        <p:txBody>
          <a:bodyPr/>
          <a:lstStyle/>
          <a:p>
            <a:endParaRPr lang="en-US"/>
          </a:p>
        </p:txBody>
      </p:sp>
      <p:sp>
        <p:nvSpPr>
          <p:cNvPr id="28677" name="Text Box 7"/>
          <p:cNvSpPr txBox="1">
            <a:spLocks noChangeArrowheads="1"/>
          </p:cNvSpPr>
          <p:nvPr/>
        </p:nvSpPr>
        <p:spPr bwMode="auto">
          <a:xfrm rot="16200000">
            <a:off x="488157" y="3383756"/>
            <a:ext cx="2071688" cy="457200"/>
          </a:xfrm>
          <a:prstGeom prst="rect">
            <a:avLst/>
          </a:prstGeom>
          <a:noFill/>
          <a:ln w="9525">
            <a:noFill/>
            <a:miter lim="800000"/>
            <a:headEnd/>
            <a:tailEnd/>
          </a:ln>
        </p:spPr>
        <p:txBody>
          <a:bodyPr wrap="none">
            <a:spAutoFit/>
          </a:bodyPr>
          <a:lstStyle/>
          <a:p>
            <a:r>
              <a:rPr lang="en-US" sz="2400" b="1" dirty="0">
                <a:latin typeface="Arial" pitchFamily="34" charset="0"/>
                <a:cs typeface="Arial" pitchFamily="34" charset="0"/>
              </a:rPr>
              <a:t>Pr</a:t>
            </a:r>
            <a:r>
              <a:rPr lang="en-US" sz="2400" dirty="0">
                <a:latin typeface="Arial" pitchFamily="34" charset="0"/>
                <a:cs typeface="Arial" pitchFamily="34" charset="0"/>
              </a:rPr>
              <a:t>[</a:t>
            </a:r>
            <a:r>
              <a:rPr lang="en-US" sz="2400" i="1" dirty="0">
                <a:latin typeface="Arial" pitchFamily="34" charset="0"/>
                <a:cs typeface="Arial" pitchFamily="34" charset="0"/>
              </a:rPr>
              <a:t>h</a:t>
            </a:r>
            <a:r>
              <a:rPr lang="en-US" sz="2400" dirty="0">
                <a:latin typeface="Arial" pitchFamily="34" charset="0"/>
                <a:cs typeface="Arial" pitchFamily="34" charset="0"/>
              </a:rPr>
              <a:t>(x) = </a:t>
            </a:r>
            <a:r>
              <a:rPr lang="en-US" sz="2400" i="1" dirty="0">
                <a:latin typeface="Arial" pitchFamily="34" charset="0"/>
                <a:cs typeface="Arial" pitchFamily="34" charset="0"/>
              </a:rPr>
              <a:t>h</a:t>
            </a:r>
            <a:r>
              <a:rPr lang="en-US" sz="2400" dirty="0">
                <a:latin typeface="Arial" pitchFamily="34" charset="0"/>
                <a:cs typeface="Arial" pitchFamily="34" charset="0"/>
              </a:rPr>
              <a:t>(y)]</a:t>
            </a:r>
          </a:p>
        </p:txBody>
      </p:sp>
      <p:sp>
        <p:nvSpPr>
          <p:cNvPr id="28678" name="Line 8"/>
          <p:cNvSpPr>
            <a:spLocks noChangeShapeType="1"/>
          </p:cNvSpPr>
          <p:nvPr/>
        </p:nvSpPr>
        <p:spPr bwMode="auto">
          <a:xfrm flipV="1">
            <a:off x="1828800" y="2819400"/>
            <a:ext cx="0" cy="1752600"/>
          </a:xfrm>
          <a:prstGeom prst="line">
            <a:avLst/>
          </a:prstGeom>
          <a:noFill/>
          <a:ln w="9525">
            <a:solidFill>
              <a:schemeClr val="tx1"/>
            </a:solidFill>
            <a:round/>
            <a:headEnd/>
            <a:tailEnd type="triangle" w="med" len="med"/>
          </a:ln>
        </p:spPr>
        <p:txBody>
          <a:bodyPr/>
          <a:lstStyle/>
          <a:p>
            <a:endParaRPr lang="en-US"/>
          </a:p>
        </p:txBody>
      </p:sp>
      <p:sp>
        <p:nvSpPr>
          <p:cNvPr id="28679" name="Text Box 9"/>
          <p:cNvSpPr txBox="1">
            <a:spLocks noChangeArrowheads="1"/>
          </p:cNvSpPr>
          <p:nvPr/>
        </p:nvSpPr>
        <p:spPr bwMode="auto">
          <a:xfrm>
            <a:off x="2867287" y="5867400"/>
            <a:ext cx="2238113" cy="461665"/>
          </a:xfrm>
          <a:prstGeom prst="rect">
            <a:avLst/>
          </a:prstGeom>
          <a:noFill/>
          <a:ln w="9525">
            <a:noFill/>
            <a:miter lim="800000"/>
            <a:headEnd/>
            <a:tailEnd/>
          </a:ln>
        </p:spPr>
        <p:txBody>
          <a:bodyPr wrap="none">
            <a:spAutoFit/>
          </a:bodyPr>
          <a:lstStyle/>
          <a:p>
            <a:r>
              <a:rPr lang="en-US" sz="2400">
                <a:latin typeface="Arial" pitchFamily="34" charset="0"/>
                <a:cs typeface="Arial" pitchFamily="34" charset="0"/>
              </a:rPr>
              <a:t>Distance d(</a:t>
            </a:r>
            <a:r>
              <a:rPr lang="en-US" sz="2400" dirty="0" err="1">
                <a:latin typeface="Arial" pitchFamily="34" charset="0"/>
                <a:cs typeface="Arial" pitchFamily="34" charset="0"/>
              </a:rPr>
              <a:t>x,y</a:t>
            </a:r>
            <a:r>
              <a:rPr lang="en-US" sz="2400" dirty="0">
                <a:latin typeface="Arial" pitchFamily="34" charset="0"/>
                <a:cs typeface="Arial" pitchFamily="34" charset="0"/>
              </a:rPr>
              <a:t>)</a:t>
            </a:r>
          </a:p>
        </p:txBody>
      </p:sp>
      <p:sp>
        <p:nvSpPr>
          <p:cNvPr id="28680" name="Line 10"/>
          <p:cNvSpPr>
            <a:spLocks noChangeShapeType="1"/>
          </p:cNvSpPr>
          <p:nvPr/>
        </p:nvSpPr>
        <p:spPr bwMode="auto">
          <a:xfrm>
            <a:off x="5029200" y="6096000"/>
            <a:ext cx="1143000" cy="0"/>
          </a:xfrm>
          <a:prstGeom prst="line">
            <a:avLst/>
          </a:prstGeom>
          <a:noFill/>
          <a:ln w="9525">
            <a:solidFill>
              <a:schemeClr val="tx1"/>
            </a:solidFill>
            <a:round/>
            <a:headEnd/>
            <a:tailEnd type="triangle" w="med" len="med"/>
          </a:ln>
        </p:spPr>
        <p:txBody>
          <a:bodyPr/>
          <a:lstStyle/>
          <a:p>
            <a:endParaRPr lang="en-US"/>
          </a:p>
        </p:txBody>
      </p:sp>
      <p:sp>
        <p:nvSpPr>
          <p:cNvPr id="28681" name="Text Box 11"/>
          <p:cNvSpPr txBox="1">
            <a:spLocks noChangeArrowheads="1"/>
          </p:cNvSpPr>
          <p:nvPr/>
        </p:nvSpPr>
        <p:spPr bwMode="auto">
          <a:xfrm>
            <a:off x="3643313" y="5410200"/>
            <a:ext cx="395287" cy="366713"/>
          </a:xfrm>
          <a:prstGeom prst="rect">
            <a:avLst/>
          </a:prstGeom>
          <a:noFill/>
          <a:ln w="9525">
            <a:noFill/>
            <a:miter lim="800000"/>
            <a:headEnd/>
            <a:tailEnd/>
          </a:ln>
        </p:spPr>
        <p:txBody>
          <a:bodyPr wrap="none">
            <a:spAutoFit/>
          </a:bodyPr>
          <a:lstStyle/>
          <a:p>
            <a:r>
              <a:rPr lang="en-US" i="1"/>
              <a:t>d</a:t>
            </a:r>
            <a:r>
              <a:rPr lang="en-US" i="1" baseline="-25000"/>
              <a:t>1</a:t>
            </a:r>
          </a:p>
        </p:txBody>
      </p:sp>
      <p:sp>
        <p:nvSpPr>
          <p:cNvPr id="28682" name="Text Box 12"/>
          <p:cNvSpPr txBox="1">
            <a:spLocks noChangeArrowheads="1"/>
          </p:cNvSpPr>
          <p:nvPr/>
        </p:nvSpPr>
        <p:spPr bwMode="auto">
          <a:xfrm>
            <a:off x="5715000" y="5410200"/>
            <a:ext cx="395288" cy="366713"/>
          </a:xfrm>
          <a:prstGeom prst="rect">
            <a:avLst/>
          </a:prstGeom>
          <a:noFill/>
          <a:ln w="9525">
            <a:noFill/>
            <a:miter lim="800000"/>
            <a:headEnd/>
            <a:tailEnd/>
          </a:ln>
        </p:spPr>
        <p:txBody>
          <a:bodyPr wrap="none">
            <a:spAutoFit/>
          </a:bodyPr>
          <a:lstStyle/>
          <a:p>
            <a:r>
              <a:rPr lang="en-US" i="1"/>
              <a:t>d</a:t>
            </a:r>
            <a:r>
              <a:rPr lang="en-US" i="1" baseline="-25000"/>
              <a:t>2</a:t>
            </a:r>
          </a:p>
        </p:txBody>
      </p:sp>
      <p:sp>
        <p:nvSpPr>
          <p:cNvPr id="28683" name="Text Box 13"/>
          <p:cNvSpPr txBox="1">
            <a:spLocks noChangeArrowheads="1"/>
          </p:cNvSpPr>
          <p:nvPr/>
        </p:nvSpPr>
        <p:spPr bwMode="auto">
          <a:xfrm>
            <a:off x="2043113" y="4052888"/>
            <a:ext cx="395287" cy="366712"/>
          </a:xfrm>
          <a:prstGeom prst="rect">
            <a:avLst/>
          </a:prstGeom>
          <a:noFill/>
          <a:ln w="9525">
            <a:noFill/>
            <a:miter lim="800000"/>
            <a:headEnd/>
            <a:tailEnd/>
          </a:ln>
        </p:spPr>
        <p:txBody>
          <a:bodyPr wrap="none">
            <a:spAutoFit/>
          </a:bodyPr>
          <a:lstStyle/>
          <a:p>
            <a:r>
              <a:rPr lang="en-US" i="1"/>
              <a:t>p</a:t>
            </a:r>
            <a:r>
              <a:rPr lang="en-US" i="1" baseline="-25000"/>
              <a:t>2</a:t>
            </a:r>
          </a:p>
        </p:txBody>
      </p:sp>
      <p:sp>
        <p:nvSpPr>
          <p:cNvPr id="28684" name="Text Box 14"/>
          <p:cNvSpPr txBox="1">
            <a:spLocks noChangeArrowheads="1"/>
          </p:cNvSpPr>
          <p:nvPr/>
        </p:nvSpPr>
        <p:spPr bwMode="auto">
          <a:xfrm>
            <a:off x="2043113" y="2376488"/>
            <a:ext cx="395287" cy="366712"/>
          </a:xfrm>
          <a:prstGeom prst="rect">
            <a:avLst/>
          </a:prstGeom>
          <a:noFill/>
          <a:ln w="9525">
            <a:noFill/>
            <a:miter lim="800000"/>
            <a:headEnd/>
            <a:tailEnd/>
          </a:ln>
        </p:spPr>
        <p:txBody>
          <a:bodyPr wrap="none">
            <a:spAutoFit/>
          </a:bodyPr>
          <a:lstStyle/>
          <a:p>
            <a:r>
              <a:rPr lang="en-US" i="1"/>
              <a:t>p</a:t>
            </a:r>
            <a:r>
              <a:rPr lang="en-US" i="1" baseline="-25000"/>
              <a:t>1</a:t>
            </a:r>
          </a:p>
        </p:txBody>
      </p:sp>
      <p:sp>
        <p:nvSpPr>
          <p:cNvPr id="28685" name="Line 15"/>
          <p:cNvSpPr>
            <a:spLocks noChangeShapeType="1"/>
          </p:cNvSpPr>
          <p:nvPr/>
        </p:nvSpPr>
        <p:spPr bwMode="auto">
          <a:xfrm>
            <a:off x="2438400" y="2590800"/>
            <a:ext cx="4419600" cy="0"/>
          </a:xfrm>
          <a:prstGeom prst="line">
            <a:avLst/>
          </a:prstGeom>
          <a:noFill/>
          <a:ln w="9525">
            <a:solidFill>
              <a:schemeClr val="tx1"/>
            </a:solidFill>
            <a:prstDash val="dash"/>
            <a:round/>
            <a:headEnd/>
            <a:tailEnd/>
          </a:ln>
        </p:spPr>
        <p:txBody>
          <a:bodyPr/>
          <a:lstStyle/>
          <a:p>
            <a:endParaRPr lang="en-US"/>
          </a:p>
        </p:txBody>
      </p:sp>
      <p:sp>
        <p:nvSpPr>
          <p:cNvPr id="28686" name="Line 16"/>
          <p:cNvSpPr>
            <a:spLocks noChangeShapeType="1"/>
          </p:cNvSpPr>
          <p:nvPr/>
        </p:nvSpPr>
        <p:spPr bwMode="auto">
          <a:xfrm>
            <a:off x="2438400" y="4267200"/>
            <a:ext cx="4572000" cy="0"/>
          </a:xfrm>
          <a:prstGeom prst="line">
            <a:avLst/>
          </a:prstGeom>
          <a:noFill/>
          <a:ln w="9525">
            <a:solidFill>
              <a:schemeClr val="tx1"/>
            </a:solidFill>
            <a:prstDash val="dash"/>
            <a:round/>
            <a:headEnd/>
            <a:tailEnd/>
          </a:ln>
        </p:spPr>
        <p:txBody>
          <a:bodyPr/>
          <a:lstStyle/>
          <a:p>
            <a:endParaRPr lang="en-US"/>
          </a:p>
        </p:txBody>
      </p:sp>
      <p:sp>
        <p:nvSpPr>
          <p:cNvPr id="28687" name="Line 17"/>
          <p:cNvSpPr>
            <a:spLocks noChangeShapeType="1"/>
          </p:cNvSpPr>
          <p:nvPr/>
        </p:nvSpPr>
        <p:spPr bwMode="auto">
          <a:xfrm flipV="1">
            <a:off x="3810000" y="1600200"/>
            <a:ext cx="0" cy="3810000"/>
          </a:xfrm>
          <a:prstGeom prst="line">
            <a:avLst/>
          </a:prstGeom>
          <a:noFill/>
          <a:ln w="9525">
            <a:solidFill>
              <a:schemeClr val="tx1"/>
            </a:solidFill>
            <a:prstDash val="dash"/>
            <a:round/>
            <a:headEnd/>
            <a:tailEnd/>
          </a:ln>
        </p:spPr>
        <p:txBody>
          <a:bodyPr/>
          <a:lstStyle/>
          <a:p>
            <a:endParaRPr lang="en-US"/>
          </a:p>
        </p:txBody>
      </p:sp>
      <p:sp>
        <p:nvSpPr>
          <p:cNvPr id="28688" name="Line 19"/>
          <p:cNvSpPr>
            <a:spLocks noChangeShapeType="1"/>
          </p:cNvSpPr>
          <p:nvPr/>
        </p:nvSpPr>
        <p:spPr bwMode="auto">
          <a:xfrm flipV="1">
            <a:off x="5638800" y="1600200"/>
            <a:ext cx="0" cy="3810000"/>
          </a:xfrm>
          <a:prstGeom prst="line">
            <a:avLst/>
          </a:prstGeom>
          <a:noFill/>
          <a:ln w="9525">
            <a:solidFill>
              <a:schemeClr val="tx1"/>
            </a:solidFill>
            <a:prstDash val="dash"/>
            <a:round/>
            <a:headEnd/>
            <a:tailEnd/>
          </a:ln>
        </p:spPr>
        <p:txBody>
          <a:bodyPr/>
          <a:lstStyle/>
          <a:p>
            <a:endParaRPr lang="en-US"/>
          </a:p>
        </p:txBody>
      </p:sp>
      <p:sp>
        <p:nvSpPr>
          <p:cNvPr id="20" name="Text Box 8"/>
          <p:cNvSpPr txBox="1">
            <a:spLocks noChangeArrowheads="1"/>
          </p:cNvSpPr>
          <p:nvPr/>
        </p:nvSpPr>
        <p:spPr bwMode="auto">
          <a:xfrm>
            <a:off x="533400" y="1450008"/>
            <a:ext cx="1923925" cy="707886"/>
          </a:xfrm>
          <a:prstGeom prst="rect">
            <a:avLst/>
          </a:prstGeom>
          <a:noFill/>
          <a:ln w="9525">
            <a:noFill/>
            <a:miter lim="800000"/>
            <a:headEnd/>
            <a:tailEnd/>
          </a:ln>
          <a:effectLst/>
        </p:spPr>
        <p:txBody>
          <a:bodyPr wrap="none">
            <a:spAutoFit/>
          </a:bodyPr>
          <a:lstStyle/>
          <a:p>
            <a:r>
              <a:rPr lang="en-US" sz="2000" dirty="0">
                <a:solidFill>
                  <a:srgbClr val="008000"/>
                </a:solidFill>
                <a:latin typeface="Arial" pitchFamily="34" charset="0"/>
                <a:cs typeface="Arial" pitchFamily="34" charset="0"/>
              </a:rPr>
              <a:t>Small distance,</a:t>
            </a:r>
            <a:br>
              <a:rPr lang="en-US" sz="2000" dirty="0">
                <a:solidFill>
                  <a:srgbClr val="008000"/>
                </a:solidFill>
                <a:latin typeface="Arial" pitchFamily="34" charset="0"/>
                <a:cs typeface="Arial" pitchFamily="34" charset="0"/>
              </a:rPr>
            </a:br>
            <a:r>
              <a:rPr lang="en-US" sz="2000" dirty="0">
                <a:solidFill>
                  <a:srgbClr val="008000"/>
                </a:solidFill>
                <a:latin typeface="Arial" pitchFamily="34" charset="0"/>
                <a:cs typeface="Arial" pitchFamily="34" charset="0"/>
              </a:rPr>
              <a:t>high probability</a:t>
            </a:r>
          </a:p>
        </p:txBody>
      </p:sp>
      <p:sp>
        <p:nvSpPr>
          <p:cNvPr id="21" name="Text Box 9"/>
          <p:cNvSpPr txBox="1">
            <a:spLocks noChangeArrowheads="1"/>
          </p:cNvSpPr>
          <p:nvPr/>
        </p:nvSpPr>
        <p:spPr bwMode="auto">
          <a:xfrm>
            <a:off x="7315200" y="4343400"/>
            <a:ext cx="1936749" cy="1323439"/>
          </a:xfrm>
          <a:prstGeom prst="rect">
            <a:avLst/>
          </a:prstGeom>
          <a:noFill/>
          <a:ln w="9525">
            <a:noFill/>
            <a:miter lim="800000"/>
            <a:headEnd/>
            <a:tailEnd/>
          </a:ln>
          <a:effectLst/>
        </p:spPr>
        <p:txBody>
          <a:bodyPr wrap="none">
            <a:spAutoFit/>
          </a:bodyPr>
          <a:lstStyle/>
          <a:p>
            <a:r>
              <a:rPr lang="en-US" sz="2000" dirty="0">
                <a:solidFill>
                  <a:srgbClr val="008000"/>
                </a:solidFill>
                <a:latin typeface="Arial" pitchFamily="34" charset="0"/>
                <a:cs typeface="Arial" pitchFamily="34" charset="0"/>
              </a:rPr>
              <a:t>Large distance,</a:t>
            </a:r>
            <a:br>
              <a:rPr lang="en-US" sz="2000" dirty="0">
                <a:solidFill>
                  <a:srgbClr val="008000"/>
                </a:solidFill>
                <a:latin typeface="Arial" pitchFamily="34" charset="0"/>
                <a:cs typeface="Arial" pitchFamily="34" charset="0"/>
              </a:rPr>
            </a:br>
            <a:r>
              <a:rPr lang="en-US" sz="2000" dirty="0">
                <a:solidFill>
                  <a:srgbClr val="008000"/>
                </a:solidFill>
                <a:latin typeface="Arial" pitchFamily="34" charset="0"/>
                <a:cs typeface="Arial" pitchFamily="34" charset="0"/>
              </a:rPr>
              <a:t>low probability</a:t>
            </a:r>
            <a:br>
              <a:rPr lang="en-US" sz="2000" dirty="0">
                <a:solidFill>
                  <a:srgbClr val="008000"/>
                </a:solidFill>
                <a:latin typeface="Arial" pitchFamily="34" charset="0"/>
                <a:cs typeface="Arial" pitchFamily="34" charset="0"/>
              </a:rPr>
            </a:br>
            <a:r>
              <a:rPr lang="en-US" sz="2000" dirty="0">
                <a:solidFill>
                  <a:srgbClr val="008000"/>
                </a:solidFill>
                <a:latin typeface="Arial" pitchFamily="34" charset="0"/>
                <a:cs typeface="Arial" pitchFamily="34" charset="0"/>
              </a:rPr>
              <a:t>of hashing to </a:t>
            </a:r>
            <a:br>
              <a:rPr lang="en-US" sz="2000" dirty="0">
                <a:solidFill>
                  <a:srgbClr val="008000"/>
                </a:solidFill>
                <a:latin typeface="Arial" pitchFamily="34" charset="0"/>
                <a:cs typeface="Arial" pitchFamily="34" charset="0"/>
              </a:rPr>
            </a:br>
            <a:r>
              <a:rPr lang="en-US" sz="2000" dirty="0">
                <a:solidFill>
                  <a:srgbClr val="008000"/>
                </a:solidFill>
                <a:latin typeface="Arial" pitchFamily="34" charset="0"/>
                <a:cs typeface="Arial" pitchFamily="34" charset="0"/>
              </a:rPr>
              <a:t>the same value</a:t>
            </a:r>
            <a:endParaRPr lang="en-US" sz="2000" baseline="-25000" dirty="0">
              <a:solidFill>
                <a:srgbClr val="008000"/>
              </a:solidFill>
              <a:latin typeface="Arial" pitchFamily="34" charset="0"/>
              <a:cs typeface="Arial" pitchFamily="34" charset="0"/>
            </a:endParaRPr>
          </a:p>
        </p:txBody>
      </p:sp>
      <p:sp>
        <p:nvSpPr>
          <p:cNvPr id="22" name="Date Placeholder 21"/>
          <p:cNvSpPr>
            <a:spLocks noGrp="1"/>
          </p:cNvSpPr>
          <p:nvPr>
            <p:ph type="dt" sz="half" idx="10"/>
          </p:nvPr>
        </p:nvSpPr>
        <p:spPr/>
        <p:txBody>
          <a:bodyPr/>
          <a:lstStyle/>
          <a:p>
            <a:fld id="{BCD6751B-A4F0-7A42-BE0C-C446BE58501C}" type="datetime1">
              <a:rPr lang="en-US" smtClean="0"/>
              <a:t>1/21/18</a:t>
            </a:fld>
            <a:endParaRPr lang="en-US"/>
          </a:p>
        </p:txBody>
      </p:sp>
      <p:sp>
        <p:nvSpPr>
          <p:cNvPr id="23" name="Slide Number Placeholder 22"/>
          <p:cNvSpPr>
            <a:spLocks noGrp="1"/>
          </p:cNvSpPr>
          <p:nvPr>
            <p:ph type="sldNum" sz="quarter" idx="12"/>
          </p:nvPr>
        </p:nvSpPr>
        <p:spPr/>
        <p:txBody>
          <a:bodyPr/>
          <a:lstStyle/>
          <a:p>
            <a:fld id="{19B12225-5612-419B-A8D5-4B8EEE4C217E}" type="slidenum">
              <a:rPr lang="en-US" smtClean="0"/>
              <a:pPr/>
              <a:t>21</a:t>
            </a:fld>
            <a:endParaRPr lang="en-US"/>
          </a:p>
        </p:txBody>
      </p:sp>
      <p:sp>
        <p:nvSpPr>
          <p:cNvPr id="24" name="Footer Placeholder 23"/>
          <p:cNvSpPr>
            <a:spLocks noGrp="1"/>
          </p:cNvSpPr>
          <p:nvPr>
            <p:ph type="ftr" sz="quarter" idx="11"/>
          </p:nvPr>
        </p:nvSpPr>
        <p:spPr/>
        <p:txBody>
          <a:bodyPr/>
          <a:lstStyle/>
          <a:p>
            <a:r>
              <a:rPr lang="en-US"/>
              <a:t>Jure Leskovec, Stanford CS246: Mining Massive Datasets</a:t>
            </a:r>
          </a:p>
        </p:txBody>
      </p:sp>
      <p:sp>
        <p:nvSpPr>
          <p:cNvPr id="2" name="Freeform 1"/>
          <p:cNvSpPr/>
          <p:nvPr/>
        </p:nvSpPr>
        <p:spPr>
          <a:xfrm>
            <a:off x="2441050" y="1645920"/>
            <a:ext cx="1375576" cy="946205"/>
          </a:xfrm>
          <a:custGeom>
            <a:avLst/>
            <a:gdLst>
              <a:gd name="connsiteX0" fmla="*/ 1375576 w 1375576"/>
              <a:gd name="connsiteY0" fmla="*/ 946205 h 946205"/>
              <a:gd name="connsiteX1" fmla="*/ 914400 w 1375576"/>
              <a:gd name="connsiteY1" fmla="*/ 779228 h 946205"/>
              <a:gd name="connsiteX2" fmla="*/ 731520 w 1375576"/>
              <a:gd name="connsiteY2" fmla="*/ 588397 h 946205"/>
              <a:gd name="connsiteX3" fmla="*/ 652007 w 1375576"/>
              <a:gd name="connsiteY3" fmla="*/ 341906 h 946205"/>
              <a:gd name="connsiteX4" fmla="*/ 524787 w 1375576"/>
              <a:gd name="connsiteY4" fmla="*/ 103367 h 946205"/>
              <a:gd name="connsiteX5" fmla="*/ 0 w 1375576"/>
              <a:gd name="connsiteY5" fmla="*/ 0 h 946205"/>
              <a:gd name="connsiteX6" fmla="*/ 0 w 1375576"/>
              <a:gd name="connsiteY6" fmla="*/ 0 h 946205"/>
              <a:gd name="connsiteX7" fmla="*/ 23854 w 1375576"/>
              <a:gd name="connsiteY7" fmla="*/ 0 h 9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5576" h="946205">
                <a:moveTo>
                  <a:pt x="1375576" y="946205"/>
                </a:moveTo>
                <a:cubicBezTo>
                  <a:pt x="1198659" y="892534"/>
                  <a:pt x="1021743" y="838863"/>
                  <a:pt x="914400" y="779228"/>
                </a:cubicBezTo>
                <a:cubicBezTo>
                  <a:pt x="807057" y="719593"/>
                  <a:pt x="775252" y="661284"/>
                  <a:pt x="731520" y="588397"/>
                </a:cubicBezTo>
                <a:cubicBezTo>
                  <a:pt x="687788" y="515510"/>
                  <a:pt x="686462" y="422744"/>
                  <a:pt x="652007" y="341906"/>
                </a:cubicBezTo>
                <a:cubicBezTo>
                  <a:pt x="617551" y="261068"/>
                  <a:pt x="633455" y="160351"/>
                  <a:pt x="524787" y="103367"/>
                </a:cubicBezTo>
                <a:cubicBezTo>
                  <a:pt x="416119" y="46383"/>
                  <a:pt x="0" y="0"/>
                  <a:pt x="0" y="0"/>
                </a:cubicBezTo>
                <a:lnTo>
                  <a:pt x="0" y="0"/>
                </a:lnTo>
                <a:lnTo>
                  <a:pt x="23854" y="0"/>
                </a:lnTo>
              </a:path>
            </a:pathLst>
          </a:custGeom>
          <a:no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Freeform 2"/>
          <p:cNvSpPr/>
          <p:nvPr/>
        </p:nvSpPr>
        <p:spPr>
          <a:xfrm>
            <a:off x="5629523" y="4309607"/>
            <a:ext cx="1471013" cy="1033670"/>
          </a:xfrm>
          <a:custGeom>
            <a:avLst/>
            <a:gdLst>
              <a:gd name="connsiteX0" fmla="*/ 0 w 1471013"/>
              <a:gd name="connsiteY0" fmla="*/ 0 h 1033670"/>
              <a:gd name="connsiteX1" fmla="*/ 55660 w 1471013"/>
              <a:gd name="connsiteY1" fmla="*/ 23854 h 1033670"/>
              <a:gd name="connsiteX2" fmla="*/ 103367 w 1471013"/>
              <a:gd name="connsiteY2" fmla="*/ 31805 h 1033670"/>
              <a:gd name="connsiteX3" fmla="*/ 143124 w 1471013"/>
              <a:gd name="connsiteY3" fmla="*/ 39756 h 1033670"/>
              <a:gd name="connsiteX4" fmla="*/ 166978 w 1471013"/>
              <a:gd name="connsiteY4" fmla="*/ 47708 h 1033670"/>
              <a:gd name="connsiteX5" fmla="*/ 214686 w 1471013"/>
              <a:gd name="connsiteY5" fmla="*/ 87464 h 1033670"/>
              <a:gd name="connsiteX6" fmla="*/ 262394 w 1471013"/>
              <a:gd name="connsiteY6" fmla="*/ 119270 h 1033670"/>
              <a:gd name="connsiteX7" fmla="*/ 310101 w 1471013"/>
              <a:gd name="connsiteY7" fmla="*/ 174929 h 1033670"/>
              <a:gd name="connsiteX8" fmla="*/ 333955 w 1471013"/>
              <a:gd name="connsiteY8" fmla="*/ 206734 h 1033670"/>
              <a:gd name="connsiteX9" fmla="*/ 349858 w 1471013"/>
              <a:gd name="connsiteY9" fmla="*/ 230588 h 1033670"/>
              <a:gd name="connsiteX10" fmla="*/ 397566 w 1471013"/>
              <a:gd name="connsiteY10" fmla="*/ 278296 h 1033670"/>
              <a:gd name="connsiteX11" fmla="*/ 445274 w 1471013"/>
              <a:gd name="connsiteY11" fmla="*/ 310101 h 1033670"/>
              <a:gd name="connsiteX12" fmla="*/ 469127 w 1471013"/>
              <a:gd name="connsiteY12" fmla="*/ 326003 h 1033670"/>
              <a:gd name="connsiteX13" fmla="*/ 524787 w 1471013"/>
              <a:gd name="connsiteY13" fmla="*/ 365760 h 1033670"/>
              <a:gd name="connsiteX14" fmla="*/ 548640 w 1471013"/>
              <a:gd name="connsiteY14" fmla="*/ 373711 h 1033670"/>
              <a:gd name="connsiteX15" fmla="*/ 834887 w 1471013"/>
              <a:gd name="connsiteY15" fmla="*/ 373711 h 1033670"/>
              <a:gd name="connsiteX16" fmla="*/ 898498 w 1471013"/>
              <a:gd name="connsiteY16" fmla="*/ 397565 h 1033670"/>
              <a:gd name="connsiteX17" fmla="*/ 922352 w 1471013"/>
              <a:gd name="connsiteY17" fmla="*/ 413468 h 1033670"/>
              <a:gd name="connsiteX18" fmla="*/ 946206 w 1471013"/>
              <a:gd name="connsiteY18" fmla="*/ 421419 h 1033670"/>
              <a:gd name="connsiteX19" fmla="*/ 978011 w 1471013"/>
              <a:gd name="connsiteY19" fmla="*/ 453224 h 1033670"/>
              <a:gd name="connsiteX20" fmla="*/ 1009816 w 1471013"/>
              <a:gd name="connsiteY20" fmla="*/ 477078 h 1033670"/>
              <a:gd name="connsiteX21" fmla="*/ 1025719 w 1471013"/>
              <a:gd name="connsiteY21" fmla="*/ 500932 h 1033670"/>
              <a:gd name="connsiteX22" fmla="*/ 1057524 w 1471013"/>
              <a:gd name="connsiteY22" fmla="*/ 524786 h 1033670"/>
              <a:gd name="connsiteX23" fmla="*/ 1081378 w 1471013"/>
              <a:gd name="connsiteY23" fmla="*/ 548640 h 1033670"/>
              <a:gd name="connsiteX24" fmla="*/ 1129086 w 1471013"/>
              <a:gd name="connsiteY24" fmla="*/ 580445 h 1033670"/>
              <a:gd name="connsiteX25" fmla="*/ 1176794 w 1471013"/>
              <a:gd name="connsiteY25" fmla="*/ 620202 h 1033670"/>
              <a:gd name="connsiteX26" fmla="*/ 1200647 w 1471013"/>
              <a:gd name="connsiteY26" fmla="*/ 644056 h 1033670"/>
              <a:gd name="connsiteX27" fmla="*/ 1224501 w 1471013"/>
              <a:gd name="connsiteY27" fmla="*/ 659958 h 1033670"/>
              <a:gd name="connsiteX28" fmla="*/ 1288112 w 1471013"/>
              <a:gd name="connsiteY28" fmla="*/ 731520 h 1033670"/>
              <a:gd name="connsiteX29" fmla="*/ 1327868 w 1471013"/>
              <a:gd name="connsiteY29" fmla="*/ 803082 h 1033670"/>
              <a:gd name="connsiteX30" fmla="*/ 1343771 w 1471013"/>
              <a:gd name="connsiteY30" fmla="*/ 826936 h 1033670"/>
              <a:gd name="connsiteX31" fmla="*/ 1367625 w 1471013"/>
              <a:gd name="connsiteY31" fmla="*/ 842838 h 1033670"/>
              <a:gd name="connsiteX32" fmla="*/ 1383527 w 1471013"/>
              <a:gd name="connsiteY32" fmla="*/ 866692 h 1033670"/>
              <a:gd name="connsiteX33" fmla="*/ 1423284 w 1471013"/>
              <a:gd name="connsiteY33" fmla="*/ 938254 h 1033670"/>
              <a:gd name="connsiteX34" fmla="*/ 1447138 w 1471013"/>
              <a:gd name="connsiteY34" fmla="*/ 954156 h 1033670"/>
              <a:gd name="connsiteX35" fmla="*/ 1463040 w 1471013"/>
              <a:gd name="connsiteY35" fmla="*/ 1001864 h 1033670"/>
              <a:gd name="connsiteX36" fmla="*/ 1470992 w 1471013"/>
              <a:gd name="connsiteY36" fmla="*/ 1033670 h 103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71013" h="1033670">
                <a:moveTo>
                  <a:pt x="0" y="0"/>
                </a:moveTo>
                <a:cubicBezTo>
                  <a:pt x="18553" y="7951"/>
                  <a:pt x="36367" y="17918"/>
                  <a:pt x="55660" y="23854"/>
                </a:cubicBezTo>
                <a:cubicBezTo>
                  <a:pt x="71069" y="28595"/>
                  <a:pt x="87505" y="28921"/>
                  <a:pt x="103367" y="31805"/>
                </a:cubicBezTo>
                <a:cubicBezTo>
                  <a:pt x="116664" y="34223"/>
                  <a:pt x="130013" y="36478"/>
                  <a:pt x="143124" y="39756"/>
                </a:cubicBezTo>
                <a:cubicBezTo>
                  <a:pt x="151255" y="41789"/>
                  <a:pt x="159481" y="43960"/>
                  <a:pt x="166978" y="47708"/>
                </a:cubicBezTo>
                <a:cubicBezTo>
                  <a:pt x="201076" y="64757"/>
                  <a:pt x="183030" y="62843"/>
                  <a:pt x="214686" y="87464"/>
                </a:cubicBezTo>
                <a:cubicBezTo>
                  <a:pt x="229773" y="99198"/>
                  <a:pt x="262394" y="119270"/>
                  <a:pt x="262394" y="119270"/>
                </a:cubicBezTo>
                <a:cubicBezTo>
                  <a:pt x="296443" y="170343"/>
                  <a:pt x="256116" y="113231"/>
                  <a:pt x="310101" y="174929"/>
                </a:cubicBezTo>
                <a:cubicBezTo>
                  <a:pt x="318828" y="184902"/>
                  <a:pt x="326252" y="195950"/>
                  <a:pt x="333955" y="206734"/>
                </a:cubicBezTo>
                <a:cubicBezTo>
                  <a:pt x="339510" y="214510"/>
                  <a:pt x="343509" y="223445"/>
                  <a:pt x="349858" y="230588"/>
                </a:cubicBezTo>
                <a:cubicBezTo>
                  <a:pt x="364799" y="247397"/>
                  <a:pt x="378853" y="265821"/>
                  <a:pt x="397566" y="278296"/>
                </a:cubicBezTo>
                <a:lnTo>
                  <a:pt x="445274" y="310101"/>
                </a:lnTo>
                <a:cubicBezTo>
                  <a:pt x="453225" y="315402"/>
                  <a:pt x="461482" y="320270"/>
                  <a:pt x="469127" y="326003"/>
                </a:cubicBezTo>
                <a:cubicBezTo>
                  <a:pt x="476327" y="331403"/>
                  <a:pt x="513163" y="359948"/>
                  <a:pt x="524787" y="365760"/>
                </a:cubicBezTo>
                <a:cubicBezTo>
                  <a:pt x="532283" y="369508"/>
                  <a:pt x="540689" y="371061"/>
                  <a:pt x="548640" y="373711"/>
                </a:cubicBezTo>
                <a:cubicBezTo>
                  <a:pt x="687893" y="363000"/>
                  <a:pt x="661539" y="360870"/>
                  <a:pt x="834887" y="373711"/>
                </a:cubicBezTo>
                <a:cubicBezTo>
                  <a:pt x="857366" y="375376"/>
                  <a:pt x="879507" y="386713"/>
                  <a:pt x="898498" y="397565"/>
                </a:cubicBezTo>
                <a:cubicBezTo>
                  <a:pt x="906795" y="402306"/>
                  <a:pt x="913805" y="409194"/>
                  <a:pt x="922352" y="413468"/>
                </a:cubicBezTo>
                <a:cubicBezTo>
                  <a:pt x="929849" y="417216"/>
                  <a:pt x="938255" y="418769"/>
                  <a:pt x="946206" y="421419"/>
                </a:cubicBezTo>
                <a:cubicBezTo>
                  <a:pt x="956808" y="432021"/>
                  <a:pt x="966728" y="443351"/>
                  <a:pt x="978011" y="453224"/>
                </a:cubicBezTo>
                <a:cubicBezTo>
                  <a:pt x="987984" y="461951"/>
                  <a:pt x="1000445" y="467707"/>
                  <a:pt x="1009816" y="477078"/>
                </a:cubicBezTo>
                <a:cubicBezTo>
                  <a:pt x="1016573" y="483835"/>
                  <a:pt x="1018962" y="494175"/>
                  <a:pt x="1025719" y="500932"/>
                </a:cubicBezTo>
                <a:cubicBezTo>
                  <a:pt x="1035090" y="510303"/>
                  <a:pt x="1047462" y="516162"/>
                  <a:pt x="1057524" y="524786"/>
                </a:cubicBezTo>
                <a:cubicBezTo>
                  <a:pt x="1066062" y="532104"/>
                  <a:pt x="1072502" y="541736"/>
                  <a:pt x="1081378" y="548640"/>
                </a:cubicBezTo>
                <a:cubicBezTo>
                  <a:pt x="1096465" y="560374"/>
                  <a:pt x="1115571" y="566930"/>
                  <a:pt x="1129086" y="580445"/>
                </a:cubicBezTo>
                <a:cubicBezTo>
                  <a:pt x="1198784" y="650143"/>
                  <a:pt x="1110367" y="564844"/>
                  <a:pt x="1176794" y="620202"/>
                </a:cubicBezTo>
                <a:cubicBezTo>
                  <a:pt x="1185432" y="627401"/>
                  <a:pt x="1192009" y="636857"/>
                  <a:pt x="1200647" y="644056"/>
                </a:cubicBezTo>
                <a:cubicBezTo>
                  <a:pt x="1207988" y="650174"/>
                  <a:pt x="1217359" y="653609"/>
                  <a:pt x="1224501" y="659958"/>
                </a:cubicBezTo>
                <a:cubicBezTo>
                  <a:pt x="1269062" y="699568"/>
                  <a:pt x="1263942" y="695266"/>
                  <a:pt x="1288112" y="731520"/>
                </a:cubicBezTo>
                <a:cubicBezTo>
                  <a:pt x="1302107" y="773505"/>
                  <a:pt x="1291414" y="748401"/>
                  <a:pt x="1327868" y="803082"/>
                </a:cubicBezTo>
                <a:cubicBezTo>
                  <a:pt x="1333169" y="811033"/>
                  <a:pt x="1335820" y="821635"/>
                  <a:pt x="1343771" y="826936"/>
                </a:cubicBezTo>
                <a:lnTo>
                  <a:pt x="1367625" y="842838"/>
                </a:lnTo>
                <a:cubicBezTo>
                  <a:pt x="1372926" y="850789"/>
                  <a:pt x="1379253" y="858145"/>
                  <a:pt x="1383527" y="866692"/>
                </a:cubicBezTo>
                <a:cubicBezTo>
                  <a:pt x="1398026" y="895690"/>
                  <a:pt x="1385684" y="913188"/>
                  <a:pt x="1423284" y="938254"/>
                </a:cubicBezTo>
                <a:lnTo>
                  <a:pt x="1447138" y="954156"/>
                </a:lnTo>
                <a:lnTo>
                  <a:pt x="1463040" y="1001864"/>
                </a:lnTo>
                <a:cubicBezTo>
                  <a:pt x="1471830" y="1028235"/>
                  <a:pt x="1470992" y="1017336"/>
                  <a:pt x="1470992" y="1033670"/>
                </a:cubicBezTo>
              </a:path>
            </a:pathLst>
          </a:custGeom>
          <a:no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Freeform 7"/>
          <p:cNvSpPr/>
          <p:nvPr/>
        </p:nvSpPr>
        <p:spPr>
          <a:xfrm>
            <a:off x="2445488" y="1644502"/>
            <a:ext cx="4657061" cy="3714307"/>
          </a:xfrm>
          <a:custGeom>
            <a:avLst/>
            <a:gdLst>
              <a:gd name="connsiteX0" fmla="*/ 0 w 4657061"/>
              <a:gd name="connsiteY0" fmla="*/ 0 h 3714307"/>
              <a:gd name="connsiteX1" fmla="*/ 1013638 w 4657061"/>
              <a:gd name="connsiteY1" fmla="*/ 63796 h 3714307"/>
              <a:gd name="connsiteX2" fmla="*/ 1389321 w 4657061"/>
              <a:gd name="connsiteY2" fmla="*/ 134679 h 3714307"/>
              <a:gd name="connsiteX3" fmla="*/ 1524000 w 4657061"/>
              <a:gd name="connsiteY3" fmla="*/ 170121 h 3714307"/>
              <a:gd name="connsiteX4" fmla="*/ 1658679 w 4657061"/>
              <a:gd name="connsiteY4" fmla="*/ 226828 h 3714307"/>
              <a:gd name="connsiteX5" fmla="*/ 1736652 w 4657061"/>
              <a:gd name="connsiteY5" fmla="*/ 326065 h 3714307"/>
              <a:gd name="connsiteX6" fmla="*/ 1772093 w 4657061"/>
              <a:gd name="connsiteY6" fmla="*/ 446568 h 3714307"/>
              <a:gd name="connsiteX7" fmla="*/ 1800447 w 4657061"/>
              <a:gd name="connsiteY7" fmla="*/ 616689 h 3714307"/>
              <a:gd name="connsiteX8" fmla="*/ 2027275 w 4657061"/>
              <a:gd name="connsiteY8" fmla="*/ 2098158 h 3714307"/>
              <a:gd name="connsiteX9" fmla="*/ 2289545 w 4657061"/>
              <a:gd name="connsiteY9" fmla="*/ 2962940 h 3714307"/>
              <a:gd name="connsiteX10" fmla="*/ 2544726 w 4657061"/>
              <a:gd name="connsiteY10" fmla="*/ 3388242 h 3714307"/>
              <a:gd name="connsiteX11" fmla="*/ 2743200 w 4657061"/>
              <a:gd name="connsiteY11" fmla="*/ 3501656 h 3714307"/>
              <a:gd name="connsiteX12" fmla="*/ 3012559 w 4657061"/>
              <a:gd name="connsiteY12" fmla="*/ 3558363 h 3714307"/>
              <a:gd name="connsiteX13" fmla="*/ 3366977 w 4657061"/>
              <a:gd name="connsiteY13" fmla="*/ 3629247 h 3714307"/>
              <a:gd name="connsiteX14" fmla="*/ 4267200 w 4657061"/>
              <a:gd name="connsiteY14" fmla="*/ 3693042 h 3714307"/>
              <a:gd name="connsiteX15" fmla="*/ 4657061 w 4657061"/>
              <a:gd name="connsiteY15" fmla="*/ 3714307 h 37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7061" h="3714307">
                <a:moveTo>
                  <a:pt x="0" y="0"/>
                </a:moveTo>
                <a:cubicBezTo>
                  <a:pt x="391042" y="20675"/>
                  <a:pt x="782085" y="41350"/>
                  <a:pt x="1013638" y="63796"/>
                </a:cubicBezTo>
                <a:cubicBezTo>
                  <a:pt x="1245192" y="86243"/>
                  <a:pt x="1304261" y="116958"/>
                  <a:pt x="1389321" y="134679"/>
                </a:cubicBezTo>
                <a:cubicBezTo>
                  <a:pt x="1474381" y="152400"/>
                  <a:pt x="1479107" y="154763"/>
                  <a:pt x="1524000" y="170121"/>
                </a:cubicBezTo>
                <a:cubicBezTo>
                  <a:pt x="1568893" y="185479"/>
                  <a:pt x="1623237" y="200837"/>
                  <a:pt x="1658679" y="226828"/>
                </a:cubicBezTo>
                <a:cubicBezTo>
                  <a:pt x="1694121" y="252819"/>
                  <a:pt x="1717750" y="289442"/>
                  <a:pt x="1736652" y="326065"/>
                </a:cubicBezTo>
                <a:cubicBezTo>
                  <a:pt x="1755554" y="362688"/>
                  <a:pt x="1761461" y="398131"/>
                  <a:pt x="1772093" y="446568"/>
                </a:cubicBezTo>
                <a:cubicBezTo>
                  <a:pt x="1782726" y="495005"/>
                  <a:pt x="1757917" y="341424"/>
                  <a:pt x="1800447" y="616689"/>
                </a:cubicBezTo>
                <a:cubicBezTo>
                  <a:pt x="1842977" y="891954"/>
                  <a:pt x="1945759" y="1707116"/>
                  <a:pt x="2027275" y="2098158"/>
                </a:cubicBezTo>
                <a:cubicBezTo>
                  <a:pt x="2108791" y="2489200"/>
                  <a:pt x="2203303" y="2747926"/>
                  <a:pt x="2289545" y="2962940"/>
                </a:cubicBezTo>
                <a:cubicBezTo>
                  <a:pt x="2375787" y="3177954"/>
                  <a:pt x="2469117" y="3298456"/>
                  <a:pt x="2544726" y="3388242"/>
                </a:cubicBezTo>
                <a:cubicBezTo>
                  <a:pt x="2620335" y="3478028"/>
                  <a:pt x="2665228" y="3473303"/>
                  <a:pt x="2743200" y="3501656"/>
                </a:cubicBezTo>
                <a:cubicBezTo>
                  <a:pt x="2821172" y="3530009"/>
                  <a:pt x="3012559" y="3558363"/>
                  <a:pt x="3012559" y="3558363"/>
                </a:cubicBezTo>
                <a:cubicBezTo>
                  <a:pt x="3116522" y="3579628"/>
                  <a:pt x="3157870" y="3606801"/>
                  <a:pt x="3366977" y="3629247"/>
                </a:cubicBezTo>
                <a:cubicBezTo>
                  <a:pt x="3576084" y="3651693"/>
                  <a:pt x="4052186" y="3678865"/>
                  <a:pt x="4267200" y="3693042"/>
                </a:cubicBezTo>
                <a:cubicBezTo>
                  <a:pt x="4482214" y="3707219"/>
                  <a:pt x="4657061" y="3714307"/>
                  <a:pt x="4657061" y="3714307"/>
                </a:cubicBezTo>
              </a:path>
            </a:pathLst>
          </a:custGeom>
          <a:no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 name="Straight Connector 9"/>
          <p:cNvCxnSpPr/>
          <p:nvPr/>
        </p:nvCxnSpPr>
        <p:spPr>
          <a:xfrm>
            <a:off x="4226288" y="1600200"/>
            <a:ext cx="4853" cy="3810000"/>
          </a:xfrm>
          <a:prstGeom prst="line">
            <a:avLst/>
          </a:prstGeom>
          <a:ln w="28575"/>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224516" y="1382839"/>
            <a:ext cx="1261884" cy="646331"/>
          </a:xfrm>
          <a:prstGeom prst="rect">
            <a:avLst/>
          </a:prstGeom>
          <a:noFill/>
        </p:spPr>
        <p:txBody>
          <a:bodyPr wrap="none" rtlCol="0">
            <a:spAutoFit/>
          </a:bodyPr>
          <a:lstStyle/>
          <a:p>
            <a:r>
              <a:rPr lang="en-US" dirty="0">
                <a:latin typeface="Arial" pitchFamily="34" charset="0"/>
                <a:cs typeface="Arial" pitchFamily="34" charset="0"/>
              </a:rPr>
              <a:t>Distance</a:t>
            </a:r>
          </a:p>
          <a:p>
            <a:r>
              <a:rPr lang="en-US" dirty="0">
                <a:latin typeface="Arial" pitchFamily="34" charset="0"/>
                <a:cs typeface="Arial" pitchFamily="34" charset="0"/>
              </a:rPr>
              <a:t>threshold </a:t>
            </a:r>
            <a:r>
              <a:rPr lang="en-US" i="1" dirty="0">
                <a:latin typeface="Arial" pitchFamily="34" charset="0"/>
                <a:cs typeface="Arial" pitchFamily="34" charset="0"/>
              </a:rPr>
              <a:t>t</a:t>
            </a:r>
          </a:p>
        </p:txBody>
      </p:sp>
    </p:spTree>
    <p:extLst>
      <p:ext uri="{BB962C8B-B14F-4D97-AF65-F5344CB8AC3E}">
        <p14:creationId xmlns:p14="http://schemas.microsoft.com/office/powerpoint/2010/main" val="2988416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dirty="0"/>
              <a:t>Example of LS Family: Min-Hash</a:t>
            </a:r>
          </a:p>
        </p:txBody>
      </p:sp>
      <p:sp>
        <p:nvSpPr>
          <p:cNvPr id="29699" name="Rectangle 3"/>
          <p:cNvSpPr>
            <a:spLocks noGrp="1" noChangeArrowheads="1"/>
          </p:cNvSpPr>
          <p:nvPr>
            <p:ph idx="1"/>
          </p:nvPr>
        </p:nvSpPr>
        <p:spPr/>
        <p:txBody>
          <a:bodyPr>
            <a:normAutofit/>
          </a:bodyPr>
          <a:lstStyle/>
          <a:p>
            <a:r>
              <a:rPr lang="en-US" b="1" dirty="0">
                <a:solidFill>
                  <a:srgbClr val="008000"/>
                </a:solidFill>
              </a:rPr>
              <a:t>Let:</a:t>
            </a:r>
            <a:r>
              <a:rPr lang="en-US" dirty="0">
                <a:solidFill>
                  <a:srgbClr val="008000"/>
                </a:solidFill>
              </a:rPr>
              <a:t> </a:t>
            </a:r>
          </a:p>
          <a:p>
            <a:pPr lvl="1"/>
            <a:r>
              <a:rPr lang="en-US" b="1" i="1" dirty="0"/>
              <a:t>S</a:t>
            </a:r>
            <a:r>
              <a:rPr lang="en-US" dirty="0"/>
              <a:t> = space of all sets, </a:t>
            </a:r>
          </a:p>
          <a:p>
            <a:pPr lvl="1"/>
            <a:r>
              <a:rPr lang="en-US" b="1" i="1" dirty="0"/>
              <a:t>d</a:t>
            </a:r>
            <a:r>
              <a:rPr lang="en-US" dirty="0"/>
              <a:t> = </a:t>
            </a:r>
            <a:r>
              <a:rPr lang="en-US" dirty="0" err="1"/>
              <a:t>Jaccard</a:t>
            </a:r>
            <a:r>
              <a:rPr lang="en-US" dirty="0"/>
              <a:t> distance, </a:t>
            </a:r>
          </a:p>
          <a:p>
            <a:pPr lvl="1"/>
            <a:r>
              <a:rPr lang="en-US" b="1" i="1" dirty="0"/>
              <a:t>H</a:t>
            </a:r>
            <a:r>
              <a:rPr lang="en-US" dirty="0"/>
              <a:t> is family of Min-Hash functions for all permutations of rows</a:t>
            </a:r>
          </a:p>
          <a:p>
            <a:r>
              <a:rPr lang="en-US" dirty="0"/>
              <a:t>Then for any hash function </a:t>
            </a:r>
            <a:r>
              <a:rPr lang="en-US" b="1" i="1" dirty="0"/>
              <a:t>h</a:t>
            </a:r>
            <a:r>
              <a:rPr lang="en-US" b="1" i="1" dirty="0">
                <a:sym typeface="Symbol"/>
              </a:rPr>
              <a:t></a:t>
            </a:r>
            <a:r>
              <a:rPr lang="en-US" b="1" i="1" dirty="0"/>
              <a:t> H</a:t>
            </a:r>
            <a:r>
              <a:rPr lang="en-US" dirty="0"/>
              <a:t>:</a:t>
            </a:r>
            <a:br>
              <a:rPr lang="en-US" dirty="0"/>
            </a:br>
            <a:r>
              <a:rPr lang="en-US" dirty="0"/>
              <a:t>		</a:t>
            </a:r>
            <a:r>
              <a:rPr lang="en-US" b="1" i="1" dirty="0" err="1">
                <a:solidFill>
                  <a:srgbClr val="0000FF"/>
                </a:solidFill>
              </a:rPr>
              <a:t>Pr</a:t>
            </a:r>
            <a:r>
              <a:rPr lang="en-US" b="1" i="1" dirty="0">
                <a:solidFill>
                  <a:srgbClr val="0000FF"/>
                </a:solidFill>
              </a:rPr>
              <a:t>[h(x) = h(y)]  =  1 - d(x, y)</a:t>
            </a:r>
          </a:p>
          <a:p>
            <a:pPr lvl="8"/>
            <a:endParaRPr lang="en-US" dirty="0">
              <a:solidFill>
                <a:srgbClr val="0000FF"/>
              </a:solidFill>
            </a:endParaRPr>
          </a:p>
          <a:p>
            <a:pPr lvl="1"/>
            <a:r>
              <a:rPr lang="en-US" dirty="0"/>
              <a:t>Simply restates theorem about Min-Hashing </a:t>
            </a:r>
            <a:br>
              <a:rPr lang="en-US" dirty="0"/>
            </a:br>
            <a:r>
              <a:rPr lang="en-US" dirty="0"/>
              <a:t>in terms of distances rather than similarities</a:t>
            </a:r>
          </a:p>
        </p:txBody>
      </p:sp>
      <p:sp>
        <p:nvSpPr>
          <p:cNvPr id="4" name="Date Placeholder 3"/>
          <p:cNvSpPr>
            <a:spLocks noGrp="1"/>
          </p:cNvSpPr>
          <p:nvPr>
            <p:ph type="dt" sz="half" idx="10"/>
          </p:nvPr>
        </p:nvSpPr>
        <p:spPr/>
        <p:txBody>
          <a:bodyPr/>
          <a:lstStyle/>
          <a:p>
            <a:fld id="{E88D41E8-82C2-EC48-B105-FD8059D0F9C1}"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22</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24736388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Example: LS Family – (2)</a:t>
            </a:r>
          </a:p>
        </p:txBody>
      </p:sp>
      <p:sp>
        <p:nvSpPr>
          <p:cNvPr id="30723" name="Rectangle 3"/>
          <p:cNvSpPr>
            <a:spLocks noGrp="1" noChangeArrowheads="1"/>
          </p:cNvSpPr>
          <p:nvPr>
            <p:ph idx="1"/>
          </p:nvPr>
        </p:nvSpPr>
        <p:spPr>
          <a:xfrm>
            <a:off x="457200" y="1371600"/>
            <a:ext cx="8763000" cy="5486400"/>
          </a:xfrm>
        </p:spPr>
        <p:txBody>
          <a:bodyPr>
            <a:normAutofit/>
          </a:bodyPr>
          <a:lstStyle/>
          <a:p>
            <a:r>
              <a:rPr lang="en-US" b="1" dirty="0">
                <a:solidFill>
                  <a:srgbClr val="0000FF"/>
                </a:solidFill>
              </a:rPr>
              <a:t>Claim:</a:t>
            </a:r>
            <a:r>
              <a:rPr lang="en-US" dirty="0"/>
              <a:t> </a:t>
            </a:r>
            <a:r>
              <a:rPr lang="en-US" b="1" dirty="0"/>
              <a:t>Min-hash </a:t>
            </a:r>
            <a:r>
              <a:rPr lang="en-US" b="1" i="1" dirty="0"/>
              <a:t>H</a:t>
            </a:r>
            <a:r>
              <a:rPr lang="en-US" dirty="0"/>
              <a:t> is a (1/3, 2/3, 2/3, 1/3)-sensitive family for </a:t>
            </a:r>
            <a:r>
              <a:rPr lang="en-US" b="1" i="1" dirty="0"/>
              <a:t>S</a:t>
            </a:r>
            <a:r>
              <a:rPr lang="en-US" dirty="0"/>
              <a:t> and </a:t>
            </a:r>
            <a:r>
              <a:rPr lang="en-US" b="1" i="1" dirty="0"/>
              <a:t>d</a:t>
            </a:r>
            <a:r>
              <a:rPr lang="en-US" dirty="0"/>
              <a:t>.</a:t>
            </a:r>
          </a:p>
          <a:p>
            <a:pPr lvl="8"/>
            <a:endParaRPr lang="en-US" dirty="0"/>
          </a:p>
          <a:p>
            <a:pPr lvl="8"/>
            <a:endParaRPr lang="en-US" dirty="0"/>
          </a:p>
          <a:p>
            <a:pPr lvl="8"/>
            <a:endParaRPr lang="en-US" dirty="0"/>
          </a:p>
          <a:p>
            <a:pPr lvl="8"/>
            <a:endParaRPr lang="en-US" dirty="0"/>
          </a:p>
          <a:p>
            <a:pPr marL="342900" indent="-342900" eaLnBrk="0" hangingPunct="0">
              <a:spcBef>
                <a:spcPct val="20000"/>
              </a:spcBef>
            </a:pPr>
            <a:r>
              <a:rPr lang="en-US" b="1" dirty="0">
                <a:solidFill>
                  <a:srgbClr val="D60093"/>
                </a:solidFill>
              </a:rPr>
              <a:t>For </a:t>
            </a:r>
            <a:r>
              <a:rPr lang="en-US" b="1" dirty="0" err="1">
                <a:solidFill>
                  <a:srgbClr val="D60093"/>
                </a:solidFill>
              </a:rPr>
              <a:t>Jaccard</a:t>
            </a:r>
            <a:r>
              <a:rPr lang="en-US" b="1" dirty="0">
                <a:solidFill>
                  <a:srgbClr val="D60093"/>
                </a:solidFill>
              </a:rPr>
              <a:t> similarity, Min-Hashing gives a </a:t>
            </a:r>
            <a:r>
              <a:rPr lang="en-US" b="1" i="1" dirty="0">
                <a:solidFill>
                  <a:srgbClr val="D60093"/>
                </a:solidFill>
              </a:rPr>
              <a:t>(d</a:t>
            </a:r>
            <a:r>
              <a:rPr lang="en-US" b="1" i="1" baseline="-25000" dirty="0">
                <a:solidFill>
                  <a:srgbClr val="D60093"/>
                </a:solidFill>
              </a:rPr>
              <a:t>1</a:t>
            </a:r>
            <a:r>
              <a:rPr lang="en-US" b="1" i="1" dirty="0">
                <a:solidFill>
                  <a:srgbClr val="D60093"/>
                </a:solidFill>
              </a:rPr>
              <a:t>,d</a:t>
            </a:r>
            <a:r>
              <a:rPr lang="en-US" b="1" i="1" baseline="-25000" dirty="0">
                <a:solidFill>
                  <a:srgbClr val="D60093"/>
                </a:solidFill>
              </a:rPr>
              <a:t>2</a:t>
            </a:r>
            <a:r>
              <a:rPr lang="en-US" b="1" i="1" dirty="0">
                <a:solidFill>
                  <a:srgbClr val="D60093"/>
                </a:solidFill>
              </a:rPr>
              <a:t>,(1-d</a:t>
            </a:r>
            <a:r>
              <a:rPr lang="en-US" b="1" i="1" baseline="-25000" dirty="0">
                <a:solidFill>
                  <a:srgbClr val="D60093"/>
                </a:solidFill>
              </a:rPr>
              <a:t>1</a:t>
            </a:r>
            <a:r>
              <a:rPr lang="en-US" b="1" i="1" dirty="0">
                <a:solidFill>
                  <a:srgbClr val="D60093"/>
                </a:solidFill>
              </a:rPr>
              <a:t>),(1-d</a:t>
            </a:r>
            <a:r>
              <a:rPr lang="en-US" b="1" i="1" baseline="-25000" dirty="0">
                <a:solidFill>
                  <a:srgbClr val="D60093"/>
                </a:solidFill>
              </a:rPr>
              <a:t>2</a:t>
            </a:r>
            <a:r>
              <a:rPr lang="en-US" b="1" i="1" dirty="0">
                <a:solidFill>
                  <a:srgbClr val="D60093"/>
                </a:solidFill>
              </a:rPr>
              <a:t>))-</a:t>
            </a:r>
            <a:r>
              <a:rPr lang="en-US" b="1" dirty="0">
                <a:solidFill>
                  <a:srgbClr val="D60093"/>
                </a:solidFill>
              </a:rPr>
              <a:t>sensitive family for any </a:t>
            </a:r>
            <a:r>
              <a:rPr lang="en-US" b="1" i="1" dirty="0">
                <a:solidFill>
                  <a:srgbClr val="D60093"/>
                </a:solidFill>
              </a:rPr>
              <a:t>d</a:t>
            </a:r>
            <a:r>
              <a:rPr lang="en-US" b="1" i="1" baseline="-25000" dirty="0">
                <a:solidFill>
                  <a:srgbClr val="D60093"/>
                </a:solidFill>
              </a:rPr>
              <a:t>1</a:t>
            </a:r>
            <a:r>
              <a:rPr lang="en-US" b="1" i="1" dirty="0">
                <a:solidFill>
                  <a:srgbClr val="D60093"/>
                </a:solidFill>
              </a:rPr>
              <a:t>&lt;d</a:t>
            </a:r>
            <a:r>
              <a:rPr lang="en-US" b="1" i="1" baseline="-25000" dirty="0">
                <a:solidFill>
                  <a:srgbClr val="D60093"/>
                </a:solidFill>
              </a:rPr>
              <a:t>2</a:t>
            </a:r>
          </a:p>
        </p:txBody>
      </p:sp>
      <p:grpSp>
        <p:nvGrpSpPr>
          <p:cNvPr id="2" name="Group 4"/>
          <p:cNvGrpSpPr>
            <a:grpSpLocks/>
          </p:cNvGrpSpPr>
          <p:nvPr/>
        </p:nvGrpSpPr>
        <p:grpSpPr bwMode="auto">
          <a:xfrm>
            <a:off x="2133600" y="1371600"/>
            <a:ext cx="3352800" cy="2051051"/>
            <a:chOff x="672" y="1248"/>
            <a:chExt cx="2112" cy="1292"/>
          </a:xfrm>
        </p:grpSpPr>
        <p:sp>
          <p:nvSpPr>
            <p:cNvPr id="30730" name="Text Box 5"/>
            <p:cNvSpPr txBox="1">
              <a:spLocks noChangeArrowheads="1"/>
            </p:cNvSpPr>
            <p:nvPr/>
          </p:nvSpPr>
          <p:spPr bwMode="auto">
            <a:xfrm>
              <a:off x="672" y="2017"/>
              <a:ext cx="1810" cy="523"/>
            </a:xfrm>
            <a:prstGeom prst="rect">
              <a:avLst/>
            </a:prstGeom>
            <a:noFill/>
            <a:ln w="9525">
              <a:noFill/>
              <a:miter lim="800000"/>
              <a:headEnd/>
              <a:tailEnd/>
            </a:ln>
          </p:spPr>
          <p:txBody>
            <a:bodyPr wrap="square">
              <a:spAutoFit/>
            </a:bodyPr>
            <a:lstStyle/>
            <a:p>
              <a:pPr eaLnBrk="0" hangingPunct="0"/>
              <a:r>
                <a:rPr lang="en-US" sz="2400" dirty="0">
                  <a:solidFill>
                    <a:srgbClr val="008000"/>
                  </a:solidFill>
                  <a:latin typeface="Arial" pitchFamily="34" charset="0"/>
                  <a:cs typeface="Arial" pitchFamily="34" charset="0"/>
                </a:rPr>
                <a:t>If distance </a:t>
              </a:r>
              <a:r>
                <a:rPr lang="en-US" sz="2400" u="sng" dirty="0">
                  <a:solidFill>
                    <a:srgbClr val="008000"/>
                  </a:solidFill>
                  <a:latin typeface="Arial" pitchFamily="34" charset="0"/>
                  <a:cs typeface="Arial" pitchFamily="34" charset="0"/>
                </a:rPr>
                <a:t>&lt;</a:t>
              </a:r>
              <a:r>
                <a:rPr lang="en-US" sz="2400" dirty="0">
                  <a:solidFill>
                    <a:srgbClr val="008000"/>
                  </a:solidFill>
                  <a:latin typeface="Arial" pitchFamily="34" charset="0"/>
                  <a:cs typeface="Arial" pitchFamily="34" charset="0"/>
                </a:rPr>
                <a:t> 1/3</a:t>
              </a:r>
            </a:p>
            <a:p>
              <a:pPr eaLnBrk="0" hangingPunct="0"/>
              <a:r>
                <a:rPr lang="en-US" sz="2400" dirty="0">
                  <a:solidFill>
                    <a:srgbClr val="008000"/>
                  </a:solidFill>
                  <a:latin typeface="Arial" pitchFamily="34" charset="0"/>
                  <a:cs typeface="Arial" pitchFamily="34" charset="0"/>
                </a:rPr>
                <a:t>(so similarity ≥ 2/3)</a:t>
              </a:r>
            </a:p>
          </p:txBody>
        </p:sp>
        <p:sp>
          <p:nvSpPr>
            <p:cNvPr id="30731" name="Rectangle 6"/>
            <p:cNvSpPr>
              <a:spLocks noChangeArrowheads="1"/>
            </p:cNvSpPr>
            <p:nvPr/>
          </p:nvSpPr>
          <p:spPr bwMode="auto">
            <a:xfrm>
              <a:off x="2400" y="1248"/>
              <a:ext cx="384" cy="336"/>
            </a:xfrm>
            <a:prstGeom prst="rect">
              <a:avLst/>
            </a:prstGeom>
            <a:noFill/>
            <a:ln w="12700">
              <a:solidFill>
                <a:srgbClr val="008000"/>
              </a:solidFill>
              <a:miter lim="800000"/>
              <a:headEnd/>
              <a:tailEnd/>
            </a:ln>
          </p:spPr>
          <p:txBody>
            <a:bodyPr wrap="none" anchor="ctr"/>
            <a:lstStyle/>
            <a:p>
              <a:endParaRPr lang="en-US">
                <a:solidFill>
                  <a:srgbClr val="008000"/>
                </a:solidFill>
                <a:latin typeface="Arial" pitchFamily="34" charset="0"/>
                <a:cs typeface="Arial" pitchFamily="34" charset="0"/>
              </a:endParaRPr>
            </a:p>
          </p:txBody>
        </p:sp>
        <p:sp>
          <p:nvSpPr>
            <p:cNvPr id="30732" name="Line 7"/>
            <p:cNvSpPr>
              <a:spLocks noChangeShapeType="1"/>
            </p:cNvSpPr>
            <p:nvPr/>
          </p:nvSpPr>
          <p:spPr bwMode="auto">
            <a:xfrm flipV="1">
              <a:off x="2064" y="1584"/>
              <a:ext cx="480" cy="480"/>
            </a:xfrm>
            <a:prstGeom prst="line">
              <a:avLst/>
            </a:prstGeom>
            <a:noFill/>
            <a:ln w="12700">
              <a:solidFill>
                <a:srgbClr val="008000"/>
              </a:solidFill>
              <a:round/>
              <a:headEnd/>
              <a:tailEnd type="triangle" w="med" len="med"/>
            </a:ln>
          </p:spPr>
          <p:txBody>
            <a:bodyPr/>
            <a:lstStyle/>
            <a:p>
              <a:endParaRPr lang="en-US">
                <a:solidFill>
                  <a:srgbClr val="008000"/>
                </a:solidFill>
                <a:latin typeface="Arial" pitchFamily="34" charset="0"/>
                <a:cs typeface="Arial" pitchFamily="34" charset="0"/>
              </a:endParaRPr>
            </a:p>
          </p:txBody>
        </p:sp>
      </p:grpSp>
      <p:grpSp>
        <p:nvGrpSpPr>
          <p:cNvPr id="3" name="Group 8"/>
          <p:cNvGrpSpPr>
            <a:grpSpLocks/>
          </p:cNvGrpSpPr>
          <p:nvPr/>
        </p:nvGrpSpPr>
        <p:grpSpPr bwMode="auto">
          <a:xfrm>
            <a:off x="6178551" y="1371600"/>
            <a:ext cx="3078163" cy="2147888"/>
            <a:chOff x="3302" y="1248"/>
            <a:chExt cx="1939" cy="1353"/>
          </a:xfrm>
        </p:grpSpPr>
        <p:sp>
          <p:nvSpPr>
            <p:cNvPr id="30727" name="Rectangle 9"/>
            <p:cNvSpPr>
              <a:spLocks noChangeArrowheads="1"/>
            </p:cNvSpPr>
            <p:nvPr/>
          </p:nvSpPr>
          <p:spPr bwMode="auto">
            <a:xfrm>
              <a:off x="3408" y="1248"/>
              <a:ext cx="432" cy="336"/>
            </a:xfrm>
            <a:prstGeom prst="rect">
              <a:avLst/>
            </a:prstGeom>
            <a:noFill/>
            <a:ln w="12700">
              <a:solidFill>
                <a:srgbClr val="008000"/>
              </a:solidFill>
              <a:miter lim="800000"/>
              <a:headEnd/>
              <a:tailEnd/>
            </a:ln>
          </p:spPr>
          <p:txBody>
            <a:bodyPr wrap="none" anchor="ctr"/>
            <a:lstStyle/>
            <a:p>
              <a:endParaRPr lang="en-US">
                <a:solidFill>
                  <a:srgbClr val="008000"/>
                </a:solidFill>
                <a:latin typeface="Arial" pitchFamily="34" charset="0"/>
                <a:cs typeface="Arial" pitchFamily="34" charset="0"/>
              </a:endParaRPr>
            </a:p>
          </p:txBody>
        </p:sp>
        <p:sp>
          <p:nvSpPr>
            <p:cNvPr id="30728" name="Text Box 10"/>
            <p:cNvSpPr txBox="1">
              <a:spLocks noChangeArrowheads="1"/>
            </p:cNvSpPr>
            <p:nvPr/>
          </p:nvSpPr>
          <p:spPr bwMode="auto">
            <a:xfrm>
              <a:off x="3302" y="1845"/>
              <a:ext cx="1939" cy="756"/>
            </a:xfrm>
            <a:prstGeom prst="rect">
              <a:avLst/>
            </a:prstGeom>
            <a:noFill/>
            <a:ln w="9525">
              <a:noFill/>
              <a:miter lim="800000"/>
              <a:headEnd/>
              <a:tailEnd/>
            </a:ln>
          </p:spPr>
          <p:txBody>
            <a:bodyPr wrap="none">
              <a:spAutoFit/>
            </a:bodyPr>
            <a:lstStyle/>
            <a:p>
              <a:pPr eaLnBrk="0" hangingPunct="0"/>
              <a:r>
                <a:rPr lang="en-US" sz="2400" dirty="0">
                  <a:solidFill>
                    <a:srgbClr val="008000"/>
                  </a:solidFill>
                  <a:latin typeface="Arial" pitchFamily="34" charset="0"/>
                  <a:cs typeface="Arial" pitchFamily="34" charset="0"/>
                </a:rPr>
                <a:t>Then probability</a:t>
              </a:r>
            </a:p>
            <a:p>
              <a:pPr eaLnBrk="0" hangingPunct="0"/>
              <a:r>
                <a:rPr lang="en-US" sz="2400" dirty="0">
                  <a:solidFill>
                    <a:srgbClr val="008000"/>
                  </a:solidFill>
                  <a:latin typeface="Arial" pitchFamily="34" charset="0"/>
                  <a:cs typeface="Arial" pitchFamily="34" charset="0"/>
                </a:rPr>
                <a:t>that Min-Hash values</a:t>
              </a:r>
            </a:p>
            <a:p>
              <a:pPr eaLnBrk="0" hangingPunct="0"/>
              <a:r>
                <a:rPr lang="en-US" sz="2400" dirty="0">
                  <a:solidFill>
                    <a:srgbClr val="008000"/>
                  </a:solidFill>
                  <a:latin typeface="Arial" pitchFamily="34" charset="0"/>
                  <a:cs typeface="Arial" pitchFamily="34" charset="0"/>
                </a:rPr>
                <a:t>agree is </a:t>
              </a:r>
              <a:r>
                <a:rPr lang="en-US" sz="2400" u="sng" dirty="0">
                  <a:solidFill>
                    <a:srgbClr val="008000"/>
                  </a:solidFill>
                  <a:latin typeface="Arial" pitchFamily="34" charset="0"/>
                  <a:cs typeface="Arial" pitchFamily="34" charset="0"/>
                </a:rPr>
                <a:t>&gt;</a:t>
              </a:r>
              <a:r>
                <a:rPr lang="en-US" sz="2400" dirty="0">
                  <a:solidFill>
                    <a:srgbClr val="008000"/>
                  </a:solidFill>
                  <a:latin typeface="Arial" pitchFamily="34" charset="0"/>
                  <a:cs typeface="Arial" pitchFamily="34" charset="0"/>
                </a:rPr>
                <a:t> 2/3</a:t>
              </a:r>
            </a:p>
          </p:txBody>
        </p:sp>
        <p:sp>
          <p:nvSpPr>
            <p:cNvPr id="30729" name="Line 11"/>
            <p:cNvSpPr>
              <a:spLocks noChangeShapeType="1"/>
            </p:cNvSpPr>
            <p:nvPr/>
          </p:nvSpPr>
          <p:spPr bwMode="auto">
            <a:xfrm flipH="1" flipV="1">
              <a:off x="3600" y="1584"/>
              <a:ext cx="410" cy="337"/>
            </a:xfrm>
            <a:prstGeom prst="line">
              <a:avLst/>
            </a:prstGeom>
            <a:noFill/>
            <a:ln w="12700">
              <a:solidFill>
                <a:srgbClr val="008000"/>
              </a:solidFill>
              <a:round/>
              <a:headEnd/>
              <a:tailEnd type="triangle" w="med" len="med"/>
            </a:ln>
          </p:spPr>
          <p:txBody>
            <a:bodyPr/>
            <a:lstStyle/>
            <a:p>
              <a:endParaRPr lang="en-US">
                <a:solidFill>
                  <a:srgbClr val="008000"/>
                </a:solidFill>
                <a:latin typeface="Arial" pitchFamily="34" charset="0"/>
                <a:cs typeface="Arial" pitchFamily="34" charset="0"/>
              </a:endParaRPr>
            </a:p>
          </p:txBody>
        </p:sp>
      </p:grpSp>
      <p:sp>
        <p:nvSpPr>
          <p:cNvPr id="13" name="Date Placeholder 12"/>
          <p:cNvSpPr>
            <a:spLocks noGrp="1"/>
          </p:cNvSpPr>
          <p:nvPr>
            <p:ph type="dt" sz="half" idx="10"/>
          </p:nvPr>
        </p:nvSpPr>
        <p:spPr/>
        <p:txBody>
          <a:bodyPr/>
          <a:lstStyle/>
          <a:p>
            <a:fld id="{BAD52D43-F2AA-5149-A792-5CD55687C64F}" type="datetime1">
              <a:rPr lang="en-US" smtClean="0"/>
              <a:t>1/21/18</a:t>
            </a:fld>
            <a:endParaRPr lang="en-US"/>
          </a:p>
        </p:txBody>
      </p:sp>
      <p:sp>
        <p:nvSpPr>
          <p:cNvPr id="14" name="Slide Number Placeholder 13"/>
          <p:cNvSpPr>
            <a:spLocks noGrp="1"/>
          </p:cNvSpPr>
          <p:nvPr>
            <p:ph type="sldNum" sz="quarter" idx="12"/>
          </p:nvPr>
        </p:nvSpPr>
        <p:spPr/>
        <p:txBody>
          <a:bodyPr/>
          <a:lstStyle/>
          <a:p>
            <a:fld id="{19B12225-5612-419B-A8D5-4B8EEE4C217E}" type="slidenum">
              <a:rPr lang="en-US" smtClean="0"/>
              <a:pPr/>
              <a:t>23</a:t>
            </a:fld>
            <a:endParaRPr lang="en-US"/>
          </a:p>
        </p:txBody>
      </p:sp>
      <p:sp>
        <p:nvSpPr>
          <p:cNvPr id="15" name="Footer Placeholder 14"/>
          <p:cNvSpPr>
            <a:spLocks noGrp="1"/>
          </p:cNvSpPr>
          <p:nvPr>
            <p:ph type="ftr" sz="quarter" idx="11"/>
          </p:nvPr>
        </p:nvSpPr>
        <p:spPr/>
        <p:txBody>
          <a:bodyPr/>
          <a:lstStyle/>
          <a:p>
            <a:r>
              <a:rPr lang="en-US"/>
              <a:t>Jure Leskovec, Stanford CS246: Mining Massive Datasets</a:t>
            </a:r>
            <a:endParaRPr lang="en-US" dirty="0"/>
          </a:p>
        </p:txBody>
      </p:sp>
    </p:spTree>
    <p:extLst>
      <p:ext uri="{BB962C8B-B14F-4D97-AF65-F5344CB8AC3E}">
        <p14:creationId xmlns:p14="http://schemas.microsoft.com/office/powerpoint/2010/main" val="528317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Amplifying a LS-Family</a:t>
            </a:r>
          </a:p>
        </p:txBody>
      </p:sp>
      <p:sp>
        <p:nvSpPr>
          <p:cNvPr id="77827" name="Rectangle 3"/>
          <p:cNvSpPr>
            <a:spLocks noGrp="1" noChangeArrowheads="1"/>
          </p:cNvSpPr>
          <p:nvPr>
            <p:ph idx="1"/>
          </p:nvPr>
        </p:nvSpPr>
        <p:spPr>
          <a:xfrm>
            <a:off x="457200" y="1371600"/>
            <a:ext cx="8686800" cy="5410200"/>
          </a:xfrm>
        </p:spPr>
        <p:txBody>
          <a:bodyPr>
            <a:normAutofit lnSpcReduction="10000"/>
          </a:bodyPr>
          <a:lstStyle/>
          <a:p>
            <a:r>
              <a:rPr lang="en-US" b="1" dirty="0">
                <a:solidFill>
                  <a:srgbClr val="D60093"/>
                </a:solidFill>
              </a:rPr>
              <a:t>Can we reproduce the </a:t>
            </a:r>
            <a:br>
              <a:rPr lang="en-US" b="1" dirty="0">
                <a:solidFill>
                  <a:srgbClr val="D60093"/>
                </a:solidFill>
              </a:rPr>
            </a:br>
            <a:r>
              <a:rPr lang="en-US" b="1" dirty="0">
                <a:solidFill>
                  <a:srgbClr val="D60093"/>
                </a:solidFill>
              </a:rPr>
              <a:t>“S-curve” effect we saw </a:t>
            </a:r>
            <a:br>
              <a:rPr lang="en-US" b="1" dirty="0">
                <a:solidFill>
                  <a:srgbClr val="D60093"/>
                </a:solidFill>
              </a:rPr>
            </a:br>
            <a:r>
              <a:rPr lang="en-US" b="1" dirty="0">
                <a:solidFill>
                  <a:srgbClr val="D60093"/>
                </a:solidFill>
              </a:rPr>
              <a:t>before for any LS family?</a:t>
            </a:r>
          </a:p>
          <a:p>
            <a:pPr lvl="4"/>
            <a:endParaRPr lang="en-US" dirty="0"/>
          </a:p>
          <a:p>
            <a:r>
              <a:rPr lang="en-US" dirty="0">
                <a:solidFill>
                  <a:srgbClr val="0000FF"/>
                </a:solidFill>
              </a:rPr>
              <a:t>The “</a:t>
            </a:r>
            <a:r>
              <a:rPr lang="en-US" b="1" dirty="0">
                <a:solidFill>
                  <a:srgbClr val="0000FF"/>
                </a:solidFill>
              </a:rPr>
              <a:t>bands</a:t>
            </a:r>
            <a:r>
              <a:rPr lang="en-US" dirty="0">
                <a:solidFill>
                  <a:srgbClr val="0000FF"/>
                </a:solidFill>
              </a:rPr>
              <a:t>” technique we learned for signature matrices carries over to this more general setting</a:t>
            </a:r>
          </a:p>
          <a:p>
            <a:r>
              <a:rPr lang="en-US" b="1" dirty="0"/>
              <a:t>Can do LSH with any</a:t>
            </a:r>
            <a:r>
              <a:rPr lang="en-US" b="1" dirty="0">
                <a:solidFill>
                  <a:srgbClr val="0000FF"/>
                </a:solidFill>
              </a:rPr>
              <a:t> </a:t>
            </a:r>
            <a:r>
              <a:rPr lang="en-US" b="1" dirty="0">
                <a:solidFill>
                  <a:srgbClr val="FF0066"/>
                </a:solidFill>
              </a:rPr>
              <a:t>(</a:t>
            </a:r>
            <a:r>
              <a:rPr lang="en-US" b="1" i="1" dirty="0">
                <a:solidFill>
                  <a:srgbClr val="FF0066"/>
                </a:solidFill>
              </a:rPr>
              <a:t>d</a:t>
            </a:r>
            <a:r>
              <a:rPr lang="en-US" b="1" baseline="-25000" dirty="0">
                <a:solidFill>
                  <a:srgbClr val="FF0066"/>
                </a:solidFill>
              </a:rPr>
              <a:t>1</a:t>
            </a:r>
            <a:r>
              <a:rPr lang="en-US" b="1" dirty="0">
                <a:solidFill>
                  <a:srgbClr val="FF0066"/>
                </a:solidFill>
              </a:rPr>
              <a:t>, </a:t>
            </a:r>
            <a:r>
              <a:rPr lang="en-US" b="1" i="1" dirty="0">
                <a:solidFill>
                  <a:srgbClr val="FF0066"/>
                </a:solidFill>
              </a:rPr>
              <a:t>d</a:t>
            </a:r>
            <a:r>
              <a:rPr lang="en-US" b="1" baseline="-25000" dirty="0">
                <a:solidFill>
                  <a:srgbClr val="FF0066"/>
                </a:solidFill>
              </a:rPr>
              <a:t>2</a:t>
            </a:r>
            <a:r>
              <a:rPr lang="en-US" b="1" dirty="0">
                <a:solidFill>
                  <a:srgbClr val="FF0066"/>
                </a:solidFill>
              </a:rPr>
              <a:t>, </a:t>
            </a:r>
            <a:r>
              <a:rPr lang="en-US" b="1" i="1" dirty="0">
                <a:solidFill>
                  <a:srgbClr val="FF0066"/>
                </a:solidFill>
              </a:rPr>
              <a:t>p</a:t>
            </a:r>
            <a:r>
              <a:rPr lang="en-US" b="1" baseline="-25000" dirty="0">
                <a:solidFill>
                  <a:srgbClr val="FF0066"/>
                </a:solidFill>
              </a:rPr>
              <a:t>1</a:t>
            </a:r>
            <a:r>
              <a:rPr lang="en-US" b="1" dirty="0">
                <a:solidFill>
                  <a:srgbClr val="FF0066"/>
                </a:solidFill>
              </a:rPr>
              <a:t>, </a:t>
            </a:r>
            <a:r>
              <a:rPr lang="en-US" b="1" i="1" dirty="0">
                <a:solidFill>
                  <a:srgbClr val="FF0066"/>
                </a:solidFill>
              </a:rPr>
              <a:t>p</a:t>
            </a:r>
            <a:r>
              <a:rPr lang="en-US" b="1" baseline="-25000" dirty="0">
                <a:solidFill>
                  <a:srgbClr val="FF0066"/>
                </a:solidFill>
              </a:rPr>
              <a:t>2</a:t>
            </a:r>
            <a:r>
              <a:rPr lang="en-US" b="1" dirty="0">
                <a:solidFill>
                  <a:srgbClr val="FF0066"/>
                </a:solidFill>
              </a:rPr>
              <a:t>)-</a:t>
            </a:r>
            <a:r>
              <a:rPr lang="en-US" b="1" i="1" dirty="0">
                <a:solidFill>
                  <a:srgbClr val="FF0066"/>
                </a:solidFill>
              </a:rPr>
              <a:t>sensitive</a:t>
            </a:r>
            <a:r>
              <a:rPr lang="en-US" b="1" dirty="0"/>
              <a:t> </a:t>
            </a:r>
            <a:r>
              <a:rPr lang="en-US" b="1" dirty="0">
                <a:solidFill>
                  <a:srgbClr val="FF0066"/>
                </a:solidFill>
              </a:rPr>
              <a:t>family!</a:t>
            </a:r>
          </a:p>
          <a:p>
            <a:pPr lvl="8"/>
            <a:endParaRPr lang="en-US" dirty="0"/>
          </a:p>
          <a:p>
            <a:r>
              <a:rPr lang="en-US" b="1" dirty="0">
                <a:solidFill>
                  <a:srgbClr val="008000"/>
                </a:solidFill>
              </a:rPr>
              <a:t>Two constructions:</a:t>
            </a:r>
          </a:p>
          <a:p>
            <a:pPr lvl="1"/>
            <a:r>
              <a:rPr lang="en-US" b="1" dirty="0">
                <a:solidFill>
                  <a:srgbClr val="FF0066"/>
                </a:solidFill>
              </a:rPr>
              <a:t>AND</a:t>
            </a:r>
            <a:r>
              <a:rPr lang="en-US" dirty="0"/>
              <a:t> construction like “rows in a band”</a:t>
            </a:r>
          </a:p>
          <a:p>
            <a:pPr lvl="1"/>
            <a:r>
              <a:rPr lang="en-US" b="1" dirty="0">
                <a:solidFill>
                  <a:srgbClr val="FF0066"/>
                </a:solidFill>
              </a:rPr>
              <a:t>OR</a:t>
            </a:r>
            <a:r>
              <a:rPr lang="en-US" dirty="0"/>
              <a:t> construction like “many bands”</a:t>
            </a:r>
          </a:p>
        </p:txBody>
      </p:sp>
      <p:sp>
        <p:nvSpPr>
          <p:cNvPr id="4" name="Date Placeholder 3"/>
          <p:cNvSpPr>
            <a:spLocks noGrp="1"/>
          </p:cNvSpPr>
          <p:nvPr>
            <p:ph type="dt" sz="half" idx="10"/>
          </p:nvPr>
        </p:nvSpPr>
        <p:spPr/>
        <p:txBody>
          <a:bodyPr/>
          <a:lstStyle/>
          <a:p>
            <a:fld id="{C784080B-B893-644C-841A-8A65CC068245}"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24</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grpSp>
        <p:nvGrpSpPr>
          <p:cNvPr id="7" name="Group 6"/>
          <p:cNvGrpSpPr/>
          <p:nvPr/>
        </p:nvGrpSpPr>
        <p:grpSpPr>
          <a:xfrm>
            <a:off x="6934200" y="1154668"/>
            <a:ext cx="2133600" cy="1676400"/>
            <a:chOff x="2362200" y="1828800"/>
            <a:chExt cx="4267200" cy="3581400"/>
          </a:xfrm>
        </p:grpSpPr>
        <p:sp>
          <p:nvSpPr>
            <p:cNvPr id="8"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9" name="Line 9"/>
            <p:cNvSpPr>
              <a:spLocks noChangeShapeType="1"/>
            </p:cNvSpPr>
            <p:nvPr/>
          </p:nvSpPr>
          <p:spPr bwMode="auto">
            <a:xfrm flipV="1">
              <a:off x="2362200" y="5334000"/>
              <a:ext cx="2057400" cy="76200"/>
            </a:xfrm>
            <a:prstGeom prst="line">
              <a:avLst/>
            </a:prstGeom>
            <a:noFill/>
            <a:ln w="25400">
              <a:solidFill>
                <a:srgbClr val="FF0000"/>
              </a:solidFill>
              <a:round/>
              <a:headEnd/>
              <a:tailEnd/>
            </a:ln>
          </p:spPr>
          <p:txBody>
            <a:bodyPr/>
            <a:lstStyle/>
            <a:p>
              <a:endParaRPr lang="en-US"/>
            </a:p>
          </p:txBody>
        </p:sp>
        <p:sp>
          <p:nvSpPr>
            <p:cNvPr id="10" name="Freeform 10"/>
            <p:cNvSpPr>
              <a:spLocks/>
            </p:cNvSpPr>
            <p:nvPr/>
          </p:nvSpPr>
          <p:spPr bwMode="auto">
            <a:xfrm>
              <a:off x="4419600" y="5105400"/>
              <a:ext cx="88900" cy="228600"/>
            </a:xfrm>
            <a:custGeom>
              <a:avLst/>
              <a:gdLst>
                <a:gd name="T0" fmla="*/ 0 w 56"/>
                <a:gd name="T1" fmla="*/ 144 h 144"/>
                <a:gd name="T2" fmla="*/ 48 w 56"/>
                <a:gd name="T3" fmla="*/ 96 h 144"/>
                <a:gd name="T4" fmla="*/ 48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32"/>
                    <a:pt x="40" y="120"/>
                    <a:pt x="48" y="96"/>
                  </a:cubicBezTo>
                  <a:cubicBezTo>
                    <a:pt x="56" y="72"/>
                    <a:pt x="52" y="36"/>
                    <a:pt x="48" y="0"/>
                  </a:cubicBezTo>
                </a:path>
              </a:pathLst>
            </a:custGeom>
            <a:noFill/>
            <a:ln w="25400">
              <a:solidFill>
                <a:srgbClr val="FF0000"/>
              </a:solidFill>
              <a:round/>
              <a:headEnd/>
              <a:tailEnd/>
            </a:ln>
          </p:spPr>
          <p:txBody>
            <a:bodyPr/>
            <a:lstStyle/>
            <a:p>
              <a:endParaRPr lang="en-US"/>
            </a:p>
          </p:txBody>
        </p:sp>
        <p:sp>
          <p:nvSpPr>
            <p:cNvPr id="11" name="Line 11"/>
            <p:cNvSpPr>
              <a:spLocks noChangeShapeType="1"/>
            </p:cNvSpPr>
            <p:nvPr/>
          </p:nvSpPr>
          <p:spPr bwMode="auto">
            <a:xfrm flipV="1">
              <a:off x="4495800" y="2057400"/>
              <a:ext cx="76200" cy="3048000"/>
            </a:xfrm>
            <a:prstGeom prst="line">
              <a:avLst/>
            </a:prstGeom>
            <a:noFill/>
            <a:ln w="25400">
              <a:solidFill>
                <a:srgbClr val="FF0000"/>
              </a:solidFill>
              <a:round/>
              <a:headEnd/>
              <a:tailEnd/>
            </a:ln>
          </p:spPr>
          <p:txBody>
            <a:bodyPr/>
            <a:lstStyle/>
            <a:p>
              <a:endParaRPr lang="en-US"/>
            </a:p>
          </p:txBody>
        </p:sp>
        <p:sp>
          <p:nvSpPr>
            <p:cNvPr id="12" name="Freeform 12"/>
            <p:cNvSpPr>
              <a:spLocks/>
            </p:cNvSpPr>
            <p:nvPr/>
          </p:nvSpPr>
          <p:spPr bwMode="auto">
            <a:xfrm>
              <a:off x="4572000" y="1879600"/>
              <a:ext cx="152400" cy="177800"/>
            </a:xfrm>
            <a:custGeom>
              <a:avLst/>
              <a:gdLst>
                <a:gd name="T0" fmla="*/ 0 w 96"/>
                <a:gd name="T1" fmla="*/ 112 h 112"/>
                <a:gd name="T2" fmla="*/ 48 w 96"/>
                <a:gd name="T3" fmla="*/ 16 h 112"/>
                <a:gd name="T4" fmla="*/ 96 w 96"/>
                <a:gd name="T5" fmla="*/ 16 h 112"/>
                <a:gd name="T6" fmla="*/ 0 60000 65536"/>
                <a:gd name="T7" fmla="*/ 0 60000 65536"/>
                <a:gd name="T8" fmla="*/ 0 60000 65536"/>
                <a:gd name="T9" fmla="*/ 0 w 96"/>
                <a:gd name="T10" fmla="*/ 0 h 112"/>
                <a:gd name="T11" fmla="*/ 96 w 96"/>
                <a:gd name="T12" fmla="*/ 112 h 112"/>
              </a:gdLst>
              <a:ahLst/>
              <a:cxnLst>
                <a:cxn ang="T6">
                  <a:pos x="T0" y="T1"/>
                </a:cxn>
                <a:cxn ang="T7">
                  <a:pos x="T2" y="T3"/>
                </a:cxn>
                <a:cxn ang="T8">
                  <a:pos x="T4" y="T5"/>
                </a:cxn>
              </a:cxnLst>
              <a:rect l="T9" t="T10" r="T11" b="T12"/>
              <a:pathLst>
                <a:path w="96" h="112">
                  <a:moveTo>
                    <a:pt x="0" y="112"/>
                  </a:moveTo>
                  <a:cubicBezTo>
                    <a:pt x="16" y="72"/>
                    <a:pt x="32" y="32"/>
                    <a:pt x="48" y="16"/>
                  </a:cubicBezTo>
                  <a:cubicBezTo>
                    <a:pt x="64" y="0"/>
                    <a:pt x="80" y="8"/>
                    <a:pt x="96" y="16"/>
                  </a:cubicBezTo>
                </a:path>
              </a:pathLst>
            </a:custGeom>
            <a:noFill/>
            <a:ln w="25400">
              <a:solidFill>
                <a:srgbClr val="FF0000"/>
              </a:solidFill>
              <a:round/>
              <a:headEnd/>
              <a:tailEnd/>
            </a:ln>
          </p:spPr>
          <p:txBody>
            <a:bodyPr/>
            <a:lstStyle/>
            <a:p>
              <a:endParaRPr lang="en-US"/>
            </a:p>
          </p:txBody>
        </p:sp>
        <p:sp>
          <p:nvSpPr>
            <p:cNvPr id="13" name="Line 13"/>
            <p:cNvSpPr>
              <a:spLocks noChangeShapeType="1"/>
            </p:cNvSpPr>
            <p:nvPr/>
          </p:nvSpPr>
          <p:spPr bwMode="auto">
            <a:xfrm flipV="1">
              <a:off x="4724400" y="1828800"/>
              <a:ext cx="1905000" cy="76200"/>
            </a:xfrm>
            <a:prstGeom prst="line">
              <a:avLst/>
            </a:prstGeom>
            <a:noFill/>
            <a:ln w="25400">
              <a:solidFill>
                <a:srgbClr val="FF0000"/>
              </a:solidFill>
              <a:round/>
              <a:headEnd/>
              <a:tailEnd/>
            </a:ln>
          </p:spPr>
          <p:txBody>
            <a:bodyPr/>
            <a:lstStyle/>
            <a:p>
              <a:endParaRPr lang="en-US"/>
            </a:p>
          </p:txBody>
        </p:sp>
      </p:grpSp>
      <p:sp>
        <p:nvSpPr>
          <p:cNvPr id="14" name="TextBox 13"/>
          <p:cNvSpPr txBox="1"/>
          <p:nvPr/>
        </p:nvSpPr>
        <p:spPr>
          <a:xfrm>
            <a:off x="7326274" y="2831068"/>
            <a:ext cx="1249060"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Similarity t</a:t>
            </a:r>
          </a:p>
        </p:txBody>
      </p:sp>
      <p:sp>
        <p:nvSpPr>
          <p:cNvPr id="15" name="TextBox 14"/>
          <p:cNvSpPr txBox="1"/>
          <p:nvPr/>
        </p:nvSpPr>
        <p:spPr>
          <a:xfrm rot="16200000">
            <a:off x="5685259" y="1717810"/>
            <a:ext cx="1925013" cy="646331"/>
          </a:xfrm>
          <a:prstGeom prst="rect">
            <a:avLst/>
          </a:prstGeom>
          <a:noFill/>
        </p:spPr>
        <p:txBody>
          <a:bodyPr wrap="square" rtlCol="0">
            <a:spAutoFit/>
          </a:bodyPr>
          <a:lstStyle/>
          <a:p>
            <a:pPr algn="ctr" eaLnBrk="0" hangingPunct="0"/>
            <a:r>
              <a:rPr lang="en-US" dirty="0">
                <a:solidFill>
                  <a:srgbClr val="008000"/>
                </a:solidFill>
                <a:latin typeface="Arial" pitchFamily="34" charset="0"/>
                <a:cs typeface="Arial" pitchFamily="34" charset="0"/>
              </a:rPr>
              <a:t>Prob. of sharing</a:t>
            </a:r>
          </a:p>
          <a:p>
            <a:pPr algn="ctr" eaLnBrk="0" hangingPunct="0"/>
            <a:r>
              <a:rPr lang="en-US" dirty="0">
                <a:solidFill>
                  <a:srgbClr val="008000"/>
                </a:solidFill>
                <a:latin typeface="Arial" pitchFamily="34" charset="0"/>
                <a:cs typeface="Arial" pitchFamily="34" charset="0"/>
              </a:rPr>
              <a:t>a bucket</a:t>
            </a:r>
          </a:p>
        </p:txBody>
      </p:sp>
    </p:spTree>
    <p:extLst>
      <p:ext uri="{BB962C8B-B14F-4D97-AF65-F5344CB8AC3E}">
        <p14:creationId xmlns:p14="http://schemas.microsoft.com/office/powerpoint/2010/main" val="37815681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Amplifying Hash Functions:</a:t>
            </a:r>
            <a:br>
              <a:rPr lang="en-US" dirty="0"/>
            </a:br>
            <a:r>
              <a:rPr lang="en-US" dirty="0"/>
              <a:t>AND </a:t>
            </a:r>
            <a:r>
              <a:rPr lang="en-US" dirty="0" err="1"/>
              <a:t>and</a:t>
            </a:r>
            <a:r>
              <a:rPr lang="en-US" dirty="0"/>
              <a:t> OR</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683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AND of Hash Functions</a:t>
            </a:r>
          </a:p>
        </p:txBody>
      </p:sp>
      <p:sp>
        <p:nvSpPr>
          <p:cNvPr id="4" name="Date Placeholder 3"/>
          <p:cNvSpPr>
            <a:spLocks noGrp="1"/>
          </p:cNvSpPr>
          <p:nvPr>
            <p:ph type="dt" sz="half" idx="10"/>
          </p:nvPr>
        </p:nvSpPr>
        <p:spPr/>
        <p:txBody>
          <a:bodyPr/>
          <a:lstStyle/>
          <a:p>
            <a:fld id="{0D0D1AAC-B8BB-4542-90A4-A072F1A13F8D}"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26</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2" name="TextBox 1"/>
          <p:cNvSpPr txBox="1"/>
          <p:nvPr/>
        </p:nvSpPr>
        <p:spPr>
          <a:xfrm>
            <a:off x="8091251" y="3124200"/>
            <a:ext cx="976549" cy="369332"/>
          </a:xfrm>
          <a:prstGeom prst="rect">
            <a:avLst/>
          </a:prstGeom>
          <a:noFill/>
        </p:spPr>
        <p:txBody>
          <a:bodyPr wrap="none" rtlCol="0">
            <a:spAutoFit/>
          </a:bodyPr>
          <a:lstStyle/>
          <a:p>
            <a:r>
              <a:rPr lang="en-US" b="1" i="1" dirty="0">
                <a:solidFill>
                  <a:srgbClr val="008000"/>
                </a:solidFill>
                <a:latin typeface="Arial" pitchFamily="34" charset="0"/>
                <a:cs typeface="Arial" pitchFamily="34" charset="0"/>
              </a:rPr>
              <a:t>1 </a:t>
            </a:r>
            <a:r>
              <a:rPr lang="en-US" b="1" i="1" dirty="0">
                <a:solidFill>
                  <a:srgbClr val="008000"/>
                </a:solidFill>
                <a:latin typeface="Arial" pitchFamily="34" charset="0"/>
                <a:cs typeface="Arial" pitchFamily="34" charset="0"/>
                <a:sym typeface="Symbol"/>
              </a:rPr>
              <a:t> </a:t>
            </a:r>
            <a:r>
              <a:rPr lang="en-US" b="1" i="1" dirty="0" err="1">
                <a:solidFill>
                  <a:srgbClr val="008000"/>
                </a:solidFill>
                <a:latin typeface="Arial" pitchFamily="34" charset="0"/>
                <a:cs typeface="Arial" pitchFamily="34" charset="0"/>
                <a:sym typeface="Symbol"/>
              </a:rPr>
              <a:t>i</a:t>
            </a:r>
            <a:r>
              <a:rPr lang="en-US" b="1" i="1" dirty="0">
                <a:solidFill>
                  <a:srgbClr val="008000"/>
                </a:solidFill>
                <a:latin typeface="Arial" pitchFamily="34" charset="0"/>
                <a:cs typeface="Arial" pitchFamily="34" charset="0"/>
                <a:sym typeface="Symbol"/>
              </a:rPr>
              <a:t>  r</a:t>
            </a:r>
            <a:endParaRPr lang="en-US" b="1" i="1" dirty="0">
              <a:solidFill>
                <a:srgbClr val="008000"/>
              </a:solidFill>
              <a:latin typeface="Arial" pitchFamily="34" charset="0"/>
              <a:cs typeface="Arial" pitchFamily="34" charset="0"/>
            </a:endParaRPr>
          </a:p>
        </p:txBody>
      </p:sp>
      <p:grpSp>
        <p:nvGrpSpPr>
          <p:cNvPr id="8" name="Group 7"/>
          <p:cNvGrpSpPr/>
          <p:nvPr/>
        </p:nvGrpSpPr>
        <p:grpSpPr>
          <a:xfrm>
            <a:off x="4953000" y="5257800"/>
            <a:ext cx="2458416" cy="1447800"/>
            <a:chOff x="4038600" y="4648200"/>
            <a:chExt cx="2458416" cy="1447800"/>
          </a:xfrm>
        </p:grpSpPr>
        <p:sp>
          <p:nvSpPr>
            <p:cNvPr id="9" name="TextBox 8"/>
            <p:cNvSpPr txBox="1"/>
            <p:nvPr/>
          </p:nvSpPr>
          <p:spPr>
            <a:xfrm>
              <a:off x="4191000" y="5449669"/>
              <a:ext cx="2306016" cy="646331"/>
            </a:xfrm>
            <a:prstGeom prst="rect">
              <a:avLst/>
            </a:prstGeom>
            <a:noFill/>
          </p:spPr>
          <p:txBody>
            <a:bodyPr wrap="none" rtlCol="0">
              <a:spAutoFit/>
            </a:bodyPr>
            <a:lstStyle/>
            <a:p>
              <a:r>
                <a:rPr lang="en-US" dirty="0"/>
                <a:t>Lowers probability for</a:t>
              </a:r>
            </a:p>
            <a:p>
              <a:r>
                <a:rPr lang="en-US" dirty="0"/>
                <a:t>large distances (</a:t>
              </a:r>
              <a:r>
                <a:rPr lang="en-US" dirty="0">
                  <a:solidFill>
                    <a:srgbClr val="00B050"/>
                  </a:solidFill>
                </a:rPr>
                <a:t>Good</a:t>
              </a:r>
              <a:r>
                <a:rPr lang="en-US" dirty="0"/>
                <a:t>)</a:t>
              </a:r>
            </a:p>
          </p:txBody>
        </p:sp>
        <p:cxnSp>
          <p:nvCxnSpPr>
            <p:cNvPr id="10" name="Straight Arrow Connector 9"/>
            <p:cNvCxnSpPr/>
            <p:nvPr/>
          </p:nvCxnSpPr>
          <p:spPr>
            <a:xfrm flipH="1" flipV="1">
              <a:off x="4038600" y="4648200"/>
              <a:ext cx="1305408" cy="838200"/>
            </a:xfrm>
            <a:prstGeom prst="straightConnector1">
              <a:avLst/>
            </a:prstGeom>
            <a:ln w="28575" cmpd="sng">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a:off x="1447800" y="5257800"/>
            <a:ext cx="2514600" cy="1384427"/>
            <a:chOff x="533400" y="4419600"/>
            <a:chExt cx="2507418" cy="1638143"/>
          </a:xfrm>
        </p:grpSpPr>
        <p:cxnSp>
          <p:nvCxnSpPr>
            <p:cNvPr id="13" name="Straight Arrow Connector 12"/>
            <p:cNvCxnSpPr>
              <a:stCxn id="13" idx="0"/>
            </p:cNvCxnSpPr>
            <p:nvPr/>
          </p:nvCxnSpPr>
          <p:spPr>
            <a:xfrm flipV="1">
              <a:off x="1787109" y="4419600"/>
              <a:ext cx="1253709" cy="1066799"/>
            </a:xfrm>
            <a:prstGeom prst="straightConnector1">
              <a:avLst/>
            </a:prstGeom>
            <a:ln w="28575" cmpd="sng">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33400" y="5411412"/>
              <a:ext cx="2507418" cy="646331"/>
            </a:xfrm>
            <a:prstGeom prst="rect">
              <a:avLst/>
            </a:prstGeom>
            <a:noFill/>
          </p:spPr>
          <p:txBody>
            <a:bodyPr wrap="none" rtlCol="0">
              <a:spAutoFit/>
            </a:bodyPr>
            <a:lstStyle/>
            <a:p>
              <a:r>
                <a:rPr lang="en-US" dirty="0"/>
                <a:t>Also lowers probability</a:t>
              </a:r>
            </a:p>
            <a:p>
              <a:r>
                <a:rPr lang="en-US" dirty="0"/>
                <a:t>for small distances (</a:t>
              </a:r>
              <a:r>
                <a:rPr lang="en-US" dirty="0">
                  <a:solidFill>
                    <a:srgbClr val="00B050"/>
                  </a:solidFill>
                </a:rPr>
                <a:t>Bad</a:t>
              </a:r>
              <a:r>
                <a:rPr lang="en-US" dirty="0"/>
                <a:t>)</a:t>
              </a:r>
            </a:p>
          </p:txBody>
        </p:sp>
      </p:grpSp>
      <p:sp>
        <p:nvSpPr>
          <p:cNvPr id="78851" name="Rectangle 3"/>
          <p:cNvSpPr>
            <a:spLocks noGrp="1" noChangeArrowheads="1"/>
          </p:cNvSpPr>
          <p:nvPr>
            <p:ph idx="1"/>
          </p:nvPr>
        </p:nvSpPr>
        <p:spPr>
          <a:xfrm>
            <a:off x="457200" y="1295400"/>
            <a:ext cx="8229600" cy="4763869"/>
          </a:xfrm>
        </p:spPr>
        <p:txBody>
          <a:bodyPr/>
          <a:lstStyle/>
          <a:p>
            <a:r>
              <a:rPr lang="en-US" dirty="0"/>
              <a:t>Given family </a:t>
            </a:r>
            <a:r>
              <a:rPr lang="en-US" b="1" i="1" dirty="0"/>
              <a:t>H</a:t>
            </a:r>
            <a:r>
              <a:rPr lang="en-US" dirty="0"/>
              <a:t>, construct family </a:t>
            </a:r>
            <a:r>
              <a:rPr lang="en-US" b="1" i="1" dirty="0"/>
              <a:t>H’</a:t>
            </a:r>
            <a:r>
              <a:rPr lang="en-US" dirty="0"/>
              <a:t> consisting of </a:t>
            </a:r>
            <a:r>
              <a:rPr lang="en-US" b="1" i="1" dirty="0">
                <a:solidFill>
                  <a:srgbClr val="D60093"/>
                </a:solidFill>
              </a:rPr>
              <a:t>r</a:t>
            </a:r>
            <a:r>
              <a:rPr lang="en-US" dirty="0"/>
              <a:t> functions from </a:t>
            </a:r>
            <a:r>
              <a:rPr lang="en-US" b="1" i="1" dirty="0"/>
              <a:t>H</a:t>
            </a:r>
          </a:p>
          <a:p>
            <a:r>
              <a:rPr lang="en-US" dirty="0"/>
              <a:t>For </a:t>
            </a:r>
            <a:r>
              <a:rPr lang="en-US" b="1" i="1" dirty="0"/>
              <a:t>h</a:t>
            </a:r>
            <a:r>
              <a:rPr lang="en-US" b="1" dirty="0"/>
              <a:t> = [</a:t>
            </a:r>
            <a:r>
              <a:rPr lang="en-US" b="1" i="1" dirty="0"/>
              <a:t>h</a:t>
            </a:r>
            <a:r>
              <a:rPr lang="en-US" b="1" baseline="-25000" dirty="0"/>
              <a:t>1</a:t>
            </a:r>
            <a:r>
              <a:rPr lang="en-US" b="1" dirty="0"/>
              <a:t>,…,</a:t>
            </a:r>
            <a:r>
              <a:rPr lang="en-US" b="1" i="1" dirty="0"/>
              <a:t>h</a:t>
            </a:r>
            <a:r>
              <a:rPr lang="en-US" b="1" i="1" baseline="-25000" dirty="0">
                <a:solidFill>
                  <a:srgbClr val="D60093"/>
                </a:solidFill>
              </a:rPr>
              <a:t>r</a:t>
            </a:r>
            <a:r>
              <a:rPr lang="en-US" b="1" dirty="0"/>
              <a:t>]</a:t>
            </a:r>
            <a:r>
              <a:rPr lang="en-US" dirty="0"/>
              <a:t> in </a:t>
            </a:r>
            <a:r>
              <a:rPr lang="en-US" b="1" dirty="0"/>
              <a:t>H’</a:t>
            </a:r>
            <a:r>
              <a:rPr lang="en-US" dirty="0"/>
              <a:t>, we say</a:t>
            </a:r>
            <a:br>
              <a:rPr lang="en-US" dirty="0"/>
            </a:br>
            <a:r>
              <a:rPr lang="en-US" b="1" dirty="0"/>
              <a:t>h(x) = h(y)</a:t>
            </a:r>
            <a:r>
              <a:rPr lang="en-US" dirty="0"/>
              <a:t> if and only if </a:t>
            </a:r>
            <a:r>
              <a:rPr lang="en-US" b="1" dirty="0"/>
              <a:t>h</a:t>
            </a:r>
            <a:r>
              <a:rPr lang="en-US" b="1" baseline="-25000" dirty="0"/>
              <a:t>i</a:t>
            </a:r>
            <a:r>
              <a:rPr lang="en-US" b="1" dirty="0"/>
              <a:t>(x) = h</a:t>
            </a:r>
            <a:r>
              <a:rPr lang="en-US" b="1" baseline="-25000" dirty="0"/>
              <a:t>i</a:t>
            </a:r>
            <a:r>
              <a:rPr lang="en-US" b="1" dirty="0"/>
              <a:t>(y)</a:t>
            </a:r>
            <a:r>
              <a:rPr lang="en-US" dirty="0"/>
              <a:t> for </a:t>
            </a:r>
            <a:r>
              <a:rPr lang="en-US" b="1" dirty="0">
                <a:solidFill>
                  <a:srgbClr val="0000FF"/>
                </a:solidFill>
              </a:rPr>
              <a:t>all</a:t>
            </a:r>
            <a:r>
              <a:rPr lang="en-US" dirty="0">
                <a:solidFill>
                  <a:srgbClr val="0000FF"/>
                </a:solidFill>
              </a:rPr>
              <a:t> </a:t>
            </a:r>
            <a:r>
              <a:rPr lang="en-US" b="1" i="1" dirty="0" err="1"/>
              <a:t>i</a:t>
            </a:r>
            <a:endParaRPr lang="en-US" b="1" i="1" dirty="0"/>
          </a:p>
          <a:p>
            <a:pPr lvl="1"/>
            <a:r>
              <a:rPr lang="en-US" dirty="0">
                <a:solidFill>
                  <a:srgbClr val="008000"/>
                </a:solidFill>
              </a:rPr>
              <a:t>Note this corresponds to creating a band of size </a:t>
            </a:r>
            <a:r>
              <a:rPr lang="en-US" b="1" dirty="0">
                <a:solidFill>
                  <a:srgbClr val="008000"/>
                </a:solidFill>
              </a:rPr>
              <a:t>r</a:t>
            </a:r>
          </a:p>
          <a:p>
            <a:pPr lvl="8"/>
            <a:endParaRPr lang="en-US" dirty="0"/>
          </a:p>
          <a:p>
            <a:r>
              <a:rPr lang="en-US" b="1" dirty="0">
                <a:solidFill>
                  <a:srgbClr val="0000FF"/>
                </a:solidFill>
              </a:rPr>
              <a:t>Theorem:</a:t>
            </a:r>
            <a:r>
              <a:rPr lang="en-US" dirty="0"/>
              <a:t> If </a:t>
            </a:r>
            <a:r>
              <a:rPr lang="en-US" b="1" i="1" dirty="0"/>
              <a:t>H</a:t>
            </a:r>
            <a:r>
              <a:rPr lang="en-US" dirty="0"/>
              <a:t> is </a:t>
            </a:r>
            <a:r>
              <a:rPr lang="en-US" b="1" dirty="0">
                <a:solidFill>
                  <a:srgbClr val="D60093"/>
                </a:solidFill>
              </a:rPr>
              <a:t>(</a:t>
            </a:r>
            <a:r>
              <a:rPr lang="en-US" b="1" i="1" dirty="0">
                <a:solidFill>
                  <a:srgbClr val="D60093"/>
                </a:solidFill>
              </a:rPr>
              <a:t>d</a:t>
            </a:r>
            <a:r>
              <a:rPr lang="en-US" b="1" baseline="-25000" dirty="0">
                <a:solidFill>
                  <a:srgbClr val="D60093"/>
                </a:solidFill>
              </a:rPr>
              <a:t>1</a:t>
            </a:r>
            <a:r>
              <a:rPr lang="en-US" b="1" dirty="0">
                <a:solidFill>
                  <a:srgbClr val="D60093"/>
                </a:solidFill>
              </a:rPr>
              <a:t>, </a:t>
            </a:r>
            <a:r>
              <a:rPr lang="en-US" b="1" i="1" dirty="0">
                <a:solidFill>
                  <a:srgbClr val="D60093"/>
                </a:solidFill>
              </a:rPr>
              <a:t>d</a:t>
            </a:r>
            <a:r>
              <a:rPr lang="en-US" b="1" baseline="-25000" dirty="0">
                <a:solidFill>
                  <a:srgbClr val="D60093"/>
                </a:solidFill>
              </a:rPr>
              <a:t>2</a:t>
            </a:r>
            <a:r>
              <a:rPr lang="en-US" b="1" dirty="0">
                <a:solidFill>
                  <a:srgbClr val="D60093"/>
                </a:solidFill>
              </a:rPr>
              <a:t>, </a:t>
            </a:r>
            <a:r>
              <a:rPr lang="en-US" b="1" i="1" dirty="0">
                <a:solidFill>
                  <a:srgbClr val="D60093"/>
                </a:solidFill>
              </a:rPr>
              <a:t>p</a:t>
            </a:r>
            <a:r>
              <a:rPr lang="en-US" b="1" baseline="-25000" dirty="0">
                <a:solidFill>
                  <a:srgbClr val="D60093"/>
                </a:solidFill>
              </a:rPr>
              <a:t>1</a:t>
            </a:r>
            <a:r>
              <a:rPr lang="en-US" b="1" dirty="0">
                <a:solidFill>
                  <a:srgbClr val="D60093"/>
                </a:solidFill>
              </a:rPr>
              <a:t>, </a:t>
            </a:r>
            <a:r>
              <a:rPr lang="en-US" b="1" i="1" dirty="0">
                <a:solidFill>
                  <a:srgbClr val="D60093"/>
                </a:solidFill>
              </a:rPr>
              <a:t>p</a:t>
            </a:r>
            <a:r>
              <a:rPr lang="en-US" b="1" baseline="-25000" dirty="0">
                <a:solidFill>
                  <a:srgbClr val="D60093"/>
                </a:solidFill>
              </a:rPr>
              <a:t>2</a:t>
            </a:r>
            <a:r>
              <a:rPr lang="en-US" b="1" dirty="0">
                <a:solidFill>
                  <a:srgbClr val="D60093"/>
                </a:solidFill>
              </a:rPr>
              <a:t>)</a:t>
            </a:r>
            <a:r>
              <a:rPr lang="en-US" dirty="0">
                <a:solidFill>
                  <a:srgbClr val="D60093"/>
                </a:solidFill>
              </a:rPr>
              <a:t>-sensitive</a:t>
            </a:r>
            <a:r>
              <a:rPr lang="en-US" dirty="0"/>
              <a:t>, </a:t>
            </a:r>
            <a:br>
              <a:rPr lang="en-US" dirty="0"/>
            </a:br>
            <a:r>
              <a:rPr lang="en-US" dirty="0"/>
              <a:t>then </a:t>
            </a:r>
            <a:r>
              <a:rPr lang="en-US" b="1" dirty="0"/>
              <a:t>H’</a:t>
            </a:r>
            <a:r>
              <a:rPr lang="en-US" dirty="0"/>
              <a:t> is </a:t>
            </a:r>
            <a:r>
              <a:rPr lang="en-US" sz="3600" b="1" i="1" dirty="0"/>
              <a:t>(</a:t>
            </a:r>
            <a:r>
              <a:rPr lang="en-US" b="1" i="1" dirty="0"/>
              <a:t>d</a:t>
            </a:r>
            <a:r>
              <a:rPr lang="en-US" b="1" i="1" baseline="-25000" dirty="0"/>
              <a:t>1</a:t>
            </a:r>
            <a:r>
              <a:rPr lang="en-US" b="1" i="1" dirty="0"/>
              <a:t>,d</a:t>
            </a:r>
            <a:r>
              <a:rPr lang="en-US" b="1" i="1" baseline="-25000" dirty="0"/>
              <a:t>2</a:t>
            </a:r>
            <a:r>
              <a:rPr lang="en-US" b="1" i="1" dirty="0"/>
              <a:t>, (p</a:t>
            </a:r>
            <a:r>
              <a:rPr lang="en-US" b="1" i="1" baseline="-25000" dirty="0"/>
              <a:t>1</a:t>
            </a:r>
            <a:r>
              <a:rPr lang="en-US" b="1" i="1" dirty="0"/>
              <a:t>)</a:t>
            </a:r>
            <a:r>
              <a:rPr lang="en-US" b="1" i="1" baseline="30000" dirty="0">
                <a:solidFill>
                  <a:srgbClr val="D60093"/>
                </a:solidFill>
              </a:rPr>
              <a:t>r</a:t>
            </a:r>
            <a:r>
              <a:rPr lang="en-US" b="1" i="1" dirty="0"/>
              <a:t>, (p</a:t>
            </a:r>
            <a:r>
              <a:rPr lang="en-US" b="1" i="1" baseline="-25000" dirty="0"/>
              <a:t>2</a:t>
            </a:r>
            <a:r>
              <a:rPr lang="en-US" b="1" i="1" dirty="0"/>
              <a:t>)</a:t>
            </a:r>
            <a:r>
              <a:rPr lang="en-US" b="1" i="1" baseline="30000" dirty="0">
                <a:solidFill>
                  <a:srgbClr val="D60093"/>
                </a:solidFill>
              </a:rPr>
              <a:t>r</a:t>
            </a:r>
            <a:r>
              <a:rPr lang="en-US" sz="3600" b="1" i="1" dirty="0"/>
              <a:t>)</a:t>
            </a:r>
            <a:r>
              <a:rPr lang="en-US" dirty="0"/>
              <a:t>-sensitive</a:t>
            </a:r>
          </a:p>
          <a:p>
            <a:r>
              <a:rPr lang="en-US" b="1" dirty="0">
                <a:solidFill>
                  <a:srgbClr val="0000FF"/>
                </a:solidFill>
              </a:rPr>
              <a:t>Proof:</a:t>
            </a:r>
            <a:r>
              <a:rPr lang="en-US" dirty="0"/>
              <a:t> Use the fact that </a:t>
            </a:r>
            <a:r>
              <a:rPr lang="en-US" b="1" i="1" dirty="0"/>
              <a:t>h</a:t>
            </a:r>
            <a:r>
              <a:rPr lang="en-US" b="1" i="1" baseline="-25000" dirty="0"/>
              <a:t>i</a:t>
            </a:r>
            <a:r>
              <a:rPr lang="en-US" i="1" baseline="-25000" dirty="0"/>
              <a:t> </a:t>
            </a:r>
            <a:r>
              <a:rPr lang="en-US" dirty="0"/>
              <a:t>’s are </a:t>
            </a:r>
            <a:r>
              <a:rPr lang="en-US" b="1" dirty="0">
                <a:solidFill>
                  <a:srgbClr val="D60093"/>
                </a:solidFill>
              </a:rPr>
              <a:t>independent</a:t>
            </a:r>
          </a:p>
        </p:txBody>
      </p:sp>
    </p:spTree>
    <p:extLst>
      <p:ext uri="{BB962C8B-B14F-4D97-AF65-F5344CB8AC3E}">
        <p14:creationId xmlns:p14="http://schemas.microsoft.com/office/powerpoint/2010/main" val="2048595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p:cNvSpPr>
          <p:nvPr>
            <p:ph type="title"/>
          </p:nvPr>
        </p:nvSpPr>
        <p:spPr>
          <a:xfrm>
            <a:off x="457200" y="76200"/>
            <a:ext cx="8686800" cy="987552"/>
          </a:xfrm>
        </p:spPr>
        <p:txBody>
          <a:bodyPr>
            <a:normAutofit/>
          </a:bodyPr>
          <a:lstStyle/>
          <a:p>
            <a:r>
              <a:rPr lang="en-US" dirty="0"/>
              <a:t>Subtlety Regarding Independence</a:t>
            </a:r>
          </a:p>
        </p:txBody>
      </p:sp>
      <p:sp>
        <p:nvSpPr>
          <p:cNvPr id="108547" name="Rectangle 3"/>
          <p:cNvSpPr>
            <a:spLocks noGrp="1"/>
          </p:cNvSpPr>
          <p:nvPr>
            <p:ph type="body" idx="1"/>
          </p:nvPr>
        </p:nvSpPr>
        <p:spPr/>
        <p:txBody>
          <a:bodyPr>
            <a:normAutofit/>
          </a:bodyPr>
          <a:lstStyle/>
          <a:p>
            <a:r>
              <a:rPr lang="en-US" b="1" dirty="0">
                <a:solidFill>
                  <a:srgbClr val="D60093"/>
                </a:solidFill>
              </a:rPr>
              <a:t>Independence</a:t>
            </a:r>
            <a:r>
              <a:rPr lang="en-US" b="1" dirty="0">
                <a:solidFill>
                  <a:srgbClr val="0000FF"/>
                </a:solidFill>
              </a:rPr>
              <a:t> of hash functions (HFs) really means that the prob. of two HFs saying “yes” is the product of each saying “yes”</a:t>
            </a:r>
          </a:p>
          <a:p>
            <a:pPr lvl="1"/>
            <a:r>
              <a:rPr lang="en-US" b="1" dirty="0"/>
              <a:t>But</a:t>
            </a:r>
            <a:r>
              <a:rPr lang="en-US" dirty="0"/>
              <a:t> two particular hash functions could be highly correlated</a:t>
            </a:r>
          </a:p>
          <a:p>
            <a:pPr lvl="2"/>
            <a:r>
              <a:rPr lang="en-US" dirty="0"/>
              <a:t>For example, in Min-Hash if their permutations agree in the first one million entries</a:t>
            </a:r>
          </a:p>
          <a:p>
            <a:pPr lvl="1"/>
            <a:r>
              <a:rPr lang="en-US" b="1" dirty="0"/>
              <a:t>However</a:t>
            </a:r>
            <a:r>
              <a:rPr lang="en-US" dirty="0"/>
              <a:t>, the probabilities in definition of a </a:t>
            </a:r>
            <a:br>
              <a:rPr lang="en-US" dirty="0"/>
            </a:br>
            <a:r>
              <a:rPr lang="en-US" dirty="0"/>
              <a:t>LSH-family are over all possible members of </a:t>
            </a:r>
            <a:r>
              <a:rPr lang="en-US" b="1" i="1" dirty="0"/>
              <a:t>H</a:t>
            </a:r>
            <a:r>
              <a:rPr lang="en-US" dirty="0"/>
              <a:t>, </a:t>
            </a:r>
            <a:r>
              <a:rPr lang="en-US" b="1" i="1" dirty="0"/>
              <a:t>H’ </a:t>
            </a:r>
            <a:r>
              <a:rPr lang="en-US" dirty="0"/>
              <a:t>(i.e., average case and not the worst case)</a:t>
            </a:r>
          </a:p>
        </p:txBody>
      </p:sp>
      <p:sp>
        <p:nvSpPr>
          <p:cNvPr id="2" name="Date Placeholder 1"/>
          <p:cNvSpPr>
            <a:spLocks noGrp="1"/>
          </p:cNvSpPr>
          <p:nvPr>
            <p:ph type="dt" sz="half" idx="10"/>
          </p:nvPr>
        </p:nvSpPr>
        <p:spPr/>
        <p:txBody>
          <a:bodyPr/>
          <a:lstStyle/>
          <a:p>
            <a:fld id="{FED41FA2-EE33-0B4C-B77F-47221CB8D1EF}" type="datetime1">
              <a:rPr lang="en-US" smtClean="0"/>
              <a:t>1/21/18</a:t>
            </a:fld>
            <a:endParaRPr lang="en-US"/>
          </a:p>
        </p:txBody>
      </p:sp>
      <p:sp>
        <p:nvSpPr>
          <p:cNvPr id="3" name="Footer Placeholder 2"/>
          <p:cNvSpPr>
            <a:spLocks noGrp="1"/>
          </p:cNvSpPr>
          <p:nvPr>
            <p:ph type="ftr" sz="quarter" idx="11"/>
          </p:nvPr>
        </p:nvSpPr>
        <p:spPr/>
        <p:txBody>
          <a:bodyPr/>
          <a:lstStyle/>
          <a:p>
            <a:r>
              <a:rPr lang="en-US"/>
              <a:t>Jure Leskovec, Stanford CS246: Mining Massive Datasets</a:t>
            </a:r>
          </a:p>
        </p:txBody>
      </p:sp>
      <p:sp>
        <p:nvSpPr>
          <p:cNvPr id="4" name="Slide Number Placeholder 3"/>
          <p:cNvSpPr>
            <a:spLocks noGrp="1"/>
          </p:cNvSpPr>
          <p:nvPr>
            <p:ph type="sldNum" sz="quarter" idx="12"/>
          </p:nvPr>
        </p:nvSpPr>
        <p:spPr/>
        <p:txBody>
          <a:bodyPr/>
          <a:lstStyle/>
          <a:p>
            <a:fld id="{19B12225-5612-419B-A8D5-4B8EEE4C217E}" type="slidenum">
              <a:rPr lang="en-US" smtClean="0"/>
              <a:pPr/>
              <a:t>27</a:t>
            </a:fld>
            <a:endParaRPr lang="en-US"/>
          </a:p>
        </p:txBody>
      </p:sp>
    </p:spTree>
    <p:extLst>
      <p:ext uri="{BB962C8B-B14F-4D97-AF65-F5344CB8AC3E}">
        <p14:creationId xmlns:p14="http://schemas.microsoft.com/office/powerpoint/2010/main" val="116191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OR of Hash Functions</a:t>
            </a:r>
          </a:p>
        </p:txBody>
      </p:sp>
      <p:sp>
        <p:nvSpPr>
          <p:cNvPr id="4" name="Date Placeholder 3"/>
          <p:cNvSpPr>
            <a:spLocks noGrp="1"/>
          </p:cNvSpPr>
          <p:nvPr>
            <p:ph type="dt" sz="half" idx="10"/>
          </p:nvPr>
        </p:nvSpPr>
        <p:spPr/>
        <p:txBody>
          <a:bodyPr/>
          <a:lstStyle/>
          <a:p>
            <a:fld id="{56FD909D-F9AC-BD46-BE45-5D1AA2A0A940}"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grpSp>
        <p:nvGrpSpPr>
          <p:cNvPr id="7" name="Group 6"/>
          <p:cNvGrpSpPr/>
          <p:nvPr/>
        </p:nvGrpSpPr>
        <p:grpSpPr>
          <a:xfrm>
            <a:off x="2286000" y="5119577"/>
            <a:ext cx="2328458" cy="1424697"/>
            <a:chOff x="4191000" y="4770180"/>
            <a:chExt cx="2188454" cy="1310947"/>
          </a:xfrm>
        </p:grpSpPr>
        <p:sp>
          <p:nvSpPr>
            <p:cNvPr id="8" name="TextBox 7"/>
            <p:cNvSpPr txBox="1"/>
            <p:nvPr/>
          </p:nvSpPr>
          <p:spPr>
            <a:xfrm>
              <a:off x="4191000" y="5486400"/>
              <a:ext cx="2188454" cy="594727"/>
            </a:xfrm>
            <a:prstGeom prst="rect">
              <a:avLst/>
            </a:prstGeom>
            <a:noFill/>
          </p:spPr>
          <p:txBody>
            <a:bodyPr wrap="none" rtlCol="0">
              <a:spAutoFit/>
            </a:bodyPr>
            <a:lstStyle/>
            <a:p>
              <a:r>
                <a:rPr lang="en-US" dirty="0"/>
                <a:t>Raises probability for</a:t>
              </a:r>
            </a:p>
            <a:p>
              <a:r>
                <a:rPr lang="en-US" dirty="0"/>
                <a:t>small distances (</a:t>
              </a:r>
              <a:r>
                <a:rPr lang="en-US" dirty="0">
                  <a:solidFill>
                    <a:srgbClr val="00B050"/>
                  </a:solidFill>
                </a:rPr>
                <a:t>Good</a:t>
              </a:r>
              <a:r>
                <a:rPr lang="en-US" dirty="0"/>
                <a:t>)</a:t>
              </a:r>
            </a:p>
          </p:txBody>
        </p:sp>
        <p:cxnSp>
          <p:nvCxnSpPr>
            <p:cNvPr id="9" name="Straight Arrow Connector 8"/>
            <p:cNvCxnSpPr/>
            <p:nvPr/>
          </p:nvCxnSpPr>
          <p:spPr>
            <a:xfrm flipV="1">
              <a:off x="5344009" y="4770180"/>
              <a:ext cx="990958" cy="716220"/>
            </a:xfrm>
            <a:prstGeom prst="straightConnector1">
              <a:avLst/>
            </a:prstGeom>
            <a:ln w="28575" cmpd="sng">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5431580" y="5105400"/>
            <a:ext cx="2188420" cy="1424697"/>
            <a:chOff x="4191000" y="4708034"/>
            <a:chExt cx="2188420" cy="1424697"/>
          </a:xfrm>
        </p:grpSpPr>
        <p:sp>
          <p:nvSpPr>
            <p:cNvPr id="11" name="TextBox 10"/>
            <p:cNvSpPr txBox="1"/>
            <p:nvPr/>
          </p:nvSpPr>
          <p:spPr>
            <a:xfrm>
              <a:off x="4191000" y="5486400"/>
              <a:ext cx="2188420" cy="646331"/>
            </a:xfrm>
            <a:prstGeom prst="rect">
              <a:avLst/>
            </a:prstGeom>
            <a:noFill/>
          </p:spPr>
          <p:txBody>
            <a:bodyPr wrap="none" rtlCol="0">
              <a:spAutoFit/>
            </a:bodyPr>
            <a:lstStyle/>
            <a:p>
              <a:r>
                <a:rPr lang="en-US" dirty="0"/>
                <a:t>Raises probability for</a:t>
              </a:r>
            </a:p>
            <a:p>
              <a:r>
                <a:rPr lang="en-US" dirty="0"/>
                <a:t>large distances (</a:t>
              </a:r>
              <a:r>
                <a:rPr lang="en-US" dirty="0">
                  <a:solidFill>
                    <a:srgbClr val="00B050"/>
                  </a:solidFill>
                </a:rPr>
                <a:t>Bad</a:t>
              </a:r>
              <a:r>
                <a:rPr lang="en-US" dirty="0"/>
                <a:t>)</a:t>
              </a:r>
            </a:p>
          </p:txBody>
        </p:sp>
        <p:cxnSp>
          <p:nvCxnSpPr>
            <p:cNvPr id="12" name="Straight Arrow Connector 11"/>
            <p:cNvCxnSpPr/>
            <p:nvPr/>
          </p:nvCxnSpPr>
          <p:spPr>
            <a:xfrm flipH="1" flipV="1">
              <a:off x="4953000" y="4708034"/>
              <a:ext cx="391008" cy="778366"/>
            </a:xfrm>
            <a:prstGeom prst="straightConnector1">
              <a:avLst/>
            </a:prstGeom>
            <a:ln w="28575" cmpd="sng">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grpSp>
      <p:sp>
        <p:nvSpPr>
          <p:cNvPr id="79875" name="Rectangle 3"/>
          <p:cNvSpPr>
            <a:spLocks noGrp="1" noChangeArrowheads="1"/>
          </p:cNvSpPr>
          <p:nvPr>
            <p:ph idx="1"/>
          </p:nvPr>
        </p:nvSpPr>
        <p:spPr>
          <a:xfrm>
            <a:off x="457200" y="1371600"/>
            <a:ext cx="8686800" cy="5181601"/>
          </a:xfrm>
        </p:spPr>
        <p:txBody>
          <a:bodyPr>
            <a:normAutofit/>
          </a:bodyPr>
          <a:lstStyle/>
          <a:p>
            <a:r>
              <a:rPr lang="en-US" dirty="0"/>
              <a:t>Given family </a:t>
            </a:r>
            <a:r>
              <a:rPr lang="en-US" b="1" i="1" dirty="0"/>
              <a:t>H</a:t>
            </a:r>
            <a:r>
              <a:rPr lang="en-US" dirty="0"/>
              <a:t>, construct family </a:t>
            </a:r>
            <a:r>
              <a:rPr lang="en-US" b="1" i="1" dirty="0"/>
              <a:t>H’</a:t>
            </a:r>
            <a:r>
              <a:rPr lang="en-US" dirty="0"/>
              <a:t> consisting </a:t>
            </a:r>
            <a:br>
              <a:rPr lang="en-US" dirty="0"/>
            </a:br>
            <a:r>
              <a:rPr lang="en-US" dirty="0"/>
              <a:t>of </a:t>
            </a:r>
            <a:r>
              <a:rPr lang="en-US" b="1" i="1" dirty="0">
                <a:solidFill>
                  <a:srgbClr val="0000FF"/>
                </a:solidFill>
              </a:rPr>
              <a:t>b</a:t>
            </a:r>
            <a:r>
              <a:rPr lang="en-US" i="1" dirty="0"/>
              <a:t> </a:t>
            </a:r>
            <a:r>
              <a:rPr lang="en-US" dirty="0"/>
              <a:t>functions from </a:t>
            </a:r>
            <a:r>
              <a:rPr lang="en-US" b="1" i="1" dirty="0"/>
              <a:t>H</a:t>
            </a:r>
            <a:endParaRPr lang="en-US" i="1" dirty="0"/>
          </a:p>
          <a:p>
            <a:pPr lvl="8"/>
            <a:endParaRPr lang="en-US" dirty="0"/>
          </a:p>
          <a:p>
            <a:r>
              <a:rPr lang="en-US" dirty="0"/>
              <a:t>For </a:t>
            </a:r>
            <a:r>
              <a:rPr lang="en-US" b="1" i="1" dirty="0"/>
              <a:t>h</a:t>
            </a:r>
            <a:r>
              <a:rPr lang="en-US" b="1" dirty="0"/>
              <a:t> = [</a:t>
            </a:r>
            <a:r>
              <a:rPr lang="en-US" b="1" i="1" dirty="0"/>
              <a:t>h</a:t>
            </a:r>
            <a:r>
              <a:rPr lang="en-US" b="1" baseline="-25000" dirty="0"/>
              <a:t>1</a:t>
            </a:r>
            <a:r>
              <a:rPr lang="en-US" b="1" dirty="0"/>
              <a:t>,…,</a:t>
            </a:r>
            <a:r>
              <a:rPr lang="en-US" b="1" i="1" dirty="0" err="1"/>
              <a:t>h</a:t>
            </a:r>
            <a:r>
              <a:rPr lang="en-US" b="1" i="1" baseline="-25000" dirty="0" err="1">
                <a:solidFill>
                  <a:srgbClr val="0000FF"/>
                </a:solidFill>
              </a:rPr>
              <a:t>b</a:t>
            </a:r>
            <a:r>
              <a:rPr lang="en-US" b="1" dirty="0"/>
              <a:t>] </a:t>
            </a:r>
            <a:r>
              <a:rPr lang="en-US" dirty="0"/>
              <a:t>in </a:t>
            </a:r>
            <a:r>
              <a:rPr lang="en-US" b="1" i="1" dirty="0"/>
              <a:t>H’</a:t>
            </a:r>
            <a:r>
              <a:rPr lang="en-US" dirty="0"/>
              <a:t>, </a:t>
            </a:r>
            <a:br>
              <a:rPr lang="en-US" dirty="0"/>
            </a:br>
            <a:r>
              <a:rPr lang="en-US" b="1" dirty="0"/>
              <a:t>h(x) = h(y)</a:t>
            </a:r>
            <a:r>
              <a:rPr lang="en-US" dirty="0"/>
              <a:t> if and only if </a:t>
            </a:r>
            <a:r>
              <a:rPr lang="en-US" b="1" dirty="0"/>
              <a:t>h</a:t>
            </a:r>
            <a:r>
              <a:rPr lang="en-US" b="1" baseline="-25000" dirty="0"/>
              <a:t>i</a:t>
            </a:r>
            <a:r>
              <a:rPr lang="en-US" b="1" dirty="0"/>
              <a:t>(x) = h</a:t>
            </a:r>
            <a:r>
              <a:rPr lang="en-US" b="1" baseline="-25000" dirty="0"/>
              <a:t>i</a:t>
            </a:r>
            <a:r>
              <a:rPr lang="en-US" b="1" dirty="0"/>
              <a:t>(y)</a:t>
            </a:r>
            <a:r>
              <a:rPr lang="en-US" dirty="0"/>
              <a:t> for </a:t>
            </a:r>
            <a:r>
              <a:rPr lang="en-US" b="1" spc="-150" dirty="0">
                <a:solidFill>
                  <a:srgbClr val="0000FF"/>
                </a:solidFill>
              </a:rPr>
              <a:t>at least 1  </a:t>
            </a:r>
            <a:r>
              <a:rPr lang="en-US" b="1" i="1" dirty="0" err="1"/>
              <a:t>i</a:t>
            </a:r>
            <a:endParaRPr lang="en-US" b="1" dirty="0"/>
          </a:p>
          <a:p>
            <a:pPr lvl="8"/>
            <a:endParaRPr lang="en-US" dirty="0"/>
          </a:p>
          <a:p>
            <a:r>
              <a:rPr lang="en-US" b="1" dirty="0">
                <a:solidFill>
                  <a:srgbClr val="0000FF"/>
                </a:solidFill>
              </a:rPr>
              <a:t>Theorem:</a:t>
            </a:r>
            <a:r>
              <a:rPr lang="en-US" dirty="0"/>
              <a:t> If </a:t>
            </a:r>
            <a:r>
              <a:rPr lang="en-US" b="1" i="1" dirty="0"/>
              <a:t>H</a:t>
            </a:r>
            <a:r>
              <a:rPr lang="en-US" dirty="0"/>
              <a:t> is </a:t>
            </a:r>
            <a:r>
              <a:rPr lang="en-US" b="1" dirty="0">
                <a:solidFill>
                  <a:srgbClr val="D60093"/>
                </a:solidFill>
              </a:rPr>
              <a:t>(</a:t>
            </a:r>
            <a:r>
              <a:rPr lang="en-US" b="1" i="1" dirty="0">
                <a:solidFill>
                  <a:srgbClr val="D60093"/>
                </a:solidFill>
              </a:rPr>
              <a:t>d</a:t>
            </a:r>
            <a:r>
              <a:rPr lang="en-US" b="1" baseline="-25000" dirty="0">
                <a:solidFill>
                  <a:srgbClr val="D60093"/>
                </a:solidFill>
              </a:rPr>
              <a:t>1</a:t>
            </a:r>
            <a:r>
              <a:rPr lang="en-US" b="1" dirty="0">
                <a:solidFill>
                  <a:srgbClr val="D60093"/>
                </a:solidFill>
              </a:rPr>
              <a:t>, </a:t>
            </a:r>
            <a:r>
              <a:rPr lang="en-US" b="1" i="1" dirty="0">
                <a:solidFill>
                  <a:srgbClr val="D60093"/>
                </a:solidFill>
              </a:rPr>
              <a:t>d</a:t>
            </a:r>
            <a:r>
              <a:rPr lang="en-US" b="1" baseline="-25000" dirty="0">
                <a:solidFill>
                  <a:srgbClr val="D60093"/>
                </a:solidFill>
              </a:rPr>
              <a:t>2</a:t>
            </a:r>
            <a:r>
              <a:rPr lang="en-US" b="1" dirty="0">
                <a:solidFill>
                  <a:srgbClr val="D60093"/>
                </a:solidFill>
              </a:rPr>
              <a:t>, </a:t>
            </a:r>
            <a:r>
              <a:rPr lang="en-US" b="1" i="1" dirty="0">
                <a:solidFill>
                  <a:srgbClr val="D60093"/>
                </a:solidFill>
              </a:rPr>
              <a:t>p</a:t>
            </a:r>
            <a:r>
              <a:rPr lang="en-US" b="1" baseline="-25000" dirty="0">
                <a:solidFill>
                  <a:srgbClr val="D60093"/>
                </a:solidFill>
              </a:rPr>
              <a:t>1</a:t>
            </a:r>
            <a:r>
              <a:rPr lang="en-US" b="1" dirty="0">
                <a:solidFill>
                  <a:srgbClr val="D60093"/>
                </a:solidFill>
              </a:rPr>
              <a:t>, </a:t>
            </a:r>
            <a:r>
              <a:rPr lang="en-US" b="1" i="1" dirty="0">
                <a:solidFill>
                  <a:srgbClr val="D60093"/>
                </a:solidFill>
              </a:rPr>
              <a:t>p</a:t>
            </a:r>
            <a:r>
              <a:rPr lang="en-US" b="1" baseline="-25000" dirty="0">
                <a:solidFill>
                  <a:srgbClr val="D60093"/>
                </a:solidFill>
              </a:rPr>
              <a:t>2</a:t>
            </a:r>
            <a:r>
              <a:rPr lang="en-US" b="1" dirty="0">
                <a:solidFill>
                  <a:srgbClr val="D60093"/>
                </a:solidFill>
              </a:rPr>
              <a:t>)-</a:t>
            </a:r>
            <a:r>
              <a:rPr lang="en-US" dirty="0">
                <a:solidFill>
                  <a:srgbClr val="D60093"/>
                </a:solidFill>
              </a:rPr>
              <a:t>sensitive</a:t>
            </a:r>
            <a:r>
              <a:rPr lang="en-US" dirty="0"/>
              <a:t>, </a:t>
            </a:r>
            <a:br>
              <a:rPr lang="en-US" dirty="0"/>
            </a:br>
            <a:r>
              <a:rPr lang="en-US" dirty="0"/>
              <a:t>then </a:t>
            </a:r>
            <a:r>
              <a:rPr lang="en-US" b="1" i="1" dirty="0"/>
              <a:t>H’</a:t>
            </a:r>
            <a:r>
              <a:rPr lang="en-US" dirty="0"/>
              <a:t> is </a:t>
            </a:r>
            <a:r>
              <a:rPr lang="en-US" sz="3600" b="1" dirty="0"/>
              <a:t>(</a:t>
            </a:r>
            <a:r>
              <a:rPr lang="en-US" b="1" i="1" dirty="0"/>
              <a:t>d</a:t>
            </a:r>
            <a:r>
              <a:rPr lang="en-US" b="1" baseline="-25000" dirty="0"/>
              <a:t>1</a:t>
            </a:r>
            <a:r>
              <a:rPr lang="en-US" b="1" dirty="0"/>
              <a:t>, </a:t>
            </a:r>
            <a:r>
              <a:rPr lang="en-US" b="1" i="1" dirty="0"/>
              <a:t>d</a:t>
            </a:r>
            <a:r>
              <a:rPr lang="en-US" b="1" baseline="-25000" dirty="0"/>
              <a:t>2</a:t>
            </a:r>
            <a:r>
              <a:rPr lang="en-US" b="1" dirty="0"/>
              <a:t>, 1-(1-</a:t>
            </a:r>
            <a:r>
              <a:rPr lang="en-US" b="1" i="1" dirty="0"/>
              <a:t>p</a:t>
            </a:r>
            <a:r>
              <a:rPr lang="en-US" b="1" baseline="-25000" dirty="0"/>
              <a:t>1</a:t>
            </a:r>
            <a:r>
              <a:rPr lang="en-US" b="1" dirty="0"/>
              <a:t>)</a:t>
            </a:r>
            <a:r>
              <a:rPr lang="en-US" b="1" baseline="30000" dirty="0">
                <a:solidFill>
                  <a:srgbClr val="0000FF"/>
                </a:solidFill>
              </a:rPr>
              <a:t>b</a:t>
            </a:r>
            <a:r>
              <a:rPr lang="en-US" b="1" dirty="0"/>
              <a:t>, 1-(1-</a:t>
            </a:r>
            <a:r>
              <a:rPr lang="en-US" b="1" i="1" dirty="0"/>
              <a:t>p</a:t>
            </a:r>
            <a:r>
              <a:rPr lang="en-US" b="1" baseline="-25000" dirty="0"/>
              <a:t>2</a:t>
            </a:r>
            <a:r>
              <a:rPr lang="en-US" b="1" dirty="0"/>
              <a:t>)</a:t>
            </a:r>
            <a:r>
              <a:rPr lang="en-US" b="1" baseline="30000" dirty="0">
                <a:solidFill>
                  <a:srgbClr val="0000FF"/>
                </a:solidFill>
              </a:rPr>
              <a:t>b</a:t>
            </a:r>
            <a:r>
              <a:rPr lang="en-US" sz="3600" b="1" dirty="0"/>
              <a:t>)</a:t>
            </a:r>
            <a:r>
              <a:rPr lang="en-US" dirty="0"/>
              <a:t>-sensitive</a:t>
            </a:r>
          </a:p>
          <a:p>
            <a:r>
              <a:rPr lang="en-US" b="1" dirty="0">
                <a:solidFill>
                  <a:srgbClr val="0000FF"/>
                </a:solidFill>
              </a:rPr>
              <a:t>Proof:</a:t>
            </a:r>
            <a:r>
              <a:rPr lang="en-US" dirty="0"/>
              <a:t> Use the fact that </a:t>
            </a:r>
            <a:r>
              <a:rPr lang="en-US" b="1" i="1" dirty="0" err="1"/>
              <a:t>h</a:t>
            </a:r>
            <a:r>
              <a:rPr lang="en-US" b="1" i="1" baseline="-25000" dirty="0" err="1"/>
              <a:t>i</a:t>
            </a:r>
            <a:r>
              <a:rPr lang="en-US" dirty="0" err="1"/>
              <a:t>’s</a:t>
            </a:r>
            <a:r>
              <a:rPr lang="en-US" dirty="0"/>
              <a:t> are </a:t>
            </a:r>
            <a:r>
              <a:rPr lang="en-US" b="1" dirty="0">
                <a:solidFill>
                  <a:srgbClr val="D60093"/>
                </a:solidFill>
              </a:rPr>
              <a:t>independent</a:t>
            </a:r>
          </a:p>
          <a:p>
            <a:endParaRPr lang="en-US" dirty="0"/>
          </a:p>
        </p:txBody>
      </p:sp>
    </p:spTree>
    <p:extLst>
      <p:ext uri="{BB962C8B-B14F-4D97-AF65-F5344CB8AC3E}">
        <p14:creationId xmlns:p14="http://schemas.microsoft.com/office/powerpoint/2010/main" val="1982278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6200"/>
            <a:ext cx="9144000" cy="987552"/>
          </a:xfrm>
        </p:spPr>
        <p:txBody>
          <a:bodyPr>
            <a:normAutofit/>
          </a:bodyPr>
          <a:lstStyle/>
          <a:p>
            <a:r>
              <a:rPr lang="en-US" dirty="0"/>
              <a:t>Effect of AND </a:t>
            </a:r>
            <a:r>
              <a:rPr lang="en-US" dirty="0" err="1"/>
              <a:t>and</a:t>
            </a:r>
            <a:r>
              <a:rPr lang="en-US" dirty="0"/>
              <a:t> OR Constructions</a:t>
            </a:r>
          </a:p>
        </p:txBody>
      </p:sp>
      <p:sp>
        <p:nvSpPr>
          <p:cNvPr id="34819" name="Rectangle 3"/>
          <p:cNvSpPr>
            <a:spLocks noGrp="1" noChangeArrowheads="1"/>
          </p:cNvSpPr>
          <p:nvPr>
            <p:ph idx="1"/>
          </p:nvPr>
        </p:nvSpPr>
        <p:spPr>
          <a:xfrm>
            <a:off x="457200" y="1295401"/>
            <a:ext cx="8229600" cy="2514600"/>
          </a:xfrm>
        </p:spPr>
        <p:txBody>
          <a:bodyPr>
            <a:normAutofit fontScale="85000" lnSpcReduction="20000"/>
          </a:bodyPr>
          <a:lstStyle/>
          <a:p>
            <a:r>
              <a:rPr lang="en-US" b="1" dirty="0">
                <a:solidFill>
                  <a:srgbClr val="FF0066"/>
                </a:solidFill>
              </a:rPr>
              <a:t>AND</a:t>
            </a:r>
            <a:r>
              <a:rPr lang="en-US" dirty="0">
                <a:solidFill>
                  <a:srgbClr val="FF0066"/>
                </a:solidFill>
              </a:rPr>
              <a:t> </a:t>
            </a:r>
            <a:r>
              <a:rPr lang="en-US" dirty="0"/>
              <a:t>makes all probs. </a:t>
            </a:r>
            <a:r>
              <a:rPr lang="en-US" b="1" dirty="0"/>
              <a:t>shrink</a:t>
            </a:r>
            <a:r>
              <a:rPr lang="en-US" dirty="0"/>
              <a:t>, but by choosing </a:t>
            </a:r>
            <a:r>
              <a:rPr lang="en-US" b="1" i="1" dirty="0"/>
              <a:t>r</a:t>
            </a:r>
            <a:r>
              <a:rPr lang="en-US" dirty="0"/>
              <a:t> correctly, we can make the lower prob. approach 0 while the higher does not</a:t>
            </a:r>
          </a:p>
          <a:p>
            <a:pPr lvl="8"/>
            <a:endParaRPr lang="en-US" dirty="0"/>
          </a:p>
          <a:p>
            <a:r>
              <a:rPr lang="en-US" b="1" dirty="0">
                <a:solidFill>
                  <a:srgbClr val="0000FF"/>
                </a:solidFill>
              </a:rPr>
              <a:t>OR</a:t>
            </a:r>
            <a:r>
              <a:rPr lang="en-US" dirty="0">
                <a:solidFill>
                  <a:srgbClr val="0000FF"/>
                </a:solidFill>
              </a:rPr>
              <a:t> </a:t>
            </a:r>
            <a:r>
              <a:rPr lang="en-US" dirty="0"/>
              <a:t>makes all probs. </a:t>
            </a:r>
            <a:r>
              <a:rPr lang="en-US" b="1" dirty="0"/>
              <a:t>grow</a:t>
            </a:r>
            <a:r>
              <a:rPr lang="en-US" dirty="0"/>
              <a:t>, but by choosing </a:t>
            </a:r>
            <a:r>
              <a:rPr lang="en-US" b="1" i="1" dirty="0"/>
              <a:t>b</a:t>
            </a:r>
            <a:r>
              <a:rPr lang="en-US" dirty="0"/>
              <a:t> correctly, we can make the upper prob. approach 1 while the lower does not</a:t>
            </a:r>
          </a:p>
        </p:txBody>
      </p:sp>
      <p:sp>
        <p:nvSpPr>
          <p:cNvPr id="5" name="Date Placeholder 4"/>
          <p:cNvSpPr>
            <a:spLocks noGrp="1"/>
          </p:cNvSpPr>
          <p:nvPr>
            <p:ph type="dt" sz="half" idx="10"/>
          </p:nvPr>
        </p:nvSpPr>
        <p:spPr/>
        <p:txBody>
          <a:bodyPr/>
          <a:lstStyle/>
          <a:p>
            <a:fld id="{57B85623-38B9-F54D-B8BF-D21B0A56F861}"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4" name="Slide Number Placeholder 5"/>
          <p:cNvSpPr>
            <a:spLocks noGrp="1"/>
          </p:cNvSpPr>
          <p:nvPr>
            <p:ph type="sldNum" sz="quarter" idx="12"/>
          </p:nvPr>
        </p:nvSpPr>
        <p:spPr/>
        <p:txBody>
          <a:bodyPr/>
          <a:lstStyle/>
          <a:p>
            <a:fld id="{EB4F4C62-8E68-458B-BD0D-E8F761014C5F}" type="slidenum">
              <a:rPr lang="en-US"/>
              <a:pPr/>
              <a:t>29</a:t>
            </a:fld>
            <a:endParaRPr lang="en-US"/>
          </a:p>
        </p:txBody>
      </p:sp>
      <p:pic>
        <p:nvPicPr>
          <p:cNvPr id="7" name="Picture 2"/>
          <p:cNvPicPr>
            <a:picLocks noChangeAspect="1" noChangeArrowheads="1"/>
          </p:cNvPicPr>
          <p:nvPr/>
        </p:nvPicPr>
        <p:blipFill>
          <a:blip r:embed="rId2" cstate="print"/>
          <a:srcRect/>
          <a:stretch>
            <a:fillRect/>
          </a:stretch>
        </p:blipFill>
        <p:spPr bwMode="auto">
          <a:xfrm>
            <a:off x="990884" y="3810000"/>
            <a:ext cx="3047716" cy="2743200"/>
          </a:xfrm>
          <a:prstGeom prst="rect">
            <a:avLst/>
          </a:prstGeom>
          <a:noFill/>
          <a:ln w="9525">
            <a:noFill/>
            <a:miter lim="800000"/>
            <a:headEnd/>
            <a:tailEnd/>
          </a:ln>
          <a:effectLst/>
        </p:spPr>
      </p:pic>
      <p:sp>
        <p:nvSpPr>
          <p:cNvPr id="8" name="TextBox 7"/>
          <p:cNvSpPr txBox="1"/>
          <p:nvPr/>
        </p:nvSpPr>
        <p:spPr>
          <a:xfrm>
            <a:off x="1371600" y="4038601"/>
            <a:ext cx="1428596" cy="646331"/>
          </a:xfrm>
          <a:prstGeom prst="rect">
            <a:avLst/>
          </a:prstGeom>
          <a:noFill/>
        </p:spPr>
        <p:txBody>
          <a:bodyPr wrap="none" rtlCol="0">
            <a:spAutoFit/>
          </a:bodyPr>
          <a:lstStyle/>
          <a:p>
            <a:r>
              <a:rPr lang="en-US" b="1" i="1" dirty="0">
                <a:solidFill>
                  <a:srgbClr val="FF0066"/>
                </a:solidFill>
                <a:latin typeface="Arial" pitchFamily="34" charset="0"/>
                <a:cs typeface="Arial" pitchFamily="34" charset="0"/>
              </a:rPr>
              <a:t>AND</a:t>
            </a:r>
            <a:br>
              <a:rPr lang="en-US" i="1" dirty="0">
                <a:latin typeface="Arial" pitchFamily="34" charset="0"/>
                <a:cs typeface="Arial" pitchFamily="34" charset="0"/>
              </a:rPr>
            </a:br>
            <a:r>
              <a:rPr lang="en-US" i="1" dirty="0">
                <a:latin typeface="Arial" pitchFamily="34" charset="0"/>
                <a:cs typeface="Arial" pitchFamily="34" charset="0"/>
              </a:rPr>
              <a:t>r=1..10, b=1</a:t>
            </a:r>
          </a:p>
        </p:txBody>
      </p:sp>
      <p:sp>
        <p:nvSpPr>
          <p:cNvPr id="9" name="TextBox 8"/>
          <p:cNvSpPr txBox="1"/>
          <p:nvPr/>
        </p:nvSpPr>
        <p:spPr>
          <a:xfrm rot="16200000">
            <a:off x="-211677" y="4930615"/>
            <a:ext cx="2492990" cy="369332"/>
          </a:xfrm>
          <a:prstGeom prst="rect">
            <a:avLst/>
          </a:prstGeom>
          <a:noFill/>
        </p:spPr>
        <p:txBody>
          <a:bodyPr wrap="none" rtlCol="0">
            <a:spAutoFit/>
          </a:bodyPr>
          <a:lstStyle/>
          <a:p>
            <a:r>
              <a:rPr lang="en-US" i="1" dirty="0">
                <a:latin typeface="Arial" pitchFamily="34" charset="0"/>
                <a:cs typeface="Arial" pitchFamily="34" charset="0"/>
              </a:rPr>
              <a:t>Prob. sharing a bucket</a:t>
            </a:r>
          </a:p>
        </p:txBody>
      </p:sp>
      <p:pic>
        <p:nvPicPr>
          <p:cNvPr id="10" name="Picture 3"/>
          <p:cNvPicPr>
            <a:picLocks noChangeAspect="1" noChangeArrowheads="1"/>
          </p:cNvPicPr>
          <p:nvPr/>
        </p:nvPicPr>
        <p:blipFill>
          <a:blip r:embed="rId3" cstate="print"/>
          <a:srcRect/>
          <a:stretch>
            <a:fillRect/>
          </a:stretch>
        </p:blipFill>
        <p:spPr bwMode="auto">
          <a:xfrm>
            <a:off x="4800600" y="3810001"/>
            <a:ext cx="3047717" cy="2743200"/>
          </a:xfrm>
          <a:prstGeom prst="rect">
            <a:avLst/>
          </a:prstGeom>
          <a:noFill/>
          <a:ln w="9525">
            <a:noFill/>
            <a:miter lim="800000"/>
            <a:headEnd/>
            <a:tailEnd/>
          </a:ln>
          <a:effectLst/>
        </p:spPr>
      </p:pic>
      <p:sp>
        <p:nvSpPr>
          <p:cNvPr id="11" name="TextBox 10"/>
          <p:cNvSpPr txBox="1"/>
          <p:nvPr/>
        </p:nvSpPr>
        <p:spPr>
          <a:xfrm rot="16200000">
            <a:off x="3597756" y="4987055"/>
            <a:ext cx="2492990" cy="369332"/>
          </a:xfrm>
          <a:prstGeom prst="rect">
            <a:avLst/>
          </a:prstGeom>
          <a:noFill/>
        </p:spPr>
        <p:txBody>
          <a:bodyPr wrap="none" rtlCol="0">
            <a:spAutoFit/>
          </a:bodyPr>
          <a:lstStyle/>
          <a:p>
            <a:r>
              <a:rPr lang="en-US" i="1" dirty="0">
                <a:latin typeface="Arial" pitchFamily="34" charset="0"/>
                <a:cs typeface="Arial" pitchFamily="34" charset="0"/>
              </a:rPr>
              <a:t>Prob. sharing a bucket</a:t>
            </a:r>
          </a:p>
        </p:txBody>
      </p:sp>
      <p:sp>
        <p:nvSpPr>
          <p:cNvPr id="12" name="TextBox 11"/>
          <p:cNvSpPr txBox="1"/>
          <p:nvPr/>
        </p:nvSpPr>
        <p:spPr>
          <a:xfrm>
            <a:off x="6324600" y="5410200"/>
            <a:ext cx="1428596" cy="646331"/>
          </a:xfrm>
          <a:prstGeom prst="rect">
            <a:avLst/>
          </a:prstGeom>
          <a:noFill/>
        </p:spPr>
        <p:txBody>
          <a:bodyPr wrap="none" rtlCol="0">
            <a:spAutoFit/>
          </a:bodyPr>
          <a:lstStyle/>
          <a:p>
            <a:r>
              <a:rPr lang="en-US" b="1" i="1" dirty="0">
                <a:solidFill>
                  <a:srgbClr val="0000FF"/>
                </a:solidFill>
                <a:latin typeface="Arial" pitchFamily="34" charset="0"/>
                <a:cs typeface="Arial" pitchFamily="34" charset="0"/>
              </a:rPr>
              <a:t>OR</a:t>
            </a:r>
            <a:br>
              <a:rPr lang="en-US" i="1" dirty="0">
                <a:latin typeface="Arial" pitchFamily="34" charset="0"/>
                <a:cs typeface="Arial" pitchFamily="34" charset="0"/>
              </a:rPr>
            </a:br>
            <a:r>
              <a:rPr lang="en-US" i="1" dirty="0">
                <a:latin typeface="Arial" pitchFamily="34" charset="0"/>
                <a:cs typeface="Arial" pitchFamily="34" charset="0"/>
              </a:rPr>
              <a:t>r=1, b=1..10</a:t>
            </a:r>
          </a:p>
        </p:txBody>
      </p:sp>
      <p:sp>
        <p:nvSpPr>
          <p:cNvPr id="13" name="TextBox 12"/>
          <p:cNvSpPr txBox="1"/>
          <p:nvPr/>
        </p:nvSpPr>
        <p:spPr>
          <a:xfrm>
            <a:off x="1143000" y="6400801"/>
            <a:ext cx="2890535" cy="369332"/>
          </a:xfrm>
          <a:prstGeom prst="rect">
            <a:avLst/>
          </a:prstGeom>
          <a:noFill/>
        </p:spPr>
        <p:txBody>
          <a:bodyPr wrap="none" rtlCol="0">
            <a:spAutoFit/>
          </a:bodyPr>
          <a:lstStyle/>
          <a:p>
            <a:r>
              <a:rPr lang="en-US" i="1" dirty="0">
                <a:latin typeface="Arial" pitchFamily="34" charset="0"/>
                <a:cs typeface="Arial" pitchFamily="34" charset="0"/>
              </a:rPr>
              <a:t>Similarity of a pair of items</a:t>
            </a:r>
          </a:p>
        </p:txBody>
      </p:sp>
      <p:sp>
        <p:nvSpPr>
          <p:cNvPr id="14" name="TextBox 13"/>
          <p:cNvSpPr txBox="1"/>
          <p:nvPr/>
        </p:nvSpPr>
        <p:spPr>
          <a:xfrm>
            <a:off x="4810359" y="6400801"/>
            <a:ext cx="2890535" cy="369332"/>
          </a:xfrm>
          <a:prstGeom prst="rect">
            <a:avLst/>
          </a:prstGeom>
          <a:noFill/>
        </p:spPr>
        <p:txBody>
          <a:bodyPr wrap="none" rtlCol="0">
            <a:spAutoFit/>
          </a:bodyPr>
          <a:lstStyle/>
          <a:p>
            <a:r>
              <a:rPr lang="en-US" i="1" dirty="0">
                <a:latin typeface="Arial" pitchFamily="34" charset="0"/>
                <a:cs typeface="Arial" pitchFamily="34" charset="0"/>
              </a:rPr>
              <a:t>Similarity of a pair of items</a:t>
            </a:r>
          </a:p>
        </p:txBody>
      </p:sp>
      <p:cxnSp>
        <p:nvCxnSpPr>
          <p:cNvPr id="3" name="Straight Arrow Connector 2"/>
          <p:cNvCxnSpPr/>
          <p:nvPr/>
        </p:nvCxnSpPr>
        <p:spPr>
          <a:xfrm flipH="1" flipV="1">
            <a:off x="6172200" y="4953000"/>
            <a:ext cx="152400" cy="1622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588267" y="5115282"/>
            <a:ext cx="211929" cy="21871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41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Recap: The Big Picture</a:t>
            </a:r>
          </a:p>
        </p:txBody>
      </p:sp>
      <p:sp>
        <p:nvSpPr>
          <p:cNvPr id="19" name="Slide Number Placeholder 4"/>
          <p:cNvSpPr>
            <a:spLocks noGrp="1"/>
          </p:cNvSpPr>
          <p:nvPr>
            <p:ph type="sldNum" sz="quarter" idx="12"/>
          </p:nvPr>
        </p:nvSpPr>
        <p:spPr/>
        <p:txBody>
          <a:bodyPr/>
          <a:lstStyle/>
          <a:p>
            <a:fld id="{E3C3BF69-412C-40FF-B67E-488F1482FCFF}" type="slidenum">
              <a:rPr lang="en-US"/>
              <a:pPr/>
              <a:t>3</a:t>
            </a:fld>
            <a:endParaRPr lang="en-US"/>
          </a:p>
        </p:txBody>
      </p:sp>
      <p:sp>
        <p:nvSpPr>
          <p:cNvPr id="64515" name="AutoShape 3"/>
          <p:cNvSpPr>
            <a:spLocks noChangeArrowheads="1"/>
          </p:cNvSpPr>
          <p:nvPr/>
        </p:nvSpPr>
        <p:spPr bwMode="auto">
          <a:xfrm rot="-5394873">
            <a:off x="1257300" y="2552700"/>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dirty="0"/>
              <a:t>Shingling</a:t>
            </a:r>
          </a:p>
        </p:txBody>
      </p:sp>
      <p:sp>
        <p:nvSpPr>
          <p:cNvPr id="64518" name="Text Box 6"/>
          <p:cNvSpPr txBox="1">
            <a:spLocks noChangeArrowheads="1"/>
          </p:cNvSpPr>
          <p:nvPr/>
        </p:nvSpPr>
        <p:spPr bwMode="auto">
          <a:xfrm>
            <a:off x="152400" y="2743200"/>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64519" name="Line 7"/>
          <p:cNvSpPr>
            <a:spLocks noChangeShapeType="1"/>
          </p:cNvSpPr>
          <p:nvPr/>
        </p:nvSpPr>
        <p:spPr bwMode="auto">
          <a:xfrm>
            <a:off x="990600" y="3048000"/>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19"/>
          <p:cNvGrpSpPr>
            <a:grpSpLocks/>
          </p:cNvGrpSpPr>
          <p:nvPr/>
        </p:nvGrpSpPr>
        <p:grpSpPr bwMode="auto">
          <a:xfrm>
            <a:off x="2362199" y="3048001"/>
            <a:ext cx="1292225" cy="2592388"/>
            <a:chOff x="1488" y="1920"/>
            <a:chExt cx="814" cy="1633"/>
          </a:xfrm>
        </p:grpSpPr>
        <p:sp>
          <p:nvSpPr>
            <p:cNvPr id="64520"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64521" name="Text Box 9"/>
            <p:cNvSpPr txBox="1">
              <a:spLocks noChangeArrowheads="1"/>
            </p:cNvSpPr>
            <p:nvPr/>
          </p:nvSpPr>
          <p:spPr bwMode="auto">
            <a:xfrm>
              <a:off x="1488" y="2448"/>
              <a:ext cx="814" cy="1105"/>
            </a:xfrm>
            <a:prstGeom prst="rect">
              <a:avLst/>
            </a:prstGeom>
            <a:noFill/>
            <a:ln w="9525">
              <a:noFill/>
              <a:miter lim="800000"/>
              <a:headEnd/>
              <a:tailEnd/>
            </a:ln>
            <a:effectLst/>
          </p:spPr>
          <p:txBody>
            <a:bodyPr wrap="none">
              <a:spAutoFit/>
            </a:bodyPr>
            <a:lstStyle/>
            <a:p>
              <a:r>
                <a:rPr lang="en-US" sz="1800" dirty="0"/>
                <a:t>The </a:t>
              </a:r>
              <a:r>
                <a:rPr lang="en-US" sz="1800" b="1" dirty="0"/>
                <a:t>set</a:t>
              </a:r>
            </a:p>
            <a:p>
              <a:r>
                <a:rPr lang="en-US" sz="1800" dirty="0"/>
                <a:t>of strings</a:t>
              </a:r>
            </a:p>
            <a:p>
              <a:r>
                <a:rPr lang="en-US" sz="1800" dirty="0"/>
                <a:t>of length </a:t>
              </a:r>
              <a:r>
                <a:rPr lang="en-US" sz="1800" i="1" dirty="0"/>
                <a:t>k</a:t>
              </a:r>
            </a:p>
            <a:p>
              <a:r>
                <a:rPr lang="en-US" sz="1800" dirty="0"/>
                <a:t>that appear</a:t>
              </a:r>
            </a:p>
            <a:p>
              <a:r>
                <a:rPr lang="en-US" sz="1800" dirty="0"/>
                <a:t>in the doc-</a:t>
              </a:r>
            </a:p>
            <a:p>
              <a:r>
                <a:rPr lang="en-US" sz="1800" dirty="0" err="1"/>
                <a:t>ument</a:t>
              </a:r>
              <a:endParaRPr lang="en-US" sz="1800" dirty="0"/>
            </a:p>
          </p:txBody>
        </p:sp>
        <p:sp>
          <p:nvSpPr>
            <p:cNvPr id="64522"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3" name="Group 20"/>
          <p:cNvGrpSpPr>
            <a:grpSpLocks/>
          </p:cNvGrpSpPr>
          <p:nvPr/>
        </p:nvGrpSpPr>
        <p:grpSpPr bwMode="auto">
          <a:xfrm>
            <a:off x="3581399" y="2362200"/>
            <a:ext cx="2305050" cy="3556001"/>
            <a:chOff x="2256" y="1488"/>
            <a:chExt cx="1452" cy="2240"/>
          </a:xfrm>
        </p:grpSpPr>
        <p:sp>
          <p:nvSpPr>
            <p:cNvPr id="64516"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a:t>Min-Hash-</a:t>
              </a:r>
            </a:p>
            <a:p>
              <a:pPr algn="ctr"/>
              <a:r>
                <a:rPr lang="en-US" sz="1800" dirty="0" err="1"/>
                <a:t>ing</a:t>
              </a:r>
              <a:endParaRPr lang="en-US" sz="1800" dirty="0"/>
            </a:p>
          </p:txBody>
        </p:sp>
        <p:sp>
          <p:nvSpPr>
            <p:cNvPr id="6452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64526" name="Text Box 14"/>
            <p:cNvSpPr txBox="1">
              <a:spLocks noChangeArrowheads="1"/>
            </p:cNvSpPr>
            <p:nvPr/>
          </p:nvSpPr>
          <p:spPr bwMode="auto">
            <a:xfrm>
              <a:off x="2784" y="2448"/>
              <a:ext cx="924" cy="1280"/>
            </a:xfrm>
            <a:prstGeom prst="rect">
              <a:avLst/>
            </a:prstGeom>
            <a:noFill/>
            <a:ln w="9525">
              <a:noFill/>
              <a:miter lim="800000"/>
              <a:headEnd/>
              <a:tailEnd/>
            </a:ln>
            <a:effectLst/>
          </p:spPr>
          <p:txBody>
            <a:bodyPr wrap="none">
              <a:spAutoFit/>
            </a:bodyPr>
            <a:lstStyle/>
            <a:p>
              <a:r>
                <a:rPr lang="en-US" sz="1800" b="1" i="1" dirty="0">
                  <a:solidFill>
                    <a:srgbClr val="FF0066"/>
                  </a:solidFill>
                </a:rPr>
                <a:t>Signatures:</a:t>
              </a:r>
              <a:endParaRPr lang="en-US" sz="1800" b="1" dirty="0"/>
            </a:p>
            <a:p>
              <a:r>
                <a:rPr lang="en-US" sz="1800" dirty="0"/>
                <a:t>short integer</a:t>
              </a:r>
            </a:p>
            <a:p>
              <a:r>
                <a:rPr lang="en-US" sz="1800" dirty="0"/>
                <a:t>vectors that</a:t>
              </a:r>
            </a:p>
            <a:p>
              <a:r>
                <a:rPr lang="en-US" sz="1800" dirty="0"/>
                <a:t>represent the</a:t>
              </a:r>
            </a:p>
            <a:p>
              <a:r>
                <a:rPr lang="en-US" sz="1800" dirty="0"/>
                <a:t>sets, and</a:t>
              </a:r>
            </a:p>
            <a:p>
              <a:r>
                <a:rPr lang="en-US" sz="1800" dirty="0"/>
                <a:t>reflect their</a:t>
              </a:r>
            </a:p>
            <a:p>
              <a:r>
                <a:rPr lang="en-US" sz="1800" b="1" dirty="0"/>
                <a:t>similarity</a:t>
              </a:r>
            </a:p>
          </p:txBody>
        </p:sp>
        <p:sp>
          <p:nvSpPr>
            <p:cNvPr id="64528"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4" name="Group 21"/>
          <p:cNvGrpSpPr>
            <a:grpSpLocks/>
          </p:cNvGrpSpPr>
          <p:nvPr/>
        </p:nvGrpSpPr>
        <p:grpSpPr bwMode="auto">
          <a:xfrm>
            <a:off x="5714999" y="2165351"/>
            <a:ext cx="3321050" cy="2032001"/>
            <a:chOff x="3600" y="1364"/>
            <a:chExt cx="2092" cy="1280"/>
          </a:xfrm>
        </p:grpSpPr>
        <p:sp>
          <p:nvSpPr>
            <p:cNvPr id="64523"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a:t>Locality-</a:t>
              </a:r>
            </a:p>
            <a:p>
              <a:pPr algn="ctr"/>
              <a:r>
                <a:rPr lang="en-US" sz="1800"/>
                <a:t>sensitive</a:t>
              </a:r>
            </a:p>
            <a:p>
              <a:pPr algn="ctr"/>
              <a:r>
                <a:rPr lang="en-US" sz="1800"/>
                <a:t>Hashing</a:t>
              </a:r>
            </a:p>
          </p:txBody>
        </p:sp>
        <p:sp>
          <p:nvSpPr>
            <p:cNvPr id="6452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64530" name="Text Box 18"/>
            <p:cNvSpPr txBox="1">
              <a:spLocks noChangeArrowheads="1"/>
            </p:cNvSpPr>
            <p:nvPr/>
          </p:nvSpPr>
          <p:spPr bwMode="auto">
            <a:xfrm>
              <a:off x="4790" y="1364"/>
              <a:ext cx="902" cy="1280"/>
            </a:xfrm>
            <a:prstGeom prst="rect">
              <a:avLst/>
            </a:prstGeom>
            <a:noFill/>
            <a:ln w="9525">
              <a:noFill/>
              <a:miter lim="800000"/>
              <a:headEnd/>
              <a:tailEnd/>
            </a:ln>
            <a:effectLst/>
          </p:spPr>
          <p:txBody>
            <a:bodyPr wrap="none">
              <a:spAutoFit/>
            </a:bodyPr>
            <a:lstStyle/>
            <a:p>
              <a:r>
                <a:rPr lang="en-US" sz="1800" b="1" i="1" dirty="0">
                  <a:solidFill>
                    <a:srgbClr val="FF0066"/>
                  </a:solidFill>
                </a:rPr>
                <a:t>Candidate</a:t>
              </a:r>
            </a:p>
            <a:p>
              <a:r>
                <a:rPr lang="en-US" sz="1800" b="1" i="1" dirty="0">
                  <a:solidFill>
                    <a:srgbClr val="FF0066"/>
                  </a:solidFill>
                </a:rPr>
                <a:t>pairs:</a:t>
              </a:r>
              <a:endParaRPr lang="en-US" sz="1800" b="1" dirty="0"/>
            </a:p>
            <a:p>
              <a:r>
                <a:rPr lang="en-US" sz="1800" dirty="0"/>
                <a:t>those pairs</a:t>
              </a:r>
            </a:p>
            <a:p>
              <a:r>
                <a:rPr lang="en-US" sz="1800" dirty="0"/>
                <a:t>of signatures</a:t>
              </a:r>
            </a:p>
            <a:p>
              <a:r>
                <a:rPr lang="en-US" sz="1800" dirty="0"/>
                <a:t>that we need</a:t>
              </a:r>
            </a:p>
            <a:p>
              <a:r>
                <a:rPr lang="en-US" sz="1800" dirty="0"/>
                <a:t>to test for</a:t>
              </a:r>
            </a:p>
            <a:p>
              <a:r>
                <a:rPr lang="en-US" sz="1800" dirty="0"/>
                <a:t>similarity</a:t>
              </a:r>
            </a:p>
          </p:txBody>
        </p:sp>
      </p:grpSp>
      <p:sp>
        <p:nvSpPr>
          <p:cNvPr id="20" name="Date Placeholder 19"/>
          <p:cNvSpPr>
            <a:spLocks noGrp="1"/>
          </p:cNvSpPr>
          <p:nvPr>
            <p:ph type="dt" sz="half" idx="10"/>
          </p:nvPr>
        </p:nvSpPr>
        <p:spPr/>
        <p:txBody>
          <a:bodyPr/>
          <a:lstStyle/>
          <a:p>
            <a:fld id="{EA4555B7-FED8-4D49-B4D4-98CC6A0C23C5}" type="datetime1">
              <a:rPr lang="en-US" smtClean="0"/>
              <a:t>1/21/18</a:t>
            </a:fld>
            <a:endParaRPr lang="en-US"/>
          </a:p>
        </p:txBody>
      </p:sp>
      <p:sp>
        <p:nvSpPr>
          <p:cNvPr id="21" name="Footer Placeholder 20"/>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2693685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686800" cy="987552"/>
          </a:xfrm>
        </p:spPr>
        <p:txBody>
          <a:bodyPr>
            <a:normAutofit/>
          </a:bodyPr>
          <a:lstStyle/>
          <a:p>
            <a:r>
              <a:rPr lang="en-US" sz="4200" dirty="0"/>
              <a:t>Combine AND and OR Constructions</a:t>
            </a:r>
          </a:p>
        </p:txBody>
      </p:sp>
      <p:sp>
        <p:nvSpPr>
          <p:cNvPr id="34819" name="Rectangle 3"/>
          <p:cNvSpPr>
            <a:spLocks noGrp="1" noChangeArrowheads="1"/>
          </p:cNvSpPr>
          <p:nvPr>
            <p:ph idx="1"/>
          </p:nvPr>
        </p:nvSpPr>
        <p:spPr/>
        <p:txBody>
          <a:bodyPr/>
          <a:lstStyle/>
          <a:p>
            <a:r>
              <a:rPr lang="en-US" dirty="0"/>
              <a:t>By choosing </a:t>
            </a:r>
            <a:r>
              <a:rPr lang="en-US" b="1" i="1" dirty="0"/>
              <a:t>b</a:t>
            </a:r>
            <a:r>
              <a:rPr lang="en-US" dirty="0"/>
              <a:t> and </a:t>
            </a:r>
            <a:r>
              <a:rPr lang="en-US" b="1" i="1" dirty="0"/>
              <a:t>r</a:t>
            </a:r>
            <a:r>
              <a:rPr lang="en-US" dirty="0"/>
              <a:t> correctly, we can make the lower probability approach 0 while the higher approaches 1</a:t>
            </a:r>
          </a:p>
          <a:p>
            <a:pPr lvl="8"/>
            <a:endParaRPr lang="en-US" dirty="0"/>
          </a:p>
          <a:p>
            <a:r>
              <a:rPr lang="en-US" dirty="0"/>
              <a:t>As for the signature matrix, we can use the AND construction followed by the OR construction</a:t>
            </a:r>
          </a:p>
          <a:p>
            <a:pPr lvl="1"/>
            <a:r>
              <a:rPr lang="en-US" dirty="0"/>
              <a:t>Or vice-versa</a:t>
            </a:r>
          </a:p>
          <a:p>
            <a:pPr lvl="1"/>
            <a:r>
              <a:rPr lang="en-US" dirty="0"/>
              <a:t>Or any sequence of AND’s and OR’s alternating</a:t>
            </a:r>
          </a:p>
        </p:txBody>
      </p:sp>
      <p:sp>
        <p:nvSpPr>
          <p:cNvPr id="4" name="Slide Number Placeholder 5"/>
          <p:cNvSpPr>
            <a:spLocks noGrp="1"/>
          </p:cNvSpPr>
          <p:nvPr>
            <p:ph type="sldNum" sz="quarter" idx="12"/>
          </p:nvPr>
        </p:nvSpPr>
        <p:spPr/>
        <p:txBody>
          <a:bodyPr/>
          <a:lstStyle/>
          <a:p>
            <a:fld id="{B76FA82D-32B4-42F5-803E-A283755D546D}" type="slidenum">
              <a:rPr lang="en-US"/>
              <a:pPr/>
              <a:t>30</a:t>
            </a:fld>
            <a:endParaRPr lang="en-US"/>
          </a:p>
        </p:txBody>
      </p:sp>
      <p:sp>
        <p:nvSpPr>
          <p:cNvPr id="2" name="Date Placeholder 1"/>
          <p:cNvSpPr>
            <a:spLocks noGrp="1"/>
          </p:cNvSpPr>
          <p:nvPr>
            <p:ph type="dt" sz="half" idx="10"/>
          </p:nvPr>
        </p:nvSpPr>
        <p:spPr/>
        <p:txBody>
          <a:bodyPr/>
          <a:lstStyle/>
          <a:p>
            <a:fld id="{EDF0CD9E-59F5-9A41-AC0D-FAD018ECAE20}" type="datetime1">
              <a:rPr lang="en-US" smtClean="0"/>
              <a:t>1/21/18</a:t>
            </a:fld>
            <a:endParaRPr lang="en-US"/>
          </a:p>
        </p:txBody>
      </p:sp>
      <p:sp>
        <p:nvSpPr>
          <p:cNvPr id="3" name="Footer Placeholder 2"/>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123322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Composing Constructions</a:t>
            </a:r>
          </a:p>
        </p:txBody>
      </p:sp>
      <p:sp>
        <p:nvSpPr>
          <p:cNvPr id="34819" name="Rectangle 3"/>
          <p:cNvSpPr>
            <a:spLocks noGrp="1" noChangeArrowheads="1"/>
          </p:cNvSpPr>
          <p:nvPr>
            <p:ph idx="1"/>
          </p:nvPr>
        </p:nvSpPr>
        <p:spPr>
          <a:xfrm>
            <a:off x="457200" y="1295400"/>
            <a:ext cx="8610600" cy="5410200"/>
          </a:xfrm>
        </p:spPr>
        <p:txBody>
          <a:bodyPr>
            <a:normAutofit lnSpcReduction="10000"/>
          </a:bodyPr>
          <a:lstStyle/>
          <a:p>
            <a:r>
              <a:rPr lang="en-US" b="1" i="1" dirty="0">
                <a:solidFill>
                  <a:srgbClr val="D60093"/>
                </a:solidFill>
              </a:rPr>
              <a:t>r</a:t>
            </a:r>
            <a:r>
              <a:rPr lang="en-US" dirty="0"/>
              <a:t>-way </a:t>
            </a:r>
            <a:r>
              <a:rPr lang="en-US" b="1" dirty="0">
                <a:solidFill>
                  <a:srgbClr val="D60093"/>
                </a:solidFill>
              </a:rPr>
              <a:t>AND</a:t>
            </a:r>
            <a:r>
              <a:rPr lang="en-US" dirty="0">
                <a:solidFill>
                  <a:srgbClr val="D60093"/>
                </a:solidFill>
              </a:rPr>
              <a:t> </a:t>
            </a:r>
            <a:r>
              <a:rPr lang="en-US" dirty="0"/>
              <a:t>followed by </a:t>
            </a:r>
            <a:r>
              <a:rPr lang="en-US" b="1" i="1" dirty="0">
                <a:solidFill>
                  <a:srgbClr val="0000FF"/>
                </a:solidFill>
              </a:rPr>
              <a:t>b</a:t>
            </a:r>
            <a:r>
              <a:rPr lang="en-US" dirty="0"/>
              <a:t>-way </a:t>
            </a:r>
            <a:r>
              <a:rPr lang="en-US" b="1" dirty="0">
                <a:solidFill>
                  <a:srgbClr val="0000FF"/>
                </a:solidFill>
              </a:rPr>
              <a:t>OR</a:t>
            </a:r>
            <a:r>
              <a:rPr lang="en-US" dirty="0">
                <a:solidFill>
                  <a:srgbClr val="0000FF"/>
                </a:solidFill>
              </a:rPr>
              <a:t> </a:t>
            </a:r>
            <a:r>
              <a:rPr lang="en-US" dirty="0"/>
              <a:t>construction</a:t>
            </a:r>
          </a:p>
          <a:p>
            <a:pPr lvl="1"/>
            <a:r>
              <a:rPr lang="en-US" b="1" dirty="0">
                <a:solidFill>
                  <a:srgbClr val="008000"/>
                </a:solidFill>
              </a:rPr>
              <a:t>Exactly what we did with Min-Hashing</a:t>
            </a:r>
          </a:p>
          <a:p>
            <a:pPr lvl="2"/>
            <a:r>
              <a:rPr lang="en-US" b="1" dirty="0"/>
              <a:t>AND: </a:t>
            </a:r>
            <a:r>
              <a:rPr lang="en-US" dirty="0"/>
              <a:t>If bands match in </a:t>
            </a:r>
            <a:r>
              <a:rPr lang="en-US" b="1" dirty="0"/>
              <a:t>all</a:t>
            </a:r>
            <a:r>
              <a:rPr lang="en-US" dirty="0"/>
              <a:t> </a:t>
            </a:r>
            <a:r>
              <a:rPr lang="en-US" b="1" i="1" dirty="0"/>
              <a:t>r</a:t>
            </a:r>
            <a:r>
              <a:rPr lang="en-US" dirty="0"/>
              <a:t> values hash to same bucket</a:t>
            </a:r>
            <a:endParaRPr lang="en-US" dirty="0">
              <a:solidFill>
                <a:schemeClr val="accent3"/>
              </a:solidFill>
            </a:endParaRPr>
          </a:p>
          <a:p>
            <a:pPr lvl="2"/>
            <a:r>
              <a:rPr lang="en-US" b="1" dirty="0">
                <a:solidFill>
                  <a:srgbClr val="FF0066"/>
                </a:solidFill>
              </a:rPr>
              <a:t>OR: </a:t>
            </a:r>
            <a:r>
              <a:rPr lang="en-US" dirty="0">
                <a:solidFill>
                  <a:srgbClr val="FF0066"/>
                </a:solidFill>
              </a:rPr>
              <a:t>Cols that have </a:t>
            </a:r>
            <a:r>
              <a:rPr lang="en-US" dirty="0">
                <a:solidFill>
                  <a:srgbClr val="FF0066"/>
                </a:solidFill>
                <a:sym typeface="Symbol"/>
              </a:rPr>
              <a:t> </a:t>
            </a:r>
            <a:r>
              <a:rPr lang="en-US" dirty="0">
                <a:solidFill>
                  <a:srgbClr val="FF0066"/>
                </a:solidFill>
              </a:rPr>
              <a:t>1 common bucket </a:t>
            </a:r>
            <a:r>
              <a:rPr lang="en-US" dirty="0">
                <a:solidFill>
                  <a:srgbClr val="FF0066"/>
                </a:solidFill>
                <a:sym typeface="Wingdings" pitchFamily="2" charset="2"/>
              </a:rPr>
              <a:t> </a:t>
            </a:r>
            <a:r>
              <a:rPr lang="en-US" b="1" dirty="0">
                <a:solidFill>
                  <a:srgbClr val="FF0066"/>
                </a:solidFill>
                <a:sym typeface="Wingdings" pitchFamily="2" charset="2"/>
              </a:rPr>
              <a:t>Candidate</a:t>
            </a:r>
          </a:p>
          <a:p>
            <a:pPr lvl="8"/>
            <a:endParaRPr lang="en-US" b="1" dirty="0">
              <a:solidFill>
                <a:srgbClr val="FF0066"/>
              </a:solidFill>
            </a:endParaRPr>
          </a:p>
          <a:p>
            <a:r>
              <a:rPr lang="en-US" dirty="0"/>
              <a:t>Take points </a:t>
            </a:r>
            <a:r>
              <a:rPr lang="en-US" b="1" i="1" dirty="0"/>
              <a:t>x</a:t>
            </a:r>
            <a:r>
              <a:rPr lang="en-US" dirty="0"/>
              <a:t> and </a:t>
            </a:r>
            <a:r>
              <a:rPr lang="en-US" b="1" i="1" dirty="0"/>
              <a:t>y</a:t>
            </a:r>
            <a:r>
              <a:rPr lang="en-US" i="1" dirty="0"/>
              <a:t> </a:t>
            </a:r>
            <a:r>
              <a:rPr lang="en-US" dirty="0"/>
              <a:t> </a:t>
            </a:r>
            <a:r>
              <a:rPr lang="en-US" dirty="0" err="1"/>
              <a:t>s.t</a:t>
            </a:r>
            <a:r>
              <a:rPr lang="en-US" dirty="0"/>
              <a:t>.  </a:t>
            </a:r>
            <a:r>
              <a:rPr lang="en-US" b="1" i="1" dirty="0"/>
              <a:t>Pr[h(x) = h(y)] = s</a:t>
            </a:r>
          </a:p>
          <a:p>
            <a:pPr lvl="1"/>
            <a:r>
              <a:rPr lang="en-US" b="1" i="1" dirty="0"/>
              <a:t>H</a:t>
            </a:r>
            <a:r>
              <a:rPr lang="en-US" dirty="0"/>
              <a:t> will make </a:t>
            </a:r>
            <a:r>
              <a:rPr lang="en-US" b="1" dirty="0"/>
              <a:t>(</a:t>
            </a:r>
            <a:r>
              <a:rPr lang="en-US" b="1" dirty="0" err="1"/>
              <a:t>x,y</a:t>
            </a:r>
            <a:r>
              <a:rPr lang="en-US" b="1" dirty="0"/>
              <a:t>)</a:t>
            </a:r>
            <a:r>
              <a:rPr lang="en-US" dirty="0"/>
              <a:t> a candidate pair with prob. </a:t>
            </a:r>
            <a:r>
              <a:rPr lang="en-US" b="1" dirty="0"/>
              <a:t>s</a:t>
            </a:r>
          </a:p>
          <a:p>
            <a:r>
              <a:rPr lang="en-US" dirty="0"/>
              <a:t>Construction makes </a:t>
            </a:r>
            <a:r>
              <a:rPr lang="en-US" b="1" dirty="0"/>
              <a:t>(</a:t>
            </a:r>
            <a:r>
              <a:rPr lang="en-US" b="1" dirty="0" err="1"/>
              <a:t>x,y</a:t>
            </a:r>
            <a:r>
              <a:rPr lang="en-US" b="1" dirty="0"/>
              <a:t>)</a:t>
            </a:r>
            <a:r>
              <a:rPr lang="en-US" dirty="0"/>
              <a:t> a candidate pair with probability </a:t>
            </a:r>
            <a:r>
              <a:rPr lang="en-US" b="1" i="1" dirty="0">
                <a:solidFill>
                  <a:srgbClr val="FF0066"/>
                </a:solidFill>
              </a:rPr>
              <a:t>1-(1-s</a:t>
            </a:r>
            <a:r>
              <a:rPr lang="en-US" b="1" i="1" baseline="30000" dirty="0">
                <a:solidFill>
                  <a:srgbClr val="FF0066"/>
                </a:solidFill>
              </a:rPr>
              <a:t>r</a:t>
            </a:r>
            <a:r>
              <a:rPr lang="en-US" b="1" i="1" dirty="0">
                <a:solidFill>
                  <a:srgbClr val="FF0066"/>
                </a:solidFill>
              </a:rPr>
              <a:t>)</a:t>
            </a:r>
            <a:r>
              <a:rPr lang="en-US" b="1" i="1" baseline="30000" dirty="0">
                <a:solidFill>
                  <a:srgbClr val="FF0066"/>
                </a:solidFill>
              </a:rPr>
              <a:t>b</a:t>
            </a:r>
            <a:r>
              <a:rPr lang="en-US" b="1" i="1" dirty="0">
                <a:solidFill>
                  <a:srgbClr val="FF0066"/>
                </a:solidFill>
              </a:rPr>
              <a:t>          </a:t>
            </a:r>
            <a:r>
              <a:rPr lang="en-US" b="1" dirty="0">
                <a:solidFill>
                  <a:srgbClr val="008000"/>
                </a:solidFill>
              </a:rPr>
              <a:t>The S-Curve!</a:t>
            </a:r>
          </a:p>
          <a:p>
            <a:pPr lvl="1"/>
            <a:r>
              <a:rPr lang="en-US" b="1" dirty="0">
                <a:solidFill>
                  <a:srgbClr val="FF0066"/>
                </a:solidFill>
              </a:rPr>
              <a:t>Example:</a:t>
            </a:r>
            <a:r>
              <a:rPr lang="en-US" dirty="0"/>
              <a:t> Take </a:t>
            </a:r>
            <a:r>
              <a:rPr lang="en-US" b="1" dirty="0"/>
              <a:t>H</a:t>
            </a:r>
            <a:r>
              <a:rPr lang="en-US" dirty="0"/>
              <a:t> and construct </a:t>
            </a:r>
            <a:r>
              <a:rPr lang="en-US" b="1" dirty="0"/>
              <a:t>H’</a:t>
            </a:r>
            <a:r>
              <a:rPr lang="en-US" dirty="0"/>
              <a:t> by the </a:t>
            </a:r>
            <a:r>
              <a:rPr lang="en-US" b="1" dirty="0">
                <a:solidFill>
                  <a:srgbClr val="D60093"/>
                </a:solidFill>
              </a:rPr>
              <a:t>AND</a:t>
            </a:r>
            <a:r>
              <a:rPr lang="en-US" dirty="0">
                <a:solidFill>
                  <a:srgbClr val="D60093"/>
                </a:solidFill>
              </a:rPr>
              <a:t> </a:t>
            </a:r>
            <a:r>
              <a:rPr lang="en-US" dirty="0"/>
              <a:t>construction with </a:t>
            </a:r>
            <a:r>
              <a:rPr lang="en-US" b="1" i="1" dirty="0">
                <a:solidFill>
                  <a:srgbClr val="D60093"/>
                </a:solidFill>
              </a:rPr>
              <a:t>r</a:t>
            </a:r>
            <a:r>
              <a:rPr lang="en-US" b="1" dirty="0">
                <a:solidFill>
                  <a:srgbClr val="D60093"/>
                </a:solidFill>
              </a:rPr>
              <a:t> = 4</a:t>
            </a:r>
            <a:r>
              <a:rPr lang="en-US" dirty="0"/>
              <a:t>.  Then, from </a:t>
            </a:r>
            <a:r>
              <a:rPr lang="en-US" b="1" dirty="0"/>
              <a:t>H’</a:t>
            </a:r>
            <a:r>
              <a:rPr lang="en-US" dirty="0"/>
              <a:t>, construct </a:t>
            </a:r>
            <a:r>
              <a:rPr lang="en-US" b="1" dirty="0"/>
              <a:t>H’’</a:t>
            </a:r>
            <a:r>
              <a:rPr lang="en-US" dirty="0"/>
              <a:t> by the </a:t>
            </a:r>
            <a:r>
              <a:rPr lang="en-US" b="1" dirty="0">
                <a:solidFill>
                  <a:srgbClr val="0000FF"/>
                </a:solidFill>
              </a:rPr>
              <a:t>OR</a:t>
            </a:r>
            <a:r>
              <a:rPr lang="en-US" dirty="0">
                <a:solidFill>
                  <a:srgbClr val="0000FF"/>
                </a:solidFill>
              </a:rPr>
              <a:t> </a:t>
            </a:r>
            <a:r>
              <a:rPr lang="en-US" dirty="0"/>
              <a:t>construction with </a:t>
            </a:r>
            <a:r>
              <a:rPr lang="en-US" b="1" i="1" dirty="0">
                <a:solidFill>
                  <a:srgbClr val="0000FF"/>
                </a:solidFill>
              </a:rPr>
              <a:t>b</a:t>
            </a:r>
            <a:r>
              <a:rPr lang="en-US" b="1" dirty="0">
                <a:solidFill>
                  <a:srgbClr val="0000FF"/>
                </a:solidFill>
              </a:rPr>
              <a:t> = 4</a:t>
            </a:r>
          </a:p>
        </p:txBody>
      </p:sp>
      <p:sp>
        <p:nvSpPr>
          <p:cNvPr id="4" name="Date Placeholder 3"/>
          <p:cNvSpPr>
            <a:spLocks noGrp="1"/>
          </p:cNvSpPr>
          <p:nvPr>
            <p:ph type="dt" sz="half" idx="10"/>
          </p:nvPr>
        </p:nvSpPr>
        <p:spPr/>
        <p:txBody>
          <a:bodyPr/>
          <a:lstStyle/>
          <a:p>
            <a:fld id="{8ADBA516-7CED-7C4A-B258-ECAA5874CAF6}"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31</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1536844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Table for Function 1-(1-</a:t>
            </a:r>
            <a:r>
              <a:rPr lang="sl-SI" dirty="0"/>
              <a:t>s</a:t>
            </a:r>
            <a:r>
              <a:rPr lang="en-US" baseline="30000" dirty="0"/>
              <a:t>4</a:t>
            </a:r>
            <a:r>
              <a:rPr lang="en-US" dirty="0"/>
              <a:t>)</a:t>
            </a:r>
            <a:r>
              <a:rPr lang="en-US" baseline="30000" dirty="0"/>
              <a:t>4</a:t>
            </a:r>
          </a:p>
        </p:txBody>
      </p:sp>
      <p:graphicFrame>
        <p:nvGraphicFramePr>
          <p:cNvPr id="83971" name="Group 3"/>
          <p:cNvGraphicFramePr>
            <a:graphicFrameLocks noGrp="1"/>
          </p:cNvGraphicFramePr>
          <p:nvPr>
            <p:extLst>
              <p:ext uri="{D42A27DB-BD31-4B8C-83A1-F6EECF244321}">
                <p14:modId xmlns:p14="http://schemas.microsoft.com/office/powerpoint/2010/main" val="1104822856"/>
              </p:ext>
            </p:extLst>
          </p:nvPr>
        </p:nvGraphicFramePr>
        <p:xfrm>
          <a:off x="762000" y="1676400"/>
          <a:ext cx="3048000" cy="4663440"/>
        </p:xfrm>
        <a:graphic>
          <a:graphicData uri="http://schemas.openxmlformats.org/drawingml/2006/table">
            <a:tbl>
              <a:tblPr/>
              <a:tblGrid>
                <a:gridCol w="941388">
                  <a:extLst>
                    <a:ext uri="{9D8B030D-6E8A-4147-A177-3AD203B41FA5}">
                      <a16:colId xmlns:a16="http://schemas.microsoft.com/office/drawing/2014/main" val="20000"/>
                    </a:ext>
                  </a:extLst>
                </a:gridCol>
                <a:gridCol w="2106612">
                  <a:extLst>
                    <a:ext uri="{9D8B030D-6E8A-4147-A177-3AD203B41FA5}">
                      <a16:colId xmlns:a16="http://schemas.microsoft.com/office/drawing/2014/main" val="20001"/>
                    </a:ext>
                  </a:extLst>
                </a:gridCol>
              </a:tblGrid>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p=1-(1-s</a:t>
                      </a:r>
                      <a:r>
                        <a:rPr kumimoji="0" lang="en-US" sz="2800" b="1" i="0" u="none" strike="noStrike" cap="none" normalizeH="0" baseline="30000" dirty="0">
                          <a:ln>
                            <a:noFill/>
                          </a:ln>
                          <a:solidFill>
                            <a:schemeClr val="tx1"/>
                          </a:solidFill>
                          <a:effectLst/>
                          <a:latin typeface="Arial" charset="0"/>
                          <a:ea typeface="ＭＳ Ｐゴシック" charset="-128"/>
                          <a:cs typeface="ＭＳ Ｐゴシック" charset="-128"/>
                        </a:rPr>
                        <a:t>4</a:t>
                      </a: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a:t>
                      </a:r>
                      <a:r>
                        <a:rPr kumimoji="0" lang="en-US" sz="2800" b="1" i="0" u="none" strike="noStrike" cap="none" normalizeH="0" baseline="30000" dirty="0">
                          <a:ln>
                            <a:noFill/>
                          </a:ln>
                          <a:solidFill>
                            <a:schemeClr val="tx1"/>
                          </a:solidFill>
                          <a:effectLst/>
                          <a:latin typeface="Arial" charset="0"/>
                          <a:ea typeface="ＭＳ Ｐゴシック" charset="-128"/>
                          <a:cs typeface="ＭＳ Ｐゴシック"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.0064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.0320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.0985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.2275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.4260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.6666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.8785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.9860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6899" name="Text Box 35"/>
          <p:cNvSpPr txBox="1">
            <a:spLocks noChangeArrowheads="1"/>
          </p:cNvSpPr>
          <p:nvPr/>
        </p:nvSpPr>
        <p:spPr bwMode="auto">
          <a:xfrm>
            <a:off x="4038600" y="5352871"/>
            <a:ext cx="5105400" cy="1200329"/>
          </a:xfrm>
          <a:prstGeom prst="rect">
            <a:avLst/>
          </a:prstGeom>
          <a:noFill/>
          <a:ln w="9525">
            <a:noFill/>
            <a:miter lim="800000"/>
            <a:headEnd/>
            <a:tailEnd/>
          </a:ln>
        </p:spPr>
        <p:txBody>
          <a:bodyPr wrap="square">
            <a:spAutoFit/>
          </a:bodyPr>
          <a:lstStyle/>
          <a:p>
            <a:pPr eaLnBrk="0" hangingPunct="0"/>
            <a:r>
              <a:rPr lang="en-US" sz="2400" b="1" i="1" dirty="0">
                <a:solidFill>
                  <a:srgbClr val="D60093"/>
                </a:solidFill>
                <a:latin typeface="Arial" pitchFamily="34" charset="0"/>
                <a:cs typeface="Arial" pitchFamily="34" charset="0"/>
              </a:rPr>
              <a:t>r = 4,</a:t>
            </a:r>
            <a:r>
              <a:rPr lang="en-US" sz="2400" b="1" dirty="0">
                <a:solidFill>
                  <a:srgbClr val="D60093"/>
                </a:solidFill>
                <a:latin typeface="Arial" pitchFamily="34" charset="0"/>
                <a:cs typeface="Arial" pitchFamily="34" charset="0"/>
              </a:rPr>
              <a:t> </a:t>
            </a:r>
            <a:r>
              <a:rPr lang="en-US" sz="2400" b="1" i="1" dirty="0">
                <a:solidFill>
                  <a:srgbClr val="D60093"/>
                </a:solidFill>
                <a:latin typeface="Arial" pitchFamily="34" charset="0"/>
                <a:cs typeface="Arial" pitchFamily="34" charset="0"/>
              </a:rPr>
              <a:t>b = 4  </a:t>
            </a:r>
            <a:r>
              <a:rPr lang="en-US" sz="2400" dirty="0">
                <a:latin typeface="Arial" pitchFamily="34" charset="0"/>
                <a:cs typeface="Arial" pitchFamily="34" charset="0"/>
              </a:rPr>
              <a:t>transforms a (.2,.8,.8,.2)-sensitive family into a (.2,.8,.8785,.0064)-sensitive family.</a:t>
            </a:r>
          </a:p>
        </p:txBody>
      </p:sp>
      <p:sp>
        <p:nvSpPr>
          <p:cNvPr id="6" name="Date Placeholder 5"/>
          <p:cNvSpPr>
            <a:spLocks noGrp="1"/>
          </p:cNvSpPr>
          <p:nvPr>
            <p:ph type="dt" sz="half" idx="10"/>
          </p:nvPr>
        </p:nvSpPr>
        <p:spPr/>
        <p:txBody>
          <a:bodyPr/>
          <a:lstStyle/>
          <a:p>
            <a:fld id="{92EBDCE4-9BA7-D74B-ABBC-D8108C8530BE}" type="datetime1">
              <a:rPr lang="en-US" smtClean="0"/>
              <a:t>1/21/18</a:t>
            </a:fld>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32</a:t>
            </a:fld>
            <a:endParaRPr lang="en-US"/>
          </a:p>
        </p:txBody>
      </p:sp>
      <p:sp>
        <p:nvSpPr>
          <p:cNvPr id="8" name="Footer Placeholder 7"/>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15121131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br>
              <a:rPr lang="en-US" dirty="0"/>
            </a:br>
            <a:r>
              <a:rPr lang="en-US" dirty="0"/>
              <a:t>How to choose </a:t>
            </a:r>
            <a:r>
              <a:rPr lang="en-US" i="1" dirty="0"/>
              <a:t>r</a:t>
            </a:r>
            <a:r>
              <a:rPr lang="en-US" dirty="0"/>
              <a:t> and </a:t>
            </a:r>
            <a:r>
              <a:rPr lang="en-US" i="1" dirty="0"/>
              <a:t>b</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2275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Picking </a:t>
            </a:r>
            <a:r>
              <a:rPr lang="en-US" i="1" dirty="0"/>
              <a:t>r</a:t>
            </a:r>
            <a:r>
              <a:rPr lang="en-US" dirty="0"/>
              <a:t> and </a:t>
            </a:r>
            <a:r>
              <a:rPr lang="en-US" i="1" dirty="0"/>
              <a:t>b</a:t>
            </a:r>
            <a:r>
              <a:rPr lang="en-US" dirty="0"/>
              <a:t>: The S-curve</a:t>
            </a:r>
          </a:p>
        </p:txBody>
      </p:sp>
      <p:sp>
        <p:nvSpPr>
          <p:cNvPr id="3" name="Content Placeholder 2"/>
          <p:cNvSpPr>
            <a:spLocks noGrp="1"/>
          </p:cNvSpPr>
          <p:nvPr>
            <p:ph idx="1"/>
          </p:nvPr>
        </p:nvSpPr>
        <p:spPr/>
        <p:txBody>
          <a:bodyPr>
            <a:normAutofit/>
          </a:bodyPr>
          <a:lstStyle/>
          <a:p>
            <a:r>
              <a:rPr lang="en-US" b="1" dirty="0">
                <a:solidFill>
                  <a:srgbClr val="D60093"/>
                </a:solidFill>
              </a:rPr>
              <a:t>Picking </a:t>
            </a:r>
            <a:r>
              <a:rPr lang="en-US" b="1" i="1" dirty="0">
                <a:solidFill>
                  <a:srgbClr val="D60093"/>
                </a:solidFill>
              </a:rPr>
              <a:t>r</a:t>
            </a:r>
            <a:r>
              <a:rPr lang="en-US" b="1" dirty="0">
                <a:solidFill>
                  <a:srgbClr val="D60093"/>
                </a:solidFill>
              </a:rPr>
              <a:t> and </a:t>
            </a:r>
            <a:r>
              <a:rPr lang="en-US" b="1" i="1" dirty="0">
                <a:solidFill>
                  <a:srgbClr val="D60093"/>
                </a:solidFill>
              </a:rPr>
              <a:t>b</a:t>
            </a:r>
            <a:r>
              <a:rPr lang="en-US" b="1" dirty="0">
                <a:solidFill>
                  <a:srgbClr val="D60093"/>
                </a:solidFill>
              </a:rPr>
              <a:t> to get desired performance</a:t>
            </a:r>
          </a:p>
          <a:p>
            <a:pPr lvl="1"/>
            <a:r>
              <a:rPr lang="en-US" b="1" dirty="0"/>
              <a:t>50 hash-functions</a:t>
            </a:r>
            <a:r>
              <a:rPr lang="en-US" dirty="0"/>
              <a:t> (</a:t>
            </a:r>
            <a:r>
              <a:rPr lang="en-US" b="1" i="1" dirty="0"/>
              <a:t>r </a:t>
            </a:r>
            <a:r>
              <a:rPr lang="en-US" i="1" dirty="0"/>
              <a:t>= 5, </a:t>
            </a:r>
            <a:r>
              <a:rPr lang="en-US" b="1" i="1" dirty="0"/>
              <a:t>b </a:t>
            </a:r>
            <a:r>
              <a:rPr lang="en-US" i="1" dirty="0"/>
              <a:t>= 10</a:t>
            </a:r>
            <a:r>
              <a:rPr lang="en-US" dirty="0"/>
              <a:t>)</a:t>
            </a:r>
          </a:p>
        </p:txBody>
      </p:sp>
      <p:sp>
        <p:nvSpPr>
          <p:cNvPr id="4" name="Date Placeholder 3"/>
          <p:cNvSpPr>
            <a:spLocks noGrp="1"/>
          </p:cNvSpPr>
          <p:nvPr>
            <p:ph type="dt" sz="half" idx="10"/>
          </p:nvPr>
        </p:nvSpPr>
        <p:spPr/>
        <p:txBody>
          <a:bodyPr/>
          <a:lstStyle/>
          <a:p>
            <a:fld id="{2EF9458C-E087-5648-B06A-6A91DE73D763}"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34</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741550" y="2514600"/>
            <a:ext cx="3906650" cy="3516312"/>
          </a:xfrm>
          <a:prstGeom prst="rect">
            <a:avLst/>
          </a:prstGeom>
          <a:noFill/>
          <a:ln w="9525">
            <a:noFill/>
            <a:miter lim="800000"/>
            <a:headEnd/>
            <a:tailEnd/>
          </a:ln>
          <a:effectLst/>
        </p:spPr>
      </p:pic>
      <p:cxnSp>
        <p:nvCxnSpPr>
          <p:cNvPr id="15" name="Straight Connector 14"/>
          <p:cNvCxnSpPr/>
          <p:nvPr/>
        </p:nvCxnSpPr>
        <p:spPr>
          <a:xfrm rot="5400000" flipH="1" flipV="1">
            <a:off x="1676002" y="4183900"/>
            <a:ext cx="2803360" cy="52136"/>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19" name="Freeform 18"/>
          <p:cNvSpPr/>
          <p:nvPr/>
        </p:nvSpPr>
        <p:spPr>
          <a:xfrm>
            <a:off x="3106424" y="2794920"/>
            <a:ext cx="566821" cy="1053431"/>
          </a:xfrm>
          <a:custGeom>
            <a:avLst/>
            <a:gdLst>
              <a:gd name="connsiteX0" fmla="*/ 0 w 566821"/>
              <a:gd name="connsiteY0" fmla="*/ 1053431 h 1053431"/>
              <a:gd name="connsiteX1" fmla="*/ 32084 w 566821"/>
              <a:gd name="connsiteY1" fmla="*/ 0 h 1053431"/>
              <a:gd name="connsiteX2" fmla="*/ 566821 w 566821"/>
              <a:gd name="connsiteY2" fmla="*/ 0 h 1053431"/>
              <a:gd name="connsiteX3" fmla="*/ 422442 w 566821"/>
              <a:gd name="connsiteY3" fmla="*/ 96252 h 1053431"/>
              <a:gd name="connsiteX4" fmla="*/ 288758 w 566821"/>
              <a:gd name="connsiteY4" fmla="*/ 288757 h 1053431"/>
              <a:gd name="connsiteX5" fmla="*/ 165768 w 566821"/>
              <a:gd name="connsiteY5" fmla="*/ 572168 h 1053431"/>
              <a:gd name="connsiteX6" fmla="*/ 0 w 566821"/>
              <a:gd name="connsiteY6" fmla="*/ 1053431 h 10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21" h="1053431">
                <a:moveTo>
                  <a:pt x="0" y="1053431"/>
                </a:moveTo>
                <a:lnTo>
                  <a:pt x="32084" y="0"/>
                </a:lnTo>
                <a:lnTo>
                  <a:pt x="566821" y="0"/>
                </a:lnTo>
                <a:lnTo>
                  <a:pt x="422442" y="96252"/>
                </a:lnTo>
                <a:lnTo>
                  <a:pt x="288758" y="288757"/>
                </a:lnTo>
                <a:lnTo>
                  <a:pt x="165768" y="572168"/>
                </a:lnTo>
                <a:lnTo>
                  <a:pt x="0" y="1053431"/>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Freeform 19"/>
          <p:cNvSpPr/>
          <p:nvPr/>
        </p:nvSpPr>
        <p:spPr>
          <a:xfrm>
            <a:off x="2095771" y="4072941"/>
            <a:ext cx="973221" cy="1550736"/>
          </a:xfrm>
          <a:custGeom>
            <a:avLst/>
            <a:gdLst>
              <a:gd name="connsiteX0" fmla="*/ 973221 w 973221"/>
              <a:gd name="connsiteY0" fmla="*/ 0 h 1550736"/>
              <a:gd name="connsiteX1" fmla="*/ 941137 w 973221"/>
              <a:gd name="connsiteY1" fmla="*/ 1545389 h 1550736"/>
              <a:gd name="connsiteX2" fmla="*/ 0 w 973221"/>
              <a:gd name="connsiteY2" fmla="*/ 1550736 h 1550736"/>
              <a:gd name="connsiteX3" fmla="*/ 315495 w 973221"/>
              <a:gd name="connsiteY3" fmla="*/ 1374273 h 1550736"/>
              <a:gd name="connsiteX4" fmla="*/ 577516 w 973221"/>
              <a:gd name="connsiteY4" fmla="*/ 1016000 h 1550736"/>
              <a:gd name="connsiteX5" fmla="*/ 802105 w 973221"/>
              <a:gd name="connsiteY5" fmla="*/ 534736 h 1550736"/>
              <a:gd name="connsiteX6" fmla="*/ 973221 w 973221"/>
              <a:gd name="connsiteY6" fmla="*/ 0 h 15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221" h="1550736">
                <a:moveTo>
                  <a:pt x="973221" y="0"/>
                </a:moveTo>
                <a:lnTo>
                  <a:pt x="941137" y="1545389"/>
                </a:lnTo>
                <a:lnTo>
                  <a:pt x="0" y="1550736"/>
                </a:lnTo>
                <a:lnTo>
                  <a:pt x="315495" y="1374273"/>
                </a:lnTo>
                <a:lnTo>
                  <a:pt x="577516" y="1016000"/>
                </a:lnTo>
                <a:lnTo>
                  <a:pt x="802105" y="534736"/>
                </a:lnTo>
                <a:lnTo>
                  <a:pt x="97322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72001" y="2667000"/>
            <a:ext cx="4571999" cy="4093428"/>
          </a:xfrm>
          <a:prstGeom prst="rect">
            <a:avLst/>
          </a:prstGeom>
          <a:noFill/>
        </p:spPr>
        <p:txBody>
          <a:bodyPr wrap="square" rtlCol="0">
            <a:spAutoFit/>
          </a:bodyPr>
          <a:lstStyle/>
          <a:p>
            <a:r>
              <a:rPr lang="en-US" sz="2000" b="1" dirty="0">
                <a:solidFill>
                  <a:srgbClr val="0000FF"/>
                </a:solidFill>
                <a:latin typeface="Arial" pitchFamily="34" charset="0"/>
                <a:cs typeface="Arial" pitchFamily="34" charset="0"/>
              </a:rPr>
              <a:t>Blue area </a:t>
            </a:r>
            <a:r>
              <a:rPr lang="en-US" sz="2000" b="1" i="1" dirty="0">
                <a:solidFill>
                  <a:srgbClr val="0000FF"/>
                </a:solidFill>
                <a:latin typeface="Arial" pitchFamily="34" charset="0"/>
                <a:cs typeface="Arial" pitchFamily="34" charset="0"/>
              </a:rPr>
              <a:t>X</a:t>
            </a:r>
            <a:r>
              <a:rPr lang="en-US" sz="2000" b="1" dirty="0">
                <a:solidFill>
                  <a:srgbClr val="0000FF"/>
                </a:solidFill>
                <a:latin typeface="Arial" pitchFamily="34" charset="0"/>
                <a:cs typeface="Arial" pitchFamily="34" charset="0"/>
              </a:rPr>
              <a:t>:</a:t>
            </a:r>
            <a:r>
              <a:rPr lang="en-US" sz="2000" b="1" dirty="0">
                <a:latin typeface="Arial" pitchFamily="34" charset="0"/>
                <a:cs typeface="Arial" pitchFamily="34" charset="0"/>
              </a:rPr>
              <a:t> False Negative rate</a:t>
            </a:r>
          </a:p>
          <a:p>
            <a:r>
              <a:rPr lang="en-US" sz="2000" dirty="0">
                <a:latin typeface="Arial" pitchFamily="34" charset="0"/>
                <a:cs typeface="Arial" pitchFamily="34" charset="0"/>
              </a:rPr>
              <a:t>These are pairs with </a:t>
            </a:r>
            <a:r>
              <a:rPr lang="en-US" sz="2000" b="1" i="1" dirty="0" err="1">
                <a:latin typeface="Arial" pitchFamily="34" charset="0"/>
                <a:cs typeface="Arial" pitchFamily="34" charset="0"/>
              </a:rPr>
              <a:t>sim</a:t>
            </a:r>
            <a:r>
              <a:rPr lang="en-US" sz="2000" b="1" i="1" dirty="0">
                <a:latin typeface="Arial" pitchFamily="34" charset="0"/>
                <a:cs typeface="Arial" pitchFamily="34" charset="0"/>
              </a:rPr>
              <a:t> &gt; s</a:t>
            </a:r>
            <a:r>
              <a:rPr lang="en-US" sz="2000" b="1" dirty="0">
                <a:latin typeface="Arial" pitchFamily="34" charset="0"/>
                <a:cs typeface="Arial" pitchFamily="34" charset="0"/>
              </a:rPr>
              <a:t> </a:t>
            </a:r>
            <a:r>
              <a:rPr lang="en-US" sz="2000" dirty="0">
                <a:latin typeface="Arial" pitchFamily="34" charset="0"/>
                <a:cs typeface="Arial" pitchFamily="34" charset="0"/>
              </a:rPr>
              <a:t>but the </a:t>
            </a:r>
            <a:r>
              <a:rPr lang="en-US" sz="2000" b="1" i="1" dirty="0">
                <a:latin typeface="Arial" pitchFamily="34" charset="0"/>
                <a:cs typeface="Arial" pitchFamily="34" charset="0"/>
              </a:rPr>
              <a:t>X</a:t>
            </a:r>
            <a:r>
              <a:rPr lang="en-US" sz="2000" dirty="0">
                <a:latin typeface="Arial" pitchFamily="34" charset="0"/>
                <a:cs typeface="Arial" pitchFamily="34" charset="0"/>
              </a:rPr>
              <a:t> fraction won’t share a band and then will </a:t>
            </a:r>
            <a:r>
              <a:rPr lang="en-US" sz="2000" b="1" dirty="0">
                <a:latin typeface="Arial" pitchFamily="34" charset="0"/>
                <a:cs typeface="Arial" pitchFamily="34" charset="0"/>
              </a:rPr>
              <a:t>never become candidates. </a:t>
            </a:r>
            <a:r>
              <a:rPr lang="en-US" sz="2000" dirty="0">
                <a:solidFill>
                  <a:srgbClr val="0000FF"/>
                </a:solidFill>
                <a:latin typeface="Arial" pitchFamily="34" charset="0"/>
                <a:cs typeface="Arial" pitchFamily="34" charset="0"/>
              </a:rPr>
              <a:t>This means we will never consider these pairs for (slow/exact) similarity calculation!</a:t>
            </a:r>
            <a:endParaRPr lang="en-US" sz="2000" b="1" dirty="0">
              <a:latin typeface="Arial" pitchFamily="34" charset="0"/>
              <a:cs typeface="Arial" pitchFamily="34" charset="0"/>
            </a:endParaRPr>
          </a:p>
          <a:p>
            <a:r>
              <a:rPr lang="en-US" sz="2000" b="1" dirty="0">
                <a:solidFill>
                  <a:srgbClr val="008000"/>
                </a:solidFill>
                <a:latin typeface="Arial" pitchFamily="34" charset="0"/>
                <a:cs typeface="Arial" pitchFamily="34" charset="0"/>
              </a:rPr>
              <a:t>Green area Y:</a:t>
            </a:r>
            <a:r>
              <a:rPr lang="en-US" sz="2000" b="1" dirty="0">
                <a:latin typeface="Arial" pitchFamily="34" charset="0"/>
                <a:cs typeface="Arial" pitchFamily="34" charset="0"/>
              </a:rPr>
              <a:t> False Positive rate</a:t>
            </a:r>
          </a:p>
          <a:p>
            <a:r>
              <a:rPr lang="en-US" sz="2000" dirty="0">
                <a:latin typeface="Arial" pitchFamily="34" charset="0"/>
                <a:cs typeface="Arial" pitchFamily="34" charset="0"/>
              </a:rPr>
              <a:t>These are pairs with </a:t>
            </a:r>
            <a:r>
              <a:rPr lang="en-US" sz="2000" b="1" i="1" dirty="0" err="1">
                <a:latin typeface="Arial" pitchFamily="34" charset="0"/>
                <a:cs typeface="Arial" pitchFamily="34" charset="0"/>
              </a:rPr>
              <a:t>sim</a:t>
            </a:r>
            <a:r>
              <a:rPr lang="en-US" sz="2000" b="1" i="1" dirty="0">
                <a:latin typeface="Arial" pitchFamily="34" charset="0"/>
                <a:cs typeface="Arial" pitchFamily="34" charset="0"/>
              </a:rPr>
              <a:t> &lt; s</a:t>
            </a:r>
            <a:r>
              <a:rPr lang="en-US" sz="2000" b="1" dirty="0">
                <a:latin typeface="Arial" pitchFamily="34" charset="0"/>
                <a:cs typeface="Arial" pitchFamily="34" charset="0"/>
              </a:rPr>
              <a:t> </a:t>
            </a:r>
            <a:r>
              <a:rPr lang="en-US" sz="2000" dirty="0">
                <a:latin typeface="Arial" pitchFamily="34" charset="0"/>
                <a:cs typeface="Arial" pitchFamily="34" charset="0"/>
              </a:rPr>
              <a:t>but</a:t>
            </a:r>
            <a:br>
              <a:rPr lang="en-US" sz="2000" dirty="0">
                <a:latin typeface="Arial" pitchFamily="34" charset="0"/>
                <a:cs typeface="Arial" pitchFamily="34" charset="0"/>
              </a:rPr>
            </a:br>
            <a:r>
              <a:rPr lang="en-US" sz="2000" dirty="0">
                <a:latin typeface="Arial" pitchFamily="34" charset="0"/>
                <a:cs typeface="Arial" pitchFamily="34" charset="0"/>
              </a:rPr>
              <a:t>we will consider them as candidates. This is not too bad, we will consider them for </a:t>
            </a:r>
            <a:r>
              <a:rPr lang="en-US" sz="2000" dirty="0">
                <a:solidFill>
                  <a:srgbClr val="008000"/>
                </a:solidFill>
                <a:latin typeface="Arial" pitchFamily="34" charset="0"/>
                <a:cs typeface="Arial" pitchFamily="34" charset="0"/>
              </a:rPr>
              <a:t>(slow/exact) similarity computation and discard them.</a:t>
            </a:r>
          </a:p>
        </p:txBody>
      </p:sp>
      <p:sp>
        <p:nvSpPr>
          <p:cNvPr id="22" name="TextBox 21"/>
          <p:cNvSpPr txBox="1"/>
          <p:nvPr/>
        </p:nvSpPr>
        <p:spPr>
          <a:xfrm>
            <a:off x="2417950" y="5867400"/>
            <a:ext cx="1300356" cy="369332"/>
          </a:xfrm>
          <a:prstGeom prst="rect">
            <a:avLst/>
          </a:prstGeom>
          <a:noFill/>
        </p:spPr>
        <p:txBody>
          <a:bodyPr wrap="none" rtlCol="0">
            <a:spAutoFit/>
          </a:bodyPr>
          <a:lstStyle/>
          <a:p>
            <a:r>
              <a:rPr lang="en-US" dirty="0">
                <a:latin typeface="Arial" pitchFamily="34" charset="0"/>
                <a:cs typeface="Arial" pitchFamily="34" charset="0"/>
              </a:rPr>
              <a:t>Similarity s</a:t>
            </a:r>
          </a:p>
        </p:txBody>
      </p:sp>
      <p:sp>
        <p:nvSpPr>
          <p:cNvPr id="23" name="TextBox 22"/>
          <p:cNvSpPr txBox="1"/>
          <p:nvPr/>
        </p:nvSpPr>
        <p:spPr>
          <a:xfrm rot="16200000">
            <a:off x="-313119" y="4016213"/>
            <a:ext cx="2326278" cy="369332"/>
          </a:xfrm>
          <a:prstGeom prst="rect">
            <a:avLst/>
          </a:prstGeom>
          <a:noFill/>
        </p:spPr>
        <p:txBody>
          <a:bodyPr wrap="none" rtlCol="0">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(Candidate pair)</a:t>
            </a:r>
          </a:p>
        </p:txBody>
      </p:sp>
      <p:sp>
        <p:nvSpPr>
          <p:cNvPr id="7" name="TextBox 6"/>
          <p:cNvSpPr txBox="1"/>
          <p:nvPr/>
        </p:nvSpPr>
        <p:spPr>
          <a:xfrm rot="16200000">
            <a:off x="2244472" y="3235072"/>
            <a:ext cx="1390124" cy="369332"/>
          </a:xfrm>
          <a:prstGeom prst="rect">
            <a:avLst/>
          </a:prstGeom>
          <a:noFill/>
        </p:spPr>
        <p:txBody>
          <a:bodyPr wrap="none" rtlCol="0">
            <a:spAutoFit/>
          </a:bodyPr>
          <a:lstStyle/>
          <a:p>
            <a:r>
              <a:rPr lang="en-US" dirty="0">
                <a:solidFill>
                  <a:srgbClr val="FF0000"/>
                </a:solidFill>
                <a:latin typeface="Arial" pitchFamily="34" charset="0"/>
                <a:cs typeface="Arial" pitchFamily="34" charset="0"/>
              </a:rPr>
              <a:t>Threshold </a:t>
            </a:r>
            <a:r>
              <a:rPr lang="en-US" i="1" dirty="0">
                <a:solidFill>
                  <a:srgbClr val="FF0000"/>
                </a:solidFill>
                <a:latin typeface="Arial" pitchFamily="34" charset="0"/>
                <a:cs typeface="Arial" pitchFamily="34" charset="0"/>
              </a:rPr>
              <a:t>s</a:t>
            </a:r>
          </a:p>
        </p:txBody>
      </p:sp>
    </p:spTree>
    <p:extLst>
      <p:ext uri="{BB962C8B-B14F-4D97-AF65-F5344CB8AC3E}">
        <p14:creationId xmlns:p14="http://schemas.microsoft.com/office/powerpoint/2010/main" val="4390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Picking </a:t>
            </a:r>
            <a:r>
              <a:rPr lang="en-US" i="1" dirty="0"/>
              <a:t>r</a:t>
            </a:r>
            <a:r>
              <a:rPr lang="en-US" dirty="0"/>
              <a:t> and </a:t>
            </a:r>
            <a:r>
              <a:rPr lang="en-US" i="1" dirty="0"/>
              <a:t>b</a:t>
            </a:r>
            <a:r>
              <a:rPr lang="en-US" dirty="0"/>
              <a:t>: The S-curve</a:t>
            </a:r>
          </a:p>
        </p:txBody>
      </p:sp>
      <p:sp>
        <p:nvSpPr>
          <p:cNvPr id="3" name="Content Placeholder 2"/>
          <p:cNvSpPr>
            <a:spLocks noGrp="1"/>
          </p:cNvSpPr>
          <p:nvPr>
            <p:ph idx="1"/>
          </p:nvPr>
        </p:nvSpPr>
        <p:spPr/>
        <p:txBody>
          <a:bodyPr/>
          <a:lstStyle/>
          <a:p>
            <a:r>
              <a:rPr lang="en-US" b="1" dirty="0">
                <a:solidFill>
                  <a:srgbClr val="D60093"/>
                </a:solidFill>
              </a:rPr>
              <a:t>Picking </a:t>
            </a:r>
            <a:r>
              <a:rPr lang="en-US" b="1" i="1" dirty="0">
                <a:solidFill>
                  <a:srgbClr val="D60093"/>
                </a:solidFill>
              </a:rPr>
              <a:t>r</a:t>
            </a:r>
            <a:r>
              <a:rPr lang="en-US" b="1" dirty="0">
                <a:solidFill>
                  <a:srgbClr val="D60093"/>
                </a:solidFill>
              </a:rPr>
              <a:t> and </a:t>
            </a:r>
            <a:r>
              <a:rPr lang="en-US" b="1" i="1" dirty="0">
                <a:solidFill>
                  <a:srgbClr val="D60093"/>
                </a:solidFill>
              </a:rPr>
              <a:t>b</a:t>
            </a:r>
            <a:r>
              <a:rPr lang="en-US" b="1" dirty="0">
                <a:solidFill>
                  <a:srgbClr val="D60093"/>
                </a:solidFill>
              </a:rPr>
              <a:t> to get desired performance</a:t>
            </a:r>
          </a:p>
          <a:p>
            <a:pPr lvl="1"/>
            <a:r>
              <a:rPr lang="en-US" b="1" dirty="0"/>
              <a:t>50 hash-functions</a:t>
            </a:r>
            <a:r>
              <a:rPr lang="en-US" dirty="0"/>
              <a:t> (</a:t>
            </a:r>
            <a:r>
              <a:rPr lang="en-US" b="1" i="1" dirty="0"/>
              <a:t>r </a:t>
            </a:r>
            <a:r>
              <a:rPr lang="en-US" i="1" dirty="0"/>
              <a:t>* </a:t>
            </a:r>
            <a:r>
              <a:rPr lang="en-US" b="1" i="1" dirty="0"/>
              <a:t>b </a:t>
            </a:r>
            <a:r>
              <a:rPr lang="en-US" i="1" dirty="0"/>
              <a:t>= 50</a:t>
            </a:r>
            <a:r>
              <a:rPr lang="en-US" dirty="0"/>
              <a:t>)</a:t>
            </a:r>
          </a:p>
        </p:txBody>
      </p:sp>
      <p:sp>
        <p:nvSpPr>
          <p:cNvPr id="4" name="Date Placeholder 3"/>
          <p:cNvSpPr>
            <a:spLocks noGrp="1"/>
          </p:cNvSpPr>
          <p:nvPr>
            <p:ph type="dt" sz="half" idx="10"/>
          </p:nvPr>
        </p:nvSpPr>
        <p:spPr/>
        <p:txBody>
          <a:bodyPr/>
          <a:lstStyle/>
          <a:p>
            <a:fld id="{638AAA29-E77F-374E-9033-411A8E51D2FB}"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35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57400" y="2618678"/>
            <a:ext cx="3886200" cy="3497905"/>
          </a:xfrm>
          <a:prstGeom prst="rect">
            <a:avLst/>
          </a:prstGeom>
          <a:noFill/>
          <a:ln w="9525">
            <a:noFill/>
            <a:miter lim="800000"/>
            <a:headEnd/>
            <a:tailEnd/>
          </a:ln>
          <a:effectLst/>
        </p:spPr>
      </p:pic>
      <p:sp>
        <p:nvSpPr>
          <p:cNvPr id="8" name="TextBox 7"/>
          <p:cNvSpPr txBox="1"/>
          <p:nvPr/>
        </p:nvSpPr>
        <p:spPr>
          <a:xfrm>
            <a:off x="5715000" y="2847278"/>
            <a:ext cx="1535998" cy="1200329"/>
          </a:xfrm>
          <a:prstGeom prst="rect">
            <a:avLst/>
          </a:prstGeom>
          <a:noFill/>
        </p:spPr>
        <p:txBody>
          <a:bodyPr wrap="none" rtlCol="0">
            <a:spAutoFit/>
          </a:bodyPr>
          <a:lstStyle/>
          <a:p>
            <a:r>
              <a:rPr lang="en-US" sz="2400" b="1" dirty="0">
                <a:solidFill>
                  <a:schemeClr val="accent4">
                    <a:lumMod val="75000"/>
                  </a:schemeClr>
                </a:solidFill>
                <a:latin typeface="Arial" pitchFamily="34" charset="0"/>
                <a:cs typeface="Arial" pitchFamily="34" charset="0"/>
              </a:rPr>
              <a:t>r=2, b=25</a:t>
            </a:r>
          </a:p>
          <a:p>
            <a:r>
              <a:rPr lang="en-US" sz="2400" b="1" dirty="0">
                <a:solidFill>
                  <a:schemeClr val="accent2">
                    <a:lumMod val="75000"/>
                  </a:schemeClr>
                </a:solidFill>
                <a:latin typeface="Arial" pitchFamily="34" charset="0"/>
                <a:cs typeface="Arial" pitchFamily="34" charset="0"/>
              </a:rPr>
              <a:t>r=5, b=10</a:t>
            </a:r>
          </a:p>
          <a:p>
            <a:r>
              <a:rPr lang="en-US" sz="2400" b="1" dirty="0">
                <a:solidFill>
                  <a:schemeClr val="accent3">
                    <a:lumMod val="75000"/>
                  </a:schemeClr>
                </a:solidFill>
                <a:latin typeface="Arial" pitchFamily="34" charset="0"/>
                <a:cs typeface="Arial" pitchFamily="34" charset="0"/>
              </a:rPr>
              <a:t>r=10, b=5</a:t>
            </a:r>
          </a:p>
        </p:txBody>
      </p:sp>
      <p:cxnSp>
        <p:nvCxnSpPr>
          <p:cNvPr id="11" name="Straight Connector 10"/>
          <p:cNvCxnSpPr/>
          <p:nvPr/>
        </p:nvCxnSpPr>
        <p:spPr>
          <a:xfrm rot="5400000" flipH="1" flipV="1">
            <a:off x="2971402" y="4315130"/>
            <a:ext cx="2803360" cy="52136"/>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rot="16200000">
            <a:off x="3539872" y="3366302"/>
            <a:ext cx="1390124" cy="369332"/>
          </a:xfrm>
          <a:prstGeom prst="rect">
            <a:avLst/>
          </a:prstGeom>
          <a:noFill/>
        </p:spPr>
        <p:txBody>
          <a:bodyPr wrap="none" rtlCol="0">
            <a:spAutoFit/>
          </a:bodyPr>
          <a:lstStyle/>
          <a:p>
            <a:r>
              <a:rPr lang="en-US" dirty="0">
                <a:solidFill>
                  <a:srgbClr val="FF0000"/>
                </a:solidFill>
                <a:latin typeface="Arial" pitchFamily="34" charset="0"/>
                <a:cs typeface="Arial" pitchFamily="34" charset="0"/>
              </a:rPr>
              <a:t>Threshold </a:t>
            </a:r>
            <a:r>
              <a:rPr lang="en-US" i="1" dirty="0">
                <a:solidFill>
                  <a:srgbClr val="FF0000"/>
                </a:solidFill>
                <a:latin typeface="Arial" pitchFamily="34" charset="0"/>
                <a:cs typeface="Arial" pitchFamily="34" charset="0"/>
              </a:rPr>
              <a:t>s</a:t>
            </a:r>
          </a:p>
        </p:txBody>
      </p:sp>
      <p:sp>
        <p:nvSpPr>
          <p:cNvPr id="13" name="TextBox 12"/>
          <p:cNvSpPr txBox="1"/>
          <p:nvPr/>
        </p:nvSpPr>
        <p:spPr>
          <a:xfrm>
            <a:off x="3576444" y="5867400"/>
            <a:ext cx="1300356" cy="369332"/>
          </a:xfrm>
          <a:prstGeom prst="rect">
            <a:avLst/>
          </a:prstGeom>
          <a:noFill/>
        </p:spPr>
        <p:txBody>
          <a:bodyPr wrap="none" rtlCol="0">
            <a:spAutoFit/>
          </a:bodyPr>
          <a:lstStyle/>
          <a:p>
            <a:r>
              <a:rPr lang="en-US" dirty="0">
                <a:latin typeface="Arial" pitchFamily="34" charset="0"/>
                <a:cs typeface="Arial" pitchFamily="34" charset="0"/>
              </a:rPr>
              <a:t>Similarity s</a:t>
            </a:r>
          </a:p>
        </p:txBody>
      </p:sp>
      <p:sp>
        <p:nvSpPr>
          <p:cNvPr id="14" name="TextBox 13"/>
          <p:cNvSpPr txBox="1"/>
          <p:nvPr/>
        </p:nvSpPr>
        <p:spPr>
          <a:xfrm rot="16200000">
            <a:off x="938195" y="4016213"/>
            <a:ext cx="2326278" cy="369332"/>
          </a:xfrm>
          <a:prstGeom prst="rect">
            <a:avLst/>
          </a:prstGeom>
          <a:noFill/>
        </p:spPr>
        <p:txBody>
          <a:bodyPr wrap="none" rtlCol="0">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(Candidate pair)</a:t>
            </a:r>
          </a:p>
        </p:txBody>
      </p:sp>
    </p:spTree>
    <p:extLst>
      <p:ext uri="{BB962C8B-B14F-4D97-AF65-F5344CB8AC3E}">
        <p14:creationId xmlns:p14="http://schemas.microsoft.com/office/powerpoint/2010/main" val="3828456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OR-AND Composition</a:t>
            </a:r>
          </a:p>
        </p:txBody>
      </p:sp>
      <p:sp>
        <p:nvSpPr>
          <p:cNvPr id="37891" name="Rectangle 3"/>
          <p:cNvSpPr>
            <a:spLocks noGrp="1" noChangeArrowheads="1"/>
          </p:cNvSpPr>
          <p:nvPr>
            <p:ph idx="1"/>
          </p:nvPr>
        </p:nvSpPr>
        <p:spPr/>
        <p:txBody>
          <a:bodyPr>
            <a:normAutofit lnSpcReduction="10000"/>
          </a:bodyPr>
          <a:lstStyle/>
          <a:p>
            <a:r>
              <a:rPr lang="en-US" dirty="0"/>
              <a:t>Apply a </a:t>
            </a:r>
            <a:r>
              <a:rPr lang="en-US" b="1" i="1" dirty="0"/>
              <a:t>b</a:t>
            </a:r>
            <a:r>
              <a:rPr lang="en-US" dirty="0"/>
              <a:t>-way </a:t>
            </a:r>
            <a:r>
              <a:rPr lang="en-US" b="1" dirty="0"/>
              <a:t>OR</a:t>
            </a:r>
            <a:r>
              <a:rPr lang="en-US" dirty="0"/>
              <a:t> construction followed by </a:t>
            </a:r>
            <a:br>
              <a:rPr lang="en-US" dirty="0"/>
            </a:br>
            <a:r>
              <a:rPr lang="en-US" dirty="0"/>
              <a:t>an </a:t>
            </a:r>
            <a:r>
              <a:rPr lang="en-US" b="1" i="1" dirty="0"/>
              <a:t>r</a:t>
            </a:r>
            <a:r>
              <a:rPr lang="en-US" dirty="0"/>
              <a:t>-way </a:t>
            </a:r>
            <a:r>
              <a:rPr lang="en-US" b="1" dirty="0"/>
              <a:t>AND</a:t>
            </a:r>
            <a:r>
              <a:rPr lang="en-US" dirty="0"/>
              <a:t> construction</a:t>
            </a:r>
          </a:p>
          <a:p>
            <a:r>
              <a:rPr lang="en-US" dirty="0"/>
              <a:t>Transforms similarity </a:t>
            </a:r>
            <a:r>
              <a:rPr lang="en-US" b="1" i="1" dirty="0"/>
              <a:t>s</a:t>
            </a:r>
            <a:r>
              <a:rPr lang="en-US" dirty="0"/>
              <a:t> (probability p)</a:t>
            </a:r>
            <a:br>
              <a:rPr lang="en-US" dirty="0"/>
            </a:br>
            <a:r>
              <a:rPr lang="en-US" dirty="0"/>
              <a:t>into </a:t>
            </a:r>
            <a:r>
              <a:rPr lang="en-US" b="1" i="1" dirty="0"/>
              <a:t>(1-(1-s)</a:t>
            </a:r>
            <a:r>
              <a:rPr lang="en-US" b="1" i="1" baseline="30000" dirty="0"/>
              <a:t>b</a:t>
            </a:r>
            <a:r>
              <a:rPr lang="en-US" b="1" i="1" dirty="0"/>
              <a:t>)</a:t>
            </a:r>
            <a:r>
              <a:rPr lang="en-US" b="1" i="1" baseline="30000" dirty="0"/>
              <a:t>r</a:t>
            </a:r>
            <a:endParaRPr lang="en-US" dirty="0"/>
          </a:p>
          <a:p>
            <a:pPr lvl="1"/>
            <a:r>
              <a:rPr lang="en-US" b="1" dirty="0">
                <a:solidFill>
                  <a:srgbClr val="D60093"/>
                </a:solidFill>
              </a:rPr>
              <a:t>The same S-curve, mirrored horizontally and vertically</a:t>
            </a:r>
          </a:p>
          <a:p>
            <a:pPr lvl="8"/>
            <a:endParaRPr lang="en-US" dirty="0"/>
          </a:p>
          <a:p>
            <a:r>
              <a:rPr lang="en-US" b="1" dirty="0">
                <a:solidFill>
                  <a:srgbClr val="008000"/>
                </a:solidFill>
              </a:rPr>
              <a:t>Example:</a:t>
            </a:r>
            <a:r>
              <a:rPr lang="en-US" dirty="0"/>
              <a:t> Take </a:t>
            </a:r>
            <a:r>
              <a:rPr lang="en-US" b="1" dirty="0"/>
              <a:t>H</a:t>
            </a:r>
            <a:r>
              <a:rPr lang="en-US" dirty="0"/>
              <a:t> and construct </a:t>
            </a:r>
            <a:r>
              <a:rPr lang="en-US" b="1" dirty="0"/>
              <a:t>H’</a:t>
            </a:r>
            <a:r>
              <a:rPr lang="en-US" dirty="0"/>
              <a:t> by the </a:t>
            </a:r>
            <a:r>
              <a:rPr lang="en-US" b="1" dirty="0"/>
              <a:t>OR</a:t>
            </a:r>
            <a:r>
              <a:rPr lang="en-US" dirty="0"/>
              <a:t> construction with </a:t>
            </a:r>
            <a:r>
              <a:rPr lang="en-US" b="1" i="1" dirty="0"/>
              <a:t>b</a:t>
            </a:r>
            <a:r>
              <a:rPr lang="en-US" dirty="0"/>
              <a:t> = 4.  Then, from </a:t>
            </a:r>
            <a:r>
              <a:rPr lang="en-US" b="1" dirty="0"/>
              <a:t>H’</a:t>
            </a:r>
            <a:r>
              <a:rPr lang="en-US" dirty="0"/>
              <a:t>, construct </a:t>
            </a:r>
            <a:r>
              <a:rPr lang="en-US" b="1" dirty="0"/>
              <a:t>H’’</a:t>
            </a:r>
            <a:r>
              <a:rPr lang="en-US" dirty="0"/>
              <a:t> by the </a:t>
            </a:r>
            <a:r>
              <a:rPr lang="en-US" b="1" dirty="0"/>
              <a:t>AND</a:t>
            </a:r>
            <a:r>
              <a:rPr lang="en-US" dirty="0"/>
              <a:t> construction </a:t>
            </a:r>
            <a:br>
              <a:rPr lang="en-US" dirty="0"/>
            </a:br>
            <a:r>
              <a:rPr lang="en-US" dirty="0"/>
              <a:t>with </a:t>
            </a:r>
            <a:r>
              <a:rPr lang="en-US" b="1" i="1" dirty="0"/>
              <a:t>r</a:t>
            </a:r>
            <a:r>
              <a:rPr lang="en-US" dirty="0"/>
              <a:t> = 4</a:t>
            </a:r>
          </a:p>
        </p:txBody>
      </p:sp>
      <p:sp>
        <p:nvSpPr>
          <p:cNvPr id="4" name="Date Placeholder 3"/>
          <p:cNvSpPr>
            <a:spLocks noGrp="1"/>
          </p:cNvSpPr>
          <p:nvPr>
            <p:ph type="dt" sz="half" idx="10"/>
          </p:nvPr>
        </p:nvSpPr>
        <p:spPr/>
        <p:txBody>
          <a:bodyPr/>
          <a:lstStyle/>
          <a:p>
            <a:fld id="{B1AE895F-73BE-2F4D-B0C9-D5CDC76DEC2E}"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36</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7086928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Table for Function (1-(1-s)</a:t>
            </a:r>
            <a:r>
              <a:rPr lang="en-US" baseline="30000" dirty="0"/>
              <a:t>4</a:t>
            </a:r>
            <a:r>
              <a:rPr lang="en-US" dirty="0"/>
              <a:t>)</a:t>
            </a:r>
            <a:r>
              <a:rPr lang="en-US" baseline="30000" dirty="0"/>
              <a:t>4</a:t>
            </a:r>
          </a:p>
        </p:txBody>
      </p:sp>
      <p:sp>
        <p:nvSpPr>
          <p:cNvPr id="6" name="Date Placeholder 5"/>
          <p:cNvSpPr>
            <a:spLocks noGrp="1"/>
          </p:cNvSpPr>
          <p:nvPr>
            <p:ph type="dt" sz="half" idx="10"/>
          </p:nvPr>
        </p:nvSpPr>
        <p:spPr/>
        <p:txBody>
          <a:bodyPr/>
          <a:lstStyle/>
          <a:p>
            <a:fld id="{72C8858A-4EDC-144E-9927-E0EA9F77B7B0}" type="datetime1">
              <a:rPr lang="en-US" smtClean="0"/>
              <a:t>1/21/18</a:t>
            </a:fld>
            <a:endParaRPr lang="en-US"/>
          </a:p>
        </p:txBody>
      </p:sp>
      <p:sp>
        <p:nvSpPr>
          <p:cNvPr id="8" name="Footer Placeholder 7"/>
          <p:cNvSpPr>
            <a:spLocks noGrp="1"/>
          </p:cNvSpPr>
          <p:nvPr>
            <p:ph type="ftr" sz="quarter" idx="11"/>
          </p:nvPr>
        </p:nvSpPr>
        <p:spPr/>
        <p:txBody>
          <a:bodyPr/>
          <a:lstStyle/>
          <a:p>
            <a:r>
              <a:rPr lang="en-US"/>
              <a:t>Jure Leskovec, Stanford CS246: Mining Massive Datasets</a:t>
            </a:r>
          </a:p>
        </p:txBody>
      </p:sp>
      <p:sp>
        <p:nvSpPr>
          <p:cNvPr id="7" name="Slide Number Placeholder 6"/>
          <p:cNvSpPr>
            <a:spLocks noGrp="1"/>
          </p:cNvSpPr>
          <p:nvPr>
            <p:ph type="sldNum" sz="quarter" idx="12"/>
          </p:nvPr>
        </p:nvSpPr>
        <p:spPr/>
        <p:txBody>
          <a:bodyPr/>
          <a:lstStyle/>
          <a:p>
            <a:fld id="{19B12225-5612-419B-A8D5-4B8EEE4C217E}" type="slidenum">
              <a:rPr lang="en-US" smtClean="0"/>
              <a:pPr/>
              <a:t>37</a:t>
            </a:fld>
            <a:endParaRPr lang="en-US"/>
          </a:p>
        </p:txBody>
      </p:sp>
      <p:graphicFrame>
        <p:nvGraphicFramePr>
          <p:cNvPr id="86019" name="Group 3"/>
          <p:cNvGraphicFramePr>
            <a:graphicFrameLocks noGrp="1"/>
          </p:cNvGraphicFramePr>
          <p:nvPr>
            <p:extLst>
              <p:ext uri="{D42A27DB-BD31-4B8C-83A1-F6EECF244321}">
                <p14:modId xmlns:p14="http://schemas.microsoft.com/office/powerpoint/2010/main" val="1278662871"/>
              </p:ext>
            </p:extLst>
          </p:nvPr>
        </p:nvGraphicFramePr>
        <p:xfrm>
          <a:off x="609600" y="1676400"/>
          <a:ext cx="3429000" cy="4663440"/>
        </p:xfrm>
        <a:graphic>
          <a:graphicData uri="http://schemas.openxmlformats.org/drawingml/2006/table">
            <a:tbl>
              <a:tblPr/>
              <a:tblGrid>
                <a:gridCol w="1058272">
                  <a:extLst>
                    <a:ext uri="{9D8B030D-6E8A-4147-A177-3AD203B41FA5}">
                      <a16:colId xmlns:a16="http://schemas.microsoft.com/office/drawing/2014/main" val="20000"/>
                    </a:ext>
                  </a:extLst>
                </a:gridCol>
                <a:gridCol w="2370728">
                  <a:extLst>
                    <a:ext uri="{9D8B030D-6E8A-4147-A177-3AD203B41FA5}">
                      <a16:colId xmlns:a16="http://schemas.microsoft.com/office/drawing/2014/main" val="20001"/>
                    </a:ext>
                  </a:extLst>
                </a:gridCol>
              </a:tblGrid>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p=(1-(1-s)</a:t>
                      </a:r>
                      <a:r>
                        <a:rPr kumimoji="0" lang="en-US" sz="2800" b="1" i="0" u="none" strike="noStrike" cap="none" normalizeH="0" baseline="30000" dirty="0">
                          <a:ln>
                            <a:noFill/>
                          </a:ln>
                          <a:solidFill>
                            <a:schemeClr val="tx1"/>
                          </a:solidFill>
                          <a:effectLst/>
                          <a:latin typeface="Arial" charset="0"/>
                          <a:ea typeface="ＭＳ Ｐゴシック" charset="-128"/>
                          <a:cs typeface="ＭＳ Ｐゴシック" charset="-128"/>
                        </a:rPr>
                        <a:t>4</a:t>
                      </a:r>
                      <a:r>
                        <a:rPr kumimoji="0" lang="en-US" sz="2800" b="1" i="0" u="none" strike="noStrike" cap="none" normalizeH="0" baseline="0" dirty="0">
                          <a:ln>
                            <a:noFill/>
                          </a:ln>
                          <a:solidFill>
                            <a:schemeClr val="tx1"/>
                          </a:solidFill>
                          <a:effectLst/>
                          <a:latin typeface="Arial" charset="0"/>
                          <a:ea typeface="ＭＳ Ｐゴシック" charset="-128"/>
                          <a:cs typeface="ＭＳ Ｐゴシック" charset="-128"/>
                        </a:rPr>
                        <a:t>)</a:t>
                      </a:r>
                      <a:r>
                        <a:rPr kumimoji="0" lang="en-US" sz="2800" b="1" i="0" u="none" strike="noStrike" cap="none" normalizeH="0" baseline="30000" dirty="0">
                          <a:ln>
                            <a:noFill/>
                          </a:ln>
                          <a:solidFill>
                            <a:schemeClr val="tx1"/>
                          </a:solidFill>
                          <a:effectLst/>
                          <a:latin typeface="Arial" charset="0"/>
                          <a:ea typeface="ＭＳ Ｐゴシック" charset="-128"/>
                          <a:cs typeface="ＭＳ Ｐゴシック"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.0140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.1215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.3334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.5740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.7725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.9015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.9680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.9936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47" name="Text Box 35"/>
          <p:cNvSpPr txBox="1">
            <a:spLocks noChangeArrowheads="1"/>
          </p:cNvSpPr>
          <p:nvPr/>
        </p:nvSpPr>
        <p:spPr bwMode="auto">
          <a:xfrm>
            <a:off x="4191000" y="5181600"/>
            <a:ext cx="5029200" cy="1200329"/>
          </a:xfrm>
          <a:prstGeom prst="rect">
            <a:avLst/>
          </a:prstGeom>
          <a:noFill/>
          <a:ln w="9525">
            <a:noFill/>
            <a:miter lim="800000"/>
            <a:headEnd/>
            <a:tailEnd/>
          </a:ln>
        </p:spPr>
        <p:txBody>
          <a:bodyPr wrap="square">
            <a:spAutoFit/>
          </a:bodyPr>
          <a:lstStyle/>
          <a:p>
            <a:pPr eaLnBrk="0" hangingPunct="0"/>
            <a:r>
              <a:rPr lang="en-US" sz="2400" dirty="0">
                <a:solidFill>
                  <a:srgbClr val="008000"/>
                </a:solidFill>
                <a:latin typeface="Arial" pitchFamily="34" charset="0"/>
                <a:cs typeface="Arial" pitchFamily="34" charset="0"/>
              </a:rPr>
              <a:t>The example</a:t>
            </a:r>
            <a:r>
              <a:rPr lang="en-US" sz="2400" dirty="0">
                <a:latin typeface="Arial" pitchFamily="34" charset="0"/>
                <a:cs typeface="Arial" pitchFamily="34" charset="0"/>
              </a:rPr>
              <a:t> transforms a (.2,.8,.8,.2)-sensitive family into a (.2,.8,.9936,.1215)-sensitive family</a:t>
            </a:r>
          </a:p>
        </p:txBody>
      </p:sp>
      <p:graphicFrame>
        <p:nvGraphicFramePr>
          <p:cNvPr id="9" name="Chart 8"/>
          <p:cNvGraphicFramePr>
            <a:graphicFrameLocks/>
          </p:cNvGraphicFramePr>
          <p:nvPr>
            <p:extLst>
              <p:ext uri="{D42A27DB-BD31-4B8C-83A1-F6EECF244321}">
                <p14:modId xmlns:p14="http://schemas.microsoft.com/office/powerpoint/2010/main" val="1850455517"/>
              </p:ext>
            </p:extLst>
          </p:nvPr>
        </p:nvGraphicFramePr>
        <p:xfrm>
          <a:off x="4876800" y="1524000"/>
          <a:ext cx="3352800" cy="34385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019800" y="4800600"/>
            <a:ext cx="1300356" cy="369332"/>
          </a:xfrm>
          <a:prstGeom prst="rect">
            <a:avLst/>
          </a:prstGeom>
          <a:noFill/>
        </p:spPr>
        <p:txBody>
          <a:bodyPr wrap="none" rtlCol="0">
            <a:spAutoFit/>
          </a:bodyPr>
          <a:lstStyle/>
          <a:p>
            <a:r>
              <a:rPr lang="en-US" dirty="0">
                <a:latin typeface="Arial" pitchFamily="34" charset="0"/>
                <a:cs typeface="Arial" pitchFamily="34" charset="0"/>
              </a:rPr>
              <a:t>Similarity s</a:t>
            </a:r>
          </a:p>
        </p:txBody>
      </p:sp>
      <p:sp>
        <p:nvSpPr>
          <p:cNvPr id="11" name="TextBox 10"/>
          <p:cNvSpPr txBox="1"/>
          <p:nvPr/>
        </p:nvSpPr>
        <p:spPr>
          <a:xfrm rot="16200000">
            <a:off x="3605195" y="2883473"/>
            <a:ext cx="2326278" cy="369332"/>
          </a:xfrm>
          <a:prstGeom prst="rect">
            <a:avLst/>
          </a:prstGeom>
          <a:noFill/>
        </p:spPr>
        <p:txBody>
          <a:bodyPr wrap="none" rtlCol="0">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(Candidate pair)</a:t>
            </a:r>
          </a:p>
        </p:txBody>
      </p:sp>
    </p:spTree>
    <p:extLst>
      <p:ext uri="{BB962C8B-B14F-4D97-AF65-F5344CB8AC3E}">
        <p14:creationId xmlns:p14="http://schemas.microsoft.com/office/powerpoint/2010/main" val="11092689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Cascading Constructions</a:t>
            </a:r>
          </a:p>
        </p:txBody>
      </p:sp>
      <p:sp>
        <p:nvSpPr>
          <p:cNvPr id="39939" name="Rectangle 3"/>
          <p:cNvSpPr>
            <a:spLocks noGrp="1" noChangeArrowheads="1"/>
          </p:cNvSpPr>
          <p:nvPr>
            <p:ph idx="1"/>
          </p:nvPr>
        </p:nvSpPr>
        <p:spPr>
          <a:xfrm>
            <a:off x="457200" y="1295400"/>
            <a:ext cx="8686800" cy="5257801"/>
          </a:xfrm>
        </p:spPr>
        <p:txBody>
          <a:bodyPr>
            <a:normAutofit/>
          </a:bodyPr>
          <a:lstStyle/>
          <a:p>
            <a:r>
              <a:rPr lang="en-US" b="1" dirty="0">
                <a:solidFill>
                  <a:srgbClr val="008000"/>
                </a:solidFill>
              </a:rPr>
              <a:t>Example:</a:t>
            </a:r>
            <a:r>
              <a:rPr lang="en-US" dirty="0"/>
              <a:t> Apply the </a:t>
            </a:r>
            <a:r>
              <a:rPr lang="en-US" b="1" dirty="0"/>
              <a:t>(4,4) OR-AND</a:t>
            </a:r>
            <a:r>
              <a:rPr lang="en-US" dirty="0"/>
              <a:t> construction followed by the </a:t>
            </a:r>
            <a:r>
              <a:rPr lang="en-US" b="1" dirty="0"/>
              <a:t>(4,4) AND-OR</a:t>
            </a:r>
            <a:r>
              <a:rPr lang="en-US" dirty="0"/>
              <a:t> construction</a:t>
            </a:r>
          </a:p>
          <a:p>
            <a:pPr lvl="8"/>
            <a:endParaRPr lang="en-US" dirty="0"/>
          </a:p>
          <a:p>
            <a:r>
              <a:rPr lang="en-US" b="1" dirty="0">
                <a:solidFill>
                  <a:srgbClr val="0000FF"/>
                </a:solidFill>
              </a:rPr>
              <a:t>Transforms a </a:t>
            </a:r>
            <a:r>
              <a:rPr lang="en-US" b="1" dirty="0">
                <a:solidFill>
                  <a:srgbClr val="D60093"/>
                </a:solidFill>
              </a:rPr>
              <a:t>(.2, .8, .8, .2)-sensitive</a:t>
            </a:r>
            <a:r>
              <a:rPr lang="en-US" b="1" dirty="0">
                <a:solidFill>
                  <a:srgbClr val="0000FF"/>
                </a:solidFill>
              </a:rPr>
              <a:t> family into a </a:t>
            </a:r>
            <a:r>
              <a:rPr lang="en-US" b="1" dirty="0">
                <a:solidFill>
                  <a:srgbClr val="D60093"/>
                </a:solidFill>
              </a:rPr>
              <a:t>(.2, .8, .9999996, .0008715)-sensitive</a:t>
            </a:r>
            <a:r>
              <a:rPr lang="en-US" b="1" dirty="0">
                <a:solidFill>
                  <a:srgbClr val="0000FF"/>
                </a:solidFill>
              </a:rPr>
              <a:t> family</a:t>
            </a:r>
          </a:p>
          <a:p>
            <a:pPr lvl="8"/>
            <a:endParaRPr lang="en-US" dirty="0"/>
          </a:p>
          <a:p>
            <a:pPr lvl="1"/>
            <a:r>
              <a:rPr lang="en-US" b="1" dirty="0">
                <a:solidFill>
                  <a:srgbClr val="008000"/>
                </a:solidFill>
              </a:rPr>
              <a:t>Note this family uses 256 (=4*4*4*4) of the </a:t>
            </a:r>
            <a:br>
              <a:rPr lang="en-US" b="1" dirty="0">
                <a:solidFill>
                  <a:srgbClr val="008000"/>
                </a:solidFill>
              </a:rPr>
            </a:br>
            <a:r>
              <a:rPr lang="en-US" b="1" dirty="0">
                <a:solidFill>
                  <a:srgbClr val="008000"/>
                </a:solidFill>
              </a:rPr>
              <a:t>original hash functions</a:t>
            </a:r>
          </a:p>
        </p:txBody>
      </p:sp>
      <p:sp>
        <p:nvSpPr>
          <p:cNvPr id="4" name="Date Placeholder 3"/>
          <p:cNvSpPr>
            <a:spLocks noGrp="1"/>
          </p:cNvSpPr>
          <p:nvPr>
            <p:ph type="dt" sz="half" idx="10"/>
          </p:nvPr>
        </p:nvSpPr>
        <p:spPr/>
        <p:txBody>
          <a:bodyPr/>
          <a:lstStyle/>
          <a:p>
            <a:fld id="{6BE576CE-845B-374C-8237-A07EE643CB79}"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23665126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710412D-04C0-4DBA-A2F5-4DCF45AF807E}" type="slidenum">
              <a:rPr lang="en-US"/>
              <a:pPr/>
              <a:t>39</a:t>
            </a:fld>
            <a:endParaRPr lang="en-US"/>
          </a:p>
        </p:txBody>
      </p:sp>
      <p:sp>
        <p:nvSpPr>
          <p:cNvPr id="46082" name="Rectangle 2"/>
          <p:cNvSpPr>
            <a:spLocks noGrp="1" noChangeArrowheads="1"/>
          </p:cNvSpPr>
          <p:nvPr>
            <p:ph type="title"/>
          </p:nvPr>
        </p:nvSpPr>
        <p:spPr/>
        <p:txBody>
          <a:bodyPr/>
          <a:lstStyle/>
          <a:p>
            <a:r>
              <a:rPr lang="en-US" dirty="0"/>
              <a:t>General Use of S-Curves</a:t>
            </a:r>
          </a:p>
        </p:txBody>
      </p:sp>
      <p:sp>
        <p:nvSpPr>
          <p:cNvPr id="46083" name="Rectangle 3"/>
          <p:cNvSpPr>
            <a:spLocks noGrp="1" noChangeArrowheads="1"/>
          </p:cNvSpPr>
          <p:nvPr>
            <p:ph type="body" idx="1"/>
          </p:nvPr>
        </p:nvSpPr>
        <p:spPr>
          <a:xfrm>
            <a:off x="457200" y="1219200"/>
            <a:ext cx="8458200" cy="5334000"/>
          </a:xfrm>
        </p:spPr>
        <p:txBody>
          <a:bodyPr/>
          <a:lstStyle/>
          <a:p>
            <a:r>
              <a:rPr lang="en-US" dirty="0"/>
              <a:t>For each AND-OR S-curve 1-(1-s</a:t>
            </a:r>
            <a:r>
              <a:rPr lang="en-US" baseline="30000" dirty="0"/>
              <a:t>r</a:t>
            </a:r>
            <a:r>
              <a:rPr lang="en-US" dirty="0"/>
              <a:t>)</a:t>
            </a:r>
            <a:r>
              <a:rPr lang="en-US" baseline="30000" dirty="0"/>
              <a:t>b</a:t>
            </a:r>
            <a:r>
              <a:rPr lang="en-US" dirty="0"/>
              <a:t>, there is a </a:t>
            </a:r>
            <a:r>
              <a:rPr lang="en-US" i="1" dirty="0">
                <a:solidFill>
                  <a:srgbClr val="FF0066"/>
                </a:solidFill>
              </a:rPr>
              <a:t>threshold</a:t>
            </a:r>
            <a:r>
              <a:rPr lang="en-US" dirty="0"/>
              <a:t> </a:t>
            </a:r>
            <a:r>
              <a:rPr lang="en-US" i="1" dirty="0"/>
              <a:t>t</a:t>
            </a:r>
            <a:r>
              <a:rPr lang="en-US" dirty="0"/>
              <a:t>, for which 1-(1-t</a:t>
            </a:r>
            <a:r>
              <a:rPr lang="en-US" baseline="30000" dirty="0"/>
              <a:t>r</a:t>
            </a:r>
            <a:r>
              <a:rPr lang="en-US" dirty="0"/>
              <a:t>)</a:t>
            </a:r>
            <a:r>
              <a:rPr lang="en-US" baseline="30000" dirty="0"/>
              <a:t>b</a:t>
            </a:r>
            <a:r>
              <a:rPr lang="en-US" dirty="0"/>
              <a:t> = t</a:t>
            </a:r>
          </a:p>
          <a:p>
            <a:r>
              <a:rPr lang="en-US" dirty="0"/>
              <a:t>Above </a:t>
            </a:r>
            <a:r>
              <a:rPr lang="en-US" i="1" dirty="0"/>
              <a:t>t</a:t>
            </a:r>
            <a:r>
              <a:rPr lang="en-US" dirty="0"/>
              <a:t>, high probabilities are increased; below </a:t>
            </a:r>
            <a:r>
              <a:rPr lang="en-US" i="1" dirty="0"/>
              <a:t>t</a:t>
            </a:r>
            <a:r>
              <a:rPr lang="en-US" dirty="0"/>
              <a:t>, low probabilities are decreased</a:t>
            </a:r>
          </a:p>
          <a:p>
            <a:r>
              <a:rPr lang="en-US" dirty="0"/>
              <a:t>You improve the sensitivity as long as the low probability is less than </a:t>
            </a:r>
            <a:r>
              <a:rPr lang="en-US" i="1" dirty="0"/>
              <a:t>t</a:t>
            </a:r>
            <a:r>
              <a:rPr lang="en-US" dirty="0"/>
              <a:t>, and the high probability is greater than </a:t>
            </a:r>
            <a:r>
              <a:rPr lang="en-US" i="1" dirty="0"/>
              <a:t>t</a:t>
            </a:r>
            <a:endParaRPr lang="en-US" dirty="0"/>
          </a:p>
          <a:p>
            <a:pPr lvl="1"/>
            <a:r>
              <a:rPr lang="en-US" dirty="0"/>
              <a:t>Iterate as you like.</a:t>
            </a:r>
          </a:p>
          <a:p>
            <a:r>
              <a:rPr lang="en-US" dirty="0"/>
              <a:t>Similar observation for the OR-AND type of S-curve: (1-(1-s)</a:t>
            </a:r>
            <a:r>
              <a:rPr lang="en-US" baseline="30000" dirty="0"/>
              <a:t>b</a:t>
            </a:r>
            <a:r>
              <a:rPr lang="en-US" dirty="0"/>
              <a:t>)</a:t>
            </a:r>
            <a:r>
              <a:rPr lang="en-US" baseline="30000" dirty="0"/>
              <a:t>r</a:t>
            </a:r>
            <a:endParaRPr lang="en-US" dirty="0"/>
          </a:p>
        </p:txBody>
      </p:sp>
      <p:sp>
        <p:nvSpPr>
          <p:cNvPr id="2" name="Date Placeholder 1"/>
          <p:cNvSpPr>
            <a:spLocks noGrp="1"/>
          </p:cNvSpPr>
          <p:nvPr>
            <p:ph type="dt" sz="half" idx="10"/>
          </p:nvPr>
        </p:nvSpPr>
        <p:spPr/>
        <p:txBody>
          <a:bodyPr/>
          <a:lstStyle/>
          <a:p>
            <a:fld id="{15D8C624-A920-FD42-8D69-2BE55D24D832}" type="datetime1">
              <a:rPr lang="en-US" smtClean="0"/>
              <a:t>1/21/18</a:t>
            </a:fld>
            <a:endParaRPr lang="en-US"/>
          </a:p>
        </p:txBody>
      </p:sp>
      <p:sp>
        <p:nvSpPr>
          <p:cNvPr id="3" name="Footer Placeholder 2"/>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14442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Recap: 3 Essential Steps</a:t>
            </a:r>
            <a:endParaRPr lang="en-US" dirty="0"/>
          </a:p>
        </p:txBody>
      </p:sp>
      <p:sp>
        <p:nvSpPr>
          <p:cNvPr id="62467" name="Rectangle 3"/>
          <p:cNvSpPr>
            <a:spLocks noGrp="1" noChangeArrowheads="1"/>
          </p:cNvSpPr>
          <p:nvPr>
            <p:ph idx="1"/>
          </p:nvPr>
        </p:nvSpPr>
        <p:spPr>
          <a:xfrm>
            <a:off x="457200" y="1295400"/>
            <a:ext cx="8610600" cy="5486400"/>
          </a:xfrm>
        </p:spPr>
        <p:txBody>
          <a:bodyPr>
            <a:normAutofit lnSpcReduction="10000"/>
          </a:bodyPr>
          <a:lstStyle/>
          <a:p>
            <a:pPr marL="633222" indent="-514350">
              <a:buClr>
                <a:srgbClr val="0000FF"/>
              </a:buClr>
              <a:buFont typeface="+mj-lt"/>
              <a:buAutoNum type="arabicPeriod"/>
            </a:pPr>
            <a:r>
              <a:rPr lang="en-US" b="1" i="1" dirty="0">
                <a:solidFill>
                  <a:srgbClr val="FF0066"/>
                </a:solidFill>
              </a:rPr>
              <a:t>Shingling</a:t>
            </a:r>
            <a:r>
              <a:rPr lang="en-US" dirty="0"/>
              <a:t>: Convert docs to sets of items</a:t>
            </a:r>
          </a:p>
          <a:p>
            <a:pPr lvl="1">
              <a:buClr>
                <a:srgbClr val="0000FF"/>
              </a:buClr>
            </a:pPr>
            <a:r>
              <a:rPr lang="en-US" dirty="0"/>
              <a:t>Document is a set of k-</a:t>
            </a:r>
            <a:r>
              <a:rPr lang="en-US" b="1" dirty="0"/>
              <a:t>shingles</a:t>
            </a:r>
          </a:p>
          <a:p>
            <a:pPr marL="2391156" lvl="8" indent="-342900">
              <a:buClr>
                <a:srgbClr val="0000FF"/>
              </a:buClr>
              <a:buFont typeface="+mj-lt"/>
              <a:buAutoNum type="arabicPeriod"/>
            </a:pPr>
            <a:endParaRPr lang="en-US" sz="1000" dirty="0"/>
          </a:p>
          <a:p>
            <a:pPr marL="633222" indent="-514350">
              <a:buClr>
                <a:srgbClr val="0000FF"/>
              </a:buClr>
              <a:buFont typeface="+mj-lt"/>
              <a:buAutoNum type="arabicPeriod"/>
            </a:pPr>
            <a:r>
              <a:rPr lang="en-US" b="1" i="1" dirty="0">
                <a:solidFill>
                  <a:srgbClr val="FF0066"/>
                </a:solidFill>
              </a:rPr>
              <a:t>Min-Hashing</a:t>
            </a:r>
            <a:r>
              <a:rPr lang="en-US" dirty="0"/>
              <a:t>: Convert large sets into short signatures, while preserving similarity</a:t>
            </a:r>
          </a:p>
          <a:p>
            <a:pPr lvl="1">
              <a:buClr>
                <a:srgbClr val="0000FF"/>
              </a:buClr>
            </a:pPr>
            <a:r>
              <a:rPr lang="en-US" dirty="0"/>
              <a:t>Want hash </a:t>
            </a:r>
            <a:r>
              <a:rPr lang="en-US" dirty="0" err="1"/>
              <a:t>func</a:t>
            </a:r>
            <a:r>
              <a:rPr lang="en-US" dirty="0"/>
              <a:t>. that </a:t>
            </a:r>
            <a:r>
              <a:rPr lang="en-US" b="1" dirty="0" err="1">
                <a:solidFill>
                  <a:srgbClr val="D60093"/>
                </a:solidFill>
              </a:rPr>
              <a:t>Pr</a:t>
            </a:r>
            <a:r>
              <a:rPr lang="en-US" dirty="0">
                <a:solidFill>
                  <a:srgbClr val="D60093"/>
                </a:solidFill>
              </a:rPr>
              <a:t>[</a:t>
            </a:r>
            <a:r>
              <a:rPr lang="en-US" i="1" dirty="0">
                <a:solidFill>
                  <a:srgbClr val="D60093"/>
                </a:solidFill>
              </a:rPr>
              <a:t>h</a:t>
            </a:r>
            <a:r>
              <a:rPr lang="en-US" baseline="-25000" dirty="0">
                <a:solidFill>
                  <a:srgbClr val="D60093"/>
                </a:solidFill>
                <a:sym typeface="Symbol"/>
              </a:rPr>
              <a:t></a:t>
            </a:r>
            <a:r>
              <a:rPr lang="en-US" dirty="0">
                <a:solidFill>
                  <a:srgbClr val="D60093"/>
                </a:solidFill>
              </a:rPr>
              <a:t>(C</a:t>
            </a:r>
            <a:r>
              <a:rPr lang="en-US" baseline="-25000" dirty="0">
                <a:solidFill>
                  <a:srgbClr val="D60093"/>
                </a:solidFill>
              </a:rPr>
              <a:t>1</a:t>
            </a:r>
            <a:r>
              <a:rPr lang="en-US" dirty="0">
                <a:solidFill>
                  <a:srgbClr val="D60093"/>
                </a:solidFill>
              </a:rPr>
              <a:t>) = </a:t>
            </a:r>
            <a:r>
              <a:rPr lang="en-US" i="1" dirty="0">
                <a:solidFill>
                  <a:srgbClr val="D60093"/>
                </a:solidFill>
              </a:rPr>
              <a:t>h</a:t>
            </a:r>
            <a:r>
              <a:rPr lang="en-US" baseline="-25000" dirty="0">
                <a:solidFill>
                  <a:srgbClr val="D60093"/>
                </a:solidFill>
                <a:sym typeface="Symbol"/>
              </a:rPr>
              <a:t></a:t>
            </a:r>
            <a:r>
              <a:rPr lang="en-US" dirty="0">
                <a:solidFill>
                  <a:srgbClr val="D60093"/>
                </a:solidFill>
              </a:rPr>
              <a:t>(C</a:t>
            </a:r>
            <a:r>
              <a:rPr lang="en-US" baseline="-25000" dirty="0">
                <a:solidFill>
                  <a:srgbClr val="D60093"/>
                </a:solidFill>
              </a:rPr>
              <a:t>2</a:t>
            </a:r>
            <a:r>
              <a:rPr lang="en-US" dirty="0">
                <a:solidFill>
                  <a:srgbClr val="D60093"/>
                </a:solidFill>
              </a:rPr>
              <a:t>)] = </a:t>
            </a:r>
            <a:r>
              <a:rPr lang="en-US" i="1" dirty="0" err="1">
                <a:solidFill>
                  <a:srgbClr val="D60093"/>
                </a:solidFill>
              </a:rPr>
              <a:t>sim</a:t>
            </a:r>
            <a:r>
              <a:rPr lang="en-US" dirty="0">
                <a:solidFill>
                  <a:srgbClr val="D60093"/>
                </a:solidFill>
              </a:rPr>
              <a:t>(C</a:t>
            </a:r>
            <a:r>
              <a:rPr lang="en-US" baseline="-25000" dirty="0">
                <a:solidFill>
                  <a:srgbClr val="D60093"/>
                </a:solidFill>
              </a:rPr>
              <a:t>1</a:t>
            </a:r>
            <a:r>
              <a:rPr lang="en-US" dirty="0">
                <a:solidFill>
                  <a:srgbClr val="D60093"/>
                </a:solidFill>
              </a:rPr>
              <a:t>, C</a:t>
            </a:r>
            <a:r>
              <a:rPr lang="en-US" baseline="-25000" dirty="0">
                <a:solidFill>
                  <a:srgbClr val="D60093"/>
                </a:solidFill>
              </a:rPr>
              <a:t>2</a:t>
            </a:r>
            <a:r>
              <a:rPr lang="en-US" dirty="0">
                <a:solidFill>
                  <a:srgbClr val="D60093"/>
                </a:solidFill>
              </a:rPr>
              <a:t>)</a:t>
            </a:r>
            <a:r>
              <a:rPr lang="en-US" dirty="0"/>
              <a:t> </a:t>
            </a:r>
          </a:p>
          <a:p>
            <a:pPr lvl="2">
              <a:buClr>
                <a:srgbClr val="0000FF"/>
              </a:buClr>
            </a:pPr>
            <a:r>
              <a:rPr lang="en-US" dirty="0">
                <a:solidFill>
                  <a:srgbClr val="008000"/>
                </a:solidFill>
              </a:rPr>
              <a:t>For the </a:t>
            </a:r>
            <a:r>
              <a:rPr lang="en-US" dirty="0" err="1">
                <a:solidFill>
                  <a:srgbClr val="008000"/>
                </a:solidFill>
              </a:rPr>
              <a:t>Jaccard</a:t>
            </a:r>
            <a:r>
              <a:rPr lang="en-US" dirty="0">
                <a:solidFill>
                  <a:srgbClr val="008000"/>
                </a:solidFill>
              </a:rPr>
              <a:t> similarity Min-Hash has this property!</a:t>
            </a:r>
          </a:p>
          <a:p>
            <a:pPr lvl="2">
              <a:buClr>
                <a:srgbClr val="0000FF"/>
              </a:buClr>
            </a:pPr>
            <a:endParaRPr lang="en-US" sz="1100" dirty="0">
              <a:solidFill>
                <a:srgbClr val="008000"/>
              </a:solidFill>
            </a:endParaRPr>
          </a:p>
          <a:p>
            <a:pPr marL="633222" indent="-514350">
              <a:buClr>
                <a:srgbClr val="0000FF"/>
              </a:buClr>
              <a:buFont typeface="+mj-lt"/>
              <a:buAutoNum type="arabicPeriod"/>
            </a:pPr>
            <a:r>
              <a:rPr lang="en-US" b="1" i="1" dirty="0">
                <a:solidFill>
                  <a:srgbClr val="FF0066"/>
                </a:solidFill>
              </a:rPr>
              <a:t>Locality-sensitive hashing</a:t>
            </a:r>
            <a:r>
              <a:rPr lang="en-US" dirty="0"/>
              <a:t>: Focus on pairs of signatures likely to be from similar documents</a:t>
            </a:r>
          </a:p>
          <a:p>
            <a:pPr lvl="1">
              <a:buClr>
                <a:srgbClr val="0000FF"/>
              </a:buClr>
            </a:pPr>
            <a:r>
              <a:rPr lang="en-US" dirty="0"/>
              <a:t>Split signatures into bands and hash them</a:t>
            </a:r>
          </a:p>
          <a:p>
            <a:pPr lvl="1">
              <a:buClr>
                <a:srgbClr val="0000FF"/>
              </a:buClr>
            </a:pPr>
            <a:r>
              <a:rPr lang="en-US" dirty="0"/>
              <a:t>Documents with similar signatures get hashed into same buckets: </a:t>
            </a:r>
            <a:r>
              <a:rPr lang="en-US" b="1" dirty="0">
                <a:solidFill>
                  <a:srgbClr val="008000"/>
                </a:solidFill>
              </a:rPr>
              <a:t>Candidate pairs</a:t>
            </a:r>
            <a:r>
              <a:rPr lang="en-US" dirty="0"/>
              <a:t> </a:t>
            </a:r>
          </a:p>
        </p:txBody>
      </p:sp>
      <p:sp>
        <p:nvSpPr>
          <p:cNvPr id="5" name="Date Placeholder 4"/>
          <p:cNvSpPr>
            <a:spLocks noGrp="1"/>
          </p:cNvSpPr>
          <p:nvPr>
            <p:ph type="dt" sz="half" idx="10"/>
          </p:nvPr>
        </p:nvSpPr>
        <p:spPr/>
        <p:txBody>
          <a:bodyPr/>
          <a:lstStyle/>
          <a:p>
            <a:fld id="{B951A858-D6E2-F94D-BF15-F34FE6E39196}"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4" name="Slide Number Placeholder 5"/>
          <p:cNvSpPr>
            <a:spLocks noGrp="1"/>
          </p:cNvSpPr>
          <p:nvPr>
            <p:ph type="sldNum" sz="quarter" idx="12"/>
          </p:nvPr>
        </p:nvSpPr>
        <p:spPr/>
        <p:txBody>
          <a:bodyPr/>
          <a:lstStyle/>
          <a:p>
            <a:fld id="{39524C00-7883-447F-993D-93A8BDF0ACB6}" type="slidenum">
              <a:rPr lang="en-US" smtClean="0"/>
              <a:pPr/>
              <a:t>4</a:t>
            </a:fld>
            <a:endParaRPr lang="en-US"/>
          </a:p>
        </p:txBody>
      </p:sp>
    </p:spTree>
    <p:extLst>
      <p:ext uri="{BB962C8B-B14F-4D97-AF65-F5344CB8AC3E}">
        <p14:creationId xmlns:p14="http://schemas.microsoft.com/office/powerpoint/2010/main" val="35643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6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9592" y="1524000"/>
            <a:ext cx="4876800" cy="457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39" name="Group 38"/>
          <p:cNvGrpSpPr/>
          <p:nvPr/>
        </p:nvGrpSpPr>
        <p:grpSpPr>
          <a:xfrm>
            <a:off x="4744392" y="3505200"/>
            <a:ext cx="1886873" cy="3112532"/>
            <a:chOff x="4744392" y="3505200"/>
            <a:chExt cx="1886873" cy="3112532"/>
          </a:xfrm>
        </p:grpSpPr>
        <p:sp>
          <p:nvSpPr>
            <p:cNvPr id="14" name="TextBox 13"/>
            <p:cNvSpPr txBox="1"/>
            <p:nvPr/>
          </p:nvSpPr>
          <p:spPr>
            <a:xfrm>
              <a:off x="5486400" y="3679097"/>
              <a:ext cx="1144865" cy="646331"/>
            </a:xfrm>
            <a:prstGeom prst="rect">
              <a:avLst/>
            </a:prstGeom>
            <a:noFill/>
          </p:spPr>
          <p:txBody>
            <a:bodyPr wrap="none" rtlCol="0">
              <a:spAutoFit/>
            </a:bodyPr>
            <a:lstStyle/>
            <a:p>
              <a:r>
                <a:rPr lang="en-US" dirty="0"/>
                <a:t>Threshold</a:t>
              </a:r>
            </a:p>
            <a:p>
              <a:r>
                <a:rPr lang="en-US" dirty="0"/>
                <a:t>       t</a:t>
              </a:r>
            </a:p>
          </p:txBody>
        </p:sp>
        <p:sp>
          <p:nvSpPr>
            <p:cNvPr id="19" name="TextBox 18"/>
            <p:cNvSpPr txBox="1"/>
            <p:nvPr/>
          </p:nvSpPr>
          <p:spPr>
            <a:xfrm>
              <a:off x="4744392" y="6248400"/>
              <a:ext cx="264816" cy="369332"/>
            </a:xfrm>
            <a:prstGeom prst="rect">
              <a:avLst/>
            </a:prstGeom>
            <a:noFill/>
          </p:spPr>
          <p:txBody>
            <a:bodyPr wrap="none" rtlCol="0">
              <a:spAutoFit/>
            </a:bodyPr>
            <a:lstStyle/>
            <a:p>
              <a:r>
                <a:rPr lang="en-US" dirty="0"/>
                <a:t>t</a:t>
              </a:r>
            </a:p>
          </p:txBody>
        </p:sp>
        <p:cxnSp>
          <p:nvCxnSpPr>
            <p:cNvPr id="21" name="Straight Arrow Connector 20"/>
            <p:cNvCxnSpPr/>
            <p:nvPr/>
          </p:nvCxnSpPr>
          <p:spPr>
            <a:xfrm flipH="1" flipV="1">
              <a:off x="4914900" y="3505200"/>
              <a:ext cx="571500" cy="347794"/>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grpSp>
      <p:sp>
        <p:nvSpPr>
          <p:cNvPr id="2" name="Title 1"/>
          <p:cNvSpPr>
            <a:spLocks noGrp="1"/>
          </p:cNvSpPr>
          <p:nvPr>
            <p:ph type="title"/>
          </p:nvPr>
        </p:nvSpPr>
        <p:spPr/>
        <p:txBody>
          <a:bodyPr/>
          <a:lstStyle/>
          <a:p>
            <a:r>
              <a:rPr lang="en-US" dirty="0"/>
              <a:t>Visualization of Threshold</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40</a:t>
            </a:fld>
            <a:endParaRPr lang="en-US"/>
          </a:p>
        </p:txBody>
      </p:sp>
      <p:sp>
        <p:nvSpPr>
          <p:cNvPr id="9" name="Freeform 8"/>
          <p:cNvSpPr/>
          <p:nvPr/>
        </p:nvSpPr>
        <p:spPr>
          <a:xfrm>
            <a:off x="2104373" y="1528175"/>
            <a:ext cx="4847572" cy="4546948"/>
          </a:xfrm>
          <a:custGeom>
            <a:avLst/>
            <a:gdLst>
              <a:gd name="connsiteX0" fmla="*/ 0 w 4847572"/>
              <a:gd name="connsiteY0" fmla="*/ 4546948 h 4546948"/>
              <a:gd name="connsiteX1" fmla="*/ 1302706 w 4847572"/>
              <a:gd name="connsiteY1" fmla="*/ 4459266 h 4546948"/>
              <a:gd name="connsiteX2" fmla="*/ 2104372 w 4847572"/>
              <a:gd name="connsiteY2" fmla="*/ 4096011 h 4546948"/>
              <a:gd name="connsiteX3" fmla="*/ 2630465 w 4847572"/>
              <a:gd name="connsiteY3" fmla="*/ 3144033 h 4546948"/>
              <a:gd name="connsiteX4" fmla="*/ 2818356 w 4847572"/>
              <a:gd name="connsiteY4" fmla="*/ 1841326 h 4546948"/>
              <a:gd name="connsiteX5" fmla="*/ 3018772 w 4847572"/>
              <a:gd name="connsiteY5" fmla="*/ 776614 h 4546948"/>
              <a:gd name="connsiteX6" fmla="*/ 3582443 w 4847572"/>
              <a:gd name="connsiteY6" fmla="*/ 137787 h 4546948"/>
              <a:gd name="connsiteX7" fmla="*/ 4847572 w 4847572"/>
              <a:gd name="connsiteY7" fmla="*/ 0 h 454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7572" h="4546948">
                <a:moveTo>
                  <a:pt x="0" y="4546948"/>
                </a:moveTo>
                <a:cubicBezTo>
                  <a:pt x="475988" y="4540685"/>
                  <a:pt x="951977" y="4534422"/>
                  <a:pt x="1302706" y="4459266"/>
                </a:cubicBezTo>
                <a:cubicBezTo>
                  <a:pt x="1653435" y="4384110"/>
                  <a:pt x="1883079" y="4315216"/>
                  <a:pt x="2104372" y="4096011"/>
                </a:cubicBezTo>
                <a:cubicBezTo>
                  <a:pt x="2325665" y="3876805"/>
                  <a:pt x="2511468" y="3519814"/>
                  <a:pt x="2630465" y="3144033"/>
                </a:cubicBezTo>
                <a:cubicBezTo>
                  <a:pt x="2749462" y="2768252"/>
                  <a:pt x="2753638" y="2235896"/>
                  <a:pt x="2818356" y="1841326"/>
                </a:cubicBezTo>
                <a:cubicBezTo>
                  <a:pt x="2883074" y="1446756"/>
                  <a:pt x="2891424" y="1060537"/>
                  <a:pt x="3018772" y="776614"/>
                </a:cubicBezTo>
                <a:cubicBezTo>
                  <a:pt x="3146120" y="492691"/>
                  <a:pt x="3277643" y="267223"/>
                  <a:pt x="3582443" y="137787"/>
                </a:cubicBezTo>
                <a:cubicBezTo>
                  <a:pt x="3887243" y="8351"/>
                  <a:pt x="4367407" y="4175"/>
                  <a:pt x="4847572" y="0"/>
                </a:cubicBezTo>
              </a:path>
            </a:pathLst>
          </a:cu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cxnSp>
        <p:nvCxnSpPr>
          <p:cNvPr id="11" name="Straight Connector 10"/>
          <p:cNvCxnSpPr/>
          <p:nvPr/>
        </p:nvCxnSpPr>
        <p:spPr>
          <a:xfrm flipV="1">
            <a:off x="2104373" y="5867400"/>
            <a:ext cx="5219" cy="228600"/>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2109592" y="1528175"/>
            <a:ext cx="4876800" cy="4567825"/>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876800" y="1524000"/>
            <a:ext cx="76200" cy="4572000"/>
          </a:xfrm>
          <a:prstGeom prst="line">
            <a:avLst/>
          </a:prstGeom>
          <a:ln w="28575" cmpd="sng">
            <a:prstDash val="sysDash"/>
          </a:ln>
        </p:spPr>
        <p:style>
          <a:lnRef idx="1">
            <a:schemeClr val="dk1"/>
          </a:lnRef>
          <a:fillRef idx="0">
            <a:schemeClr val="dk1"/>
          </a:fillRef>
          <a:effectRef idx="0">
            <a:schemeClr val="dk1"/>
          </a:effectRef>
          <a:fontRef idx="minor">
            <a:schemeClr val="tx1"/>
          </a:fontRef>
        </p:style>
      </p:cxnSp>
      <p:grpSp>
        <p:nvGrpSpPr>
          <p:cNvPr id="29" name="Group 28"/>
          <p:cNvGrpSpPr/>
          <p:nvPr/>
        </p:nvGrpSpPr>
        <p:grpSpPr>
          <a:xfrm>
            <a:off x="3200400" y="3852994"/>
            <a:ext cx="1327759" cy="2128706"/>
            <a:chOff x="3200400" y="3852994"/>
            <a:chExt cx="1327759" cy="2128706"/>
          </a:xfrm>
        </p:grpSpPr>
        <p:sp>
          <p:nvSpPr>
            <p:cNvPr id="23" name="TextBox 22"/>
            <p:cNvSpPr txBox="1"/>
            <p:nvPr/>
          </p:nvSpPr>
          <p:spPr>
            <a:xfrm>
              <a:off x="3301541" y="4800600"/>
              <a:ext cx="1226618" cy="646331"/>
            </a:xfrm>
            <a:prstGeom prst="rect">
              <a:avLst/>
            </a:prstGeom>
            <a:noFill/>
          </p:spPr>
          <p:txBody>
            <a:bodyPr wrap="none" rtlCol="0">
              <a:spAutoFit/>
            </a:bodyPr>
            <a:lstStyle/>
            <a:p>
              <a:r>
                <a:rPr lang="en-US" dirty="0"/>
                <a:t>Probability</a:t>
              </a:r>
            </a:p>
            <a:p>
              <a:r>
                <a:rPr lang="en-US" dirty="0"/>
                <a:t>Is lowered</a:t>
              </a:r>
            </a:p>
          </p:txBody>
        </p:sp>
        <p:cxnSp>
          <p:nvCxnSpPr>
            <p:cNvPr id="25" name="Straight Arrow Connector 24"/>
            <p:cNvCxnSpPr/>
            <p:nvPr/>
          </p:nvCxnSpPr>
          <p:spPr>
            <a:xfrm>
              <a:off x="3200400" y="5123765"/>
              <a:ext cx="0" cy="857935"/>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23" idx="3"/>
            </p:cNvCxnSpPr>
            <p:nvPr/>
          </p:nvCxnSpPr>
          <p:spPr>
            <a:xfrm>
              <a:off x="4528159" y="3852994"/>
              <a:ext cx="0" cy="1270772"/>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grpSp>
      <p:grpSp>
        <p:nvGrpSpPr>
          <p:cNvPr id="38" name="Group 37"/>
          <p:cNvGrpSpPr/>
          <p:nvPr/>
        </p:nvGrpSpPr>
        <p:grpSpPr>
          <a:xfrm>
            <a:off x="3536563" y="1528175"/>
            <a:ext cx="2522269" cy="1367425"/>
            <a:chOff x="3536563" y="1528175"/>
            <a:chExt cx="2522269" cy="1367425"/>
          </a:xfrm>
        </p:grpSpPr>
        <p:sp>
          <p:nvSpPr>
            <p:cNvPr id="30" name="TextBox 29"/>
            <p:cNvSpPr txBox="1"/>
            <p:nvPr/>
          </p:nvSpPr>
          <p:spPr>
            <a:xfrm>
              <a:off x="3536563" y="1905000"/>
              <a:ext cx="1226618" cy="646331"/>
            </a:xfrm>
            <a:prstGeom prst="rect">
              <a:avLst/>
            </a:prstGeom>
            <a:noFill/>
          </p:spPr>
          <p:txBody>
            <a:bodyPr wrap="none" rtlCol="0">
              <a:spAutoFit/>
            </a:bodyPr>
            <a:lstStyle/>
            <a:p>
              <a:r>
                <a:rPr lang="en-US" dirty="0"/>
                <a:t>Probability</a:t>
              </a:r>
            </a:p>
            <a:p>
              <a:r>
                <a:rPr lang="en-US" dirty="0"/>
                <a:t>Is raised</a:t>
              </a:r>
            </a:p>
          </p:txBody>
        </p:sp>
        <p:cxnSp>
          <p:nvCxnSpPr>
            <p:cNvPr id="32" name="Straight Arrow Connector 31"/>
            <p:cNvCxnSpPr/>
            <p:nvPr/>
          </p:nvCxnSpPr>
          <p:spPr>
            <a:xfrm flipV="1">
              <a:off x="5486400" y="1752600"/>
              <a:ext cx="0" cy="1143000"/>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6058832" y="1528175"/>
              <a:ext cx="0" cy="834026"/>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grpSp>
      <p:sp>
        <p:nvSpPr>
          <p:cNvPr id="42" name="TextBox 41"/>
          <p:cNvSpPr txBox="1"/>
          <p:nvPr/>
        </p:nvSpPr>
        <p:spPr>
          <a:xfrm>
            <a:off x="2180376" y="6243088"/>
            <a:ext cx="277640" cy="369332"/>
          </a:xfrm>
          <a:prstGeom prst="rect">
            <a:avLst/>
          </a:prstGeom>
          <a:noFill/>
        </p:spPr>
        <p:txBody>
          <a:bodyPr wrap="none" rtlCol="0">
            <a:spAutoFit/>
          </a:bodyPr>
          <a:lstStyle/>
          <a:p>
            <a:r>
              <a:rPr lang="en-US" dirty="0"/>
              <a:t>s</a:t>
            </a:r>
          </a:p>
        </p:txBody>
      </p:sp>
      <p:cxnSp>
        <p:nvCxnSpPr>
          <p:cNvPr id="44" name="Straight Arrow Connector 43"/>
          <p:cNvCxnSpPr/>
          <p:nvPr/>
        </p:nvCxnSpPr>
        <p:spPr>
          <a:xfrm>
            <a:off x="2667000" y="6433066"/>
            <a:ext cx="533400" cy="0"/>
          </a:xfrm>
          <a:prstGeom prst="straightConnector1">
            <a:avLst/>
          </a:prstGeom>
          <a:ln w="28575" cmpd="sng">
            <a:tailEnd type="arrow"/>
          </a:ln>
        </p:spPr>
        <p:style>
          <a:lnRef idx="1">
            <a:schemeClr val="dk1"/>
          </a:lnRef>
          <a:fillRef idx="0">
            <a:schemeClr val="dk1"/>
          </a:fillRef>
          <a:effectRef idx="0">
            <a:schemeClr val="dk1"/>
          </a:effectRef>
          <a:fontRef idx="minor">
            <a:schemeClr val="tx1"/>
          </a:fontRef>
        </p:style>
      </p:cxnSp>
      <p:sp>
        <p:nvSpPr>
          <p:cNvPr id="3" name="Date Placeholder 2"/>
          <p:cNvSpPr>
            <a:spLocks noGrp="1"/>
          </p:cNvSpPr>
          <p:nvPr>
            <p:ph type="dt" sz="half" idx="10"/>
          </p:nvPr>
        </p:nvSpPr>
        <p:spPr/>
        <p:txBody>
          <a:bodyPr/>
          <a:lstStyle/>
          <a:p>
            <a:fld id="{B214A715-81AB-4E4A-97F7-BC10E9325A76}" type="datetime1">
              <a:rPr lang="en-US" smtClean="0"/>
              <a:t>1/21/18</a:t>
            </a:fld>
            <a:endParaRPr lang="en-US"/>
          </a:p>
        </p:txBody>
      </p:sp>
      <p:sp>
        <p:nvSpPr>
          <p:cNvPr id="4" name="Footer Placeholder 3"/>
          <p:cNvSpPr>
            <a:spLocks noGrp="1"/>
          </p:cNvSpPr>
          <p:nvPr>
            <p:ph type="ftr" sz="quarter" idx="11"/>
          </p:nvPr>
        </p:nvSpPr>
        <p:spPr/>
        <p:txBody>
          <a:bodyPr/>
          <a:lstStyle/>
          <a:p>
            <a:r>
              <a:rPr lang="en-US"/>
              <a:t>Jure Leskovec, Stanford CS246: Mining Massive Datasets</a:t>
            </a:r>
          </a:p>
        </p:txBody>
      </p:sp>
      <p:sp>
        <p:nvSpPr>
          <p:cNvPr id="26" name="TextBox 25"/>
          <p:cNvSpPr txBox="1"/>
          <p:nvPr/>
        </p:nvSpPr>
        <p:spPr>
          <a:xfrm rot="16200000">
            <a:off x="709594" y="3874073"/>
            <a:ext cx="2326278" cy="369332"/>
          </a:xfrm>
          <a:prstGeom prst="rect">
            <a:avLst/>
          </a:prstGeom>
          <a:noFill/>
        </p:spPr>
        <p:txBody>
          <a:bodyPr wrap="none" rtlCol="0">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(Candidate pair)</a:t>
            </a:r>
          </a:p>
        </p:txBody>
      </p:sp>
    </p:spTree>
    <p:extLst>
      <p:ext uri="{BB962C8B-B14F-4D97-AF65-F5344CB8AC3E}">
        <p14:creationId xmlns:p14="http://schemas.microsoft.com/office/powerpoint/2010/main" val="819857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Summary</a:t>
            </a:r>
          </a:p>
        </p:txBody>
      </p:sp>
      <p:sp>
        <p:nvSpPr>
          <p:cNvPr id="40963" name="Rectangle 3"/>
          <p:cNvSpPr>
            <a:spLocks noGrp="1" noChangeArrowheads="1"/>
          </p:cNvSpPr>
          <p:nvPr>
            <p:ph idx="1"/>
          </p:nvPr>
        </p:nvSpPr>
        <p:spPr/>
        <p:txBody>
          <a:bodyPr/>
          <a:lstStyle/>
          <a:p>
            <a:r>
              <a:rPr lang="en-US" dirty="0"/>
              <a:t>Pick any two distances </a:t>
            </a:r>
            <a:r>
              <a:rPr lang="en-US" b="1" i="1" dirty="0"/>
              <a:t>d</a:t>
            </a:r>
            <a:r>
              <a:rPr lang="en-US" b="1" i="1" baseline="-25000" dirty="0"/>
              <a:t>1</a:t>
            </a:r>
            <a:r>
              <a:rPr lang="en-US" b="1" dirty="0"/>
              <a:t> &lt; </a:t>
            </a:r>
            <a:r>
              <a:rPr lang="en-US" b="1" i="1" dirty="0"/>
              <a:t>d</a:t>
            </a:r>
            <a:r>
              <a:rPr lang="en-US" b="1" i="1" baseline="-25000" dirty="0"/>
              <a:t>2</a:t>
            </a:r>
          </a:p>
          <a:p>
            <a:pPr lvl="8"/>
            <a:endParaRPr lang="en-US" dirty="0"/>
          </a:p>
          <a:p>
            <a:r>
              <a:rPr lang="en-US" dirty="0"/>
              <a:t>Start with a </a:t>
            </a:r>
            <a:r>
              <a:rPr lang="en-US" sz="3600" b="1" i="1" dirty="0"/>
              <a:t>(</a:t>
            </a:r>
            <a:r>
              <a:rPr lang="en-US" b="1" i="1" dirty="0"/>
              <a:t>d</a:t>
            </a:r>
            <a:r>
              <a:rPr lang="en-US" b="1" i="1" baseline="-25000" dirty="0"/>
              <a:t>1</a:t>
            </a:r>
            <a:r>
              <a:rPr lang="en-US" b="1" i="1" dirty="0"/>
              <a:t>, d</a:t>
            </a:r>
            <a:r>
              <a:rPr lang="en-US" b="1" i="1" baseline="-25000" dirty="0"/>
              <a:t>2</a:t>
            </a:r>
            <a:r>
              <a:rPr lang="en-US" b="1" i="1" dirty="0"/>
              <a:t>, (1- d</a:t>
            </a:r>
            <a:r>
              <a:rPr lang="en-US" b="1" i="1" baseline="-25000" dirty="0"/>
              <a:t>1</a:t>
            </a:r>
            <a:r>
              <a:rPr lang="en-US" b="1" i="1" dirty="0"/>
              <a:t>), (1- d</a:t>
            </a:r>
            <a:r>
              <a:rPr lang="en-US" b="1" i="1" baseline="-25000" dirty="0"/>
              <a:t>2</a:t>
            </a:r>
            <a:r>
              <a:rPr lang="en-US" b="1" i="1" dirty="0"/>
              <a:t>)</a:t>
            </a:r>
            <a:r>
              <a:rPr lang="en-US" sz="3600" b="1" i="1" dirty="0"/>
              <a:t>)</a:t>
            </a:r>
            <a:r>
              <a:rPr lang="en-US" b="1" dirty="0"/>
              <a:t>-</a:t>
            </a:r>
            <a:r>
              <a:rPr lang="en-US" dirty="0"/>
              <a:t>sensitive family</a:t>
            </a:r>
          </a:p>
          <a:p>
            <a:pPr lvl="8"/>
            <a:endParaRPr lang="en-US" dirty="0"/>
          </a:p>
          <a:p>
            <a:r>
              <a:rPr lang="en-US" dirty="0"/>
              <a:t>Apply constructions to </a:t>
            </a:r>
            <a:r>
              <a:rPr lang="en-US" b="1" dirty="0"/>
              <a:t>amplify</a:t>
            </a:r>
            <a:br>
              <a:rPr lang="en-US" dirty="0"/>
            </a:br>
            <a:r>
              <a:rPr lang="en-US" b="1" i="1" dirty="0">
                <a:solidFill>
                  <a:srgbClr val="D60093"/>
                </a:solidFill>
              </a:rPr>
              <a:t>(d</a:t>
            </a:r>
            <a:r>
              <a:rPr lang="en-US" b="1" i="1" baseline="-25000" dirty="0">
                <a:solidFill>
                  <a:srgbClr val="D60093"/>
                </a:solidFill>
              </a:rPr>
              <a:t>1</a:t>
            </a:r>
            <a:r>
              <a:rPr lang="en-US" b="1" i="1" dirty="0">
                <a:solidFill>
                  <a:srgbClr val="D60093"/>
                </a:solidFill>
              </a:rPr>
              <a:t>, d</a:t>
            </a:r>
            <a:r>
              <a:rPr lang="en-US" b="1" i="1" baseline="-25000" dirty="0">
                <a:solidFill>
                  <a:srgbClr val="D60093"/>
                </a:solidFill>
              </a:rPr>
              <a:t>2</a:t>
            </a:r>
            <a:r>
              <a:rPr lang="en-US" b="1" i="1" dirty="0">
                <a:solidFill>
                  <a:srgbClr val="D60093"/>
                </a:solidFill>
              </a:rPr>
              <a:t>, p</a:t>
            </a:r>
            <a:r>
              <a:rPr lang="en-US" b="1" i="1" baseline="-25000" dirty="0">
                <a:solidFill>
                  <a:srgbClr val="D60093"/>
                </a:solidFill>
              </a:rPr>
              <a:t>1</a:t>
            </a:r>
            <a:r>
              <a:rPr lang="en-US" b="1" i="1" dirty="0">
                <a:solidFill>
                  <a:srgbClr val="D60093"/>
                </a:solidFill>
              </a:rPr>
              <a:t>, p</a:t>
            </a:r>
            <a:r>
              <a:rPr lang="en-US" b="1" i="1" baseline="-25000" dirty="0">
                <a:solidFill>
                  <a:srgbClr val="D60093"/>
                </a:solidFill>
              </a:rPr>
              <a:t>2</a:t>
            </a:r>
            <a:r>
              <a:rPr lang="en-US" b="1" i="1" dirty="0">
                <a:solidFill>
                  <a:srgbClr val="D60093"/>
                </a:solidFill>
              </a:rPr>
              <a:t>)</a:t>
            </a:r>
            <a:r>
              <a:rPr lang="en-US" dirty="0">
                <a:solidFill>
                  <a:srgbClr val="D60093"/>
                </a:solidFill>
              </a:rPr>
              <a:t>-sensitive</a:t>
            </a:r>
            <a:r>
              <a:rPr lang="en-US" dirty="0"/>
              <a:t> family, </a:t>
            </a:r>
            <a:br>
              <a:rPr lang="en-US" dirty="0"/>
            </a:br>
            <a:r>
              <a:rPr lang="en-US" dirty="0"/>
              <a:t>where </a:t>
            </a:r>
            <a:r>
              <a:rPr lang="en-US" b="1" i="1" dirty="0"/>
              <a:t>p</a:t>
            </a:r>
            <a:r>
              <a:rPr lang="en-US" b="1" i="1" baseline="-25000" dirty="0"/>
              <a:t>1</a:t>
            </a:r>
            <a:r>
              <a:rPr lang="en-US" dirty="0"/>
              <a:t> is almost 1 and </a:t>
            </a:r>
            <a:r>
              <a:rPr lang="en-US" b="1" i="1" dirty="0"/>
              <a:t>p</a:t>
            </a:r>
            <a:r>
              <a:rPr lang="en-US" b="1" i="1" baseline="-25000" dirty="0"/>
              <a:t>2</a:t>
            </a:r>
            <a:r>
              <a:rPr lang="en-US" dirty="0"/>
              <a:t> is almost 0</a:t>
            </a:r>
          </a:p>
          <a:p>
            <a:pPr lvl="8"/>
            <a:endParaRPr lang="en-US" dirty="0"/>
          </a:p>
          <a:p>
            <a:r>
              <a:rPr lang="en-US" b="1" dirty="0">
                <a:solidFill>
                  <a:srgbClr val="0000FF"/>
                </a:solidFill>
              </a:rPr>
              <a:t>The closer to 0 and 1 we get, the more </a:t>
            </a:r>
            <a:br>
              <a:rPr lang="en-US" b="1" dirty="0">
                <a:solidFill>
                  <a:srgbClr val="0000FF"/>
                </a:solidFill>
              </a:rPr>
            </a:br>
            <a:r>
              <a:rPr lang="en-US" b="1" dirty="0">
                <a:solidFill>
                  <a:srgbClr val="0000FF"/>
                </a:solidFill>
              </a:rPr>
              <a:t>hash functions must be used!</a:t>
            </a:r>
          </a:p>
        </p:txBody>
      </p:sp>
      <p:sp>
        <p:nvSpPr>
          <p:cNvPr id="4" name="Date Placeholder 3"/>
          <p:cNvSpPr>
            <a:spLocks noGrp="1"/>
          </p:cNvSpPr>
          <p:nvPr>
            <p:ph type="dt" sz="half" idx="10"/>
          </p:nvPr>
        </p:nvSpPr>
        <p:spPr/>
        <p:txBody>
          <a:bodyPr/>
          <a:lstStyle/>
          <a:p>
            <a:fld id="{305B512D-F985-EE45-9EEA-4F69BFAC14DB}"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6977656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br>
              <a:rPr lang="en-US"/>
            </a:br>
            <a:r>
              <a:rPr lang="en-US"/>
              <a:t>LSH </a:t>
            </a:r>
            <a:r>
              <a:rPr lang="en-US" dirty="0"/>
              <a:t>for other distance metrics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678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LSH for other Distance Metrics</a:t>
            </a:r>
          </a:p>
        </p:txBody>
      </p:sp>
      <p:sp>
        <p:nvSpPr>
          <p:cNvPr id="22" name="Content Placeholder 21"/>
          <p:cNvSpPr>
            <a:spLocks noGrp="1"/>
          </p:cNvSpPr>
          <p:nvPr>
            <p:ph idx="1"/>
          </p:nvPr>
        </p:nvSpPr>
        <p:spPr>
          <a:xfrm>
            <a:off x="457200" y="1295401"/>
            <a:ext cx="8229600" cy="1905000"/>
          </a:xfrm>
        </p:spPr>
        <p:txBody>
          <a:bodyPr/>
          <a:lstStyle/>
          <a:p>
            <a:r>
              <a:rPr lang="en-US" b="1" dirty="0">
                <a:solidFill>
                  <a:srgbClr val="0000FF"/>
                </a:solidFill>
              </a:rPr>
              <a:t>LSH methods for other distance metrics:</a:t>
            </a:r>
          </a:p>
          <a:p>
            <a:pPr lvl="1"/>
            <a:r>
              <a:rPr lang="en-US" b="1" dirty="0">
                <a:solidFill>
                  <a:srgbClr val="D60093"/>
                </a:solidFill>
              </a:rPr>
              <a:t>Cosine distance:</a:t>
            </a:r>
            <a:r>
              <a:rPr lang="en-US" dirty="0"/>
              <a:t> </a:t>
            </a:r>
            <a:r>
              <a:rPr lang="en-US" b="1" dirty="0"/>
              <a:t>Random </a:t>
            </a:r>
            <a:r>
              <a:rPr lang="en-US" b="1" dirty="0" err="1"/>
              <a:t>hyperplanes</a:t>
            </a:r>
            <a:endParaRPr lang="en-US" b="1" dirty="0"/>
          </a:p>
          <a:p>
            <a:pPr lvl="1"/>
            <a:r>
              <a:rPr lang="en-US" b="1" dirty="0">
                <a:solidFill>
                  <a:srgbClr val="0000FF"/>
                </a:solidFill>
              </a:rPr>
              <a:t>Euclidean distance:</a:t>
            </a:r>
            <a:r>
              <a:rPr lang="en-US" dirty="0"/>
              <a:t> </a:t>
            </a:r>
            <a:r>
              <a:rPr lang="en-US" b="1" dirty="0"/>
              <a:t>Project on lines</a:t>
            </a:r>
          </a:p>
        </p:txBody>
      </p:sp>
      <p:sp>
        <p:nvSpPr>
          <p:cNvPr id="20" name="Date Placeholder 19"/>
          <p:cNvSpPr>
            <a:spLocks noGrp="1"/>
          </p:cNvSpPr>
          <p:nvPr>
            <p:ph type="dt" sz="half" idx="10"/>
          </p:nvPr>
        </p:nvSpPr>
        <p:spPr/>
        <p:txBody>
          <a:bodyPr/>
          <a:lstStyle/>
          <a:p>
            <a:fld id="{250C2C8F-6600-9B49-AD5D-F1B259777CC9}" type="datetime1">
              <a:rPr lang="en-US" smtClean="0"/>
              <a:t>1/21/18</a:t>
            </a:fld>
            <a:endParaRPr lang="en-US"/>
          </a:p>
        </p:txBody>
      </p:sp>
      <p:sp>
        <p:nvSpPr>
          <p:cNvPr id="21" name="Footer Placeholder 20"/>
          <p:cNvSpPr>
            <a:spLocks noGrp="1"/>
          </p:cNvSpPr>
          <p:nvPr>
            <p:ph type="ftr" sz="quarter" idx="11"/>
          </p:nvPr>
        </p:nvSpPr>
        <p:spPr/>
        <p:txBody>
          <a:bodyPr/>
          <a:lstStyle/>
          <a:p>
            <a:r>
              <a:rPr lang="en-US"/>
              <a:t>Jure Leskovec, Stanford CS246: Mining Massive Datasets</a:t>
            </a:r>
          </a:p>
        </p:txBody>
      </p:sp>
      <p:sp>
        <p:nvSpPr>
          <p:cNvPr id="19" name="Slide Number Placeholder 4"/>
          <p:cNvSpPr>
            <a:spLocks noGrp="1"/>
          </p:cNvSpPr>
          <p:nvPr>
            <p:ph type="sldNum" sz="quarter" idx="12"/>
          </p:nvPr>
        </p:nvSpPr>
        <p:spPr/>
        <p:txBody>
          <a:bodyPr/>
          <a:lstStyle/>
          <a:p>
            <a:fld id="{E3C3BF69-412C-40FF-B67E-488F1482FCFF}" type="slidenum">
              <a:rPr lang="en-US"/>
              <a:pPr/>
              <a:t>43</a:t>
            </a:fld>
            <a:endParaRPr lang="en-US"/>
          </a:p>
        </p:txBody>
      </p:sp>
      <p:sp>
        <p:nvSpPr>
          <p:cNvPr id="64518" name="Text Box 6"/>
          <p:cNvSpPr txBox="1">
            <a:spLocks noChangeArrowheads="1"/>
          </p:cNvSpPr>
          <p:nvPr/>
        </p:nvSpPr>
        <p:spPr bwMode="auto">
          <a:xfrm>
            <a:off x="545123" y="4080431"/>
            <a:ext cx="777264" cy="369332"/>
          </a:xfrm>
          <a:prstGeom prst="rect">
            <a:avLst/>
          </a:prstGeom>
          <a:noFill/>
          <a:ln w="9525">
            <a:noFill/>
            <a:miter lim="800000"/>
            <a:headEnd/>
            <a:tailEnd/>
          </a:ln>
          <a:effectLst/>
        </p:spPr>
        <p:txBody>
          <a:bodyPr wrap="none">
            <a:spAutoFit/>
          </a:bodyPr>
          <a:lstStyle/>
          <a:p>
            <a:r>
              <a:rPr lang="en-US" sz="1800" dirty="0"/>
              <a:t>Points</a:t>
            </a:r>
          </a:p>
        </p:txBody>
      </p:sp>
      <p:sp>
        <p:nvSpPr>
          <p:cNvPr id="64520" name="Line 8"/>
          <p:cNvSpPr>
            <a:spLocks noChangeShapeType="1"/>
          </p:cNvSpPr>
          <p:nvPr/>
        </p:nvSpPr>
        <p:spPr bwMode="auto">
          <a:xfrm>
            <a:off x="1322387" y="4265612"/>
            <a:ext cx="658813" cy="1587"/>
          </a:xfrm>
          <a:prstGeom prst="line">
            <a:avLst/>
          </a:prstGeom>
          <a:noFill/>
          <a:ln w="9525">
            <a:solidFill>
              <a:schemeClr val="tx1"/>
            </a:solidFill>
            <a:round/>
            <a:headEnd/>
            <a:tailEnd type="triangle" w="med" len="med"/>
          </a:ln>
          <a:effectLst/>
        </p:spPr>
        <p:txBody>
          <a:bodyPr/>
          <a:lstStyle/>
          <a:p>
            <a:endParaRPr lang="en-US"/>
          </a:p>
        </p:txBody>
      </p:sp>
      <p:grpSp>
        <p:nvGrpSpPr>
          <p:cNvPr id="3" name="Group 20"/>
          <p:cNvGrpSpPr>
            <a:grpSpLocks/>
          </p:cNvGrpSpPr>
          <p:nvPr/>
        </p:nvGrpSpPr>
        <p:grpSpPr bwMode="auto">
          <a:xfrm>
            <a:off x="1982788" y="3343275"/>
            <a:ext cx="3503613" cy="1608138"/>
            <a:chOff x="1952" y="1339"/>
            <a:chExt cx="2207" cy="1013"/>
          </a:xfrm>
        </p:grpSpPr>
        <p:sp>
          <p:nvSpPr>
            <p:cNvPr id="64516" name="AutoShape 4"/>
            <p:cNvSpPr>
              <a:spLocks noChangeArrowheads="1"/>
            </p:cNvSpPr>
            <p:nvPr/>
          </p:nvSpPr>
          <p:spPr bwMode="auto">
            <a:xfrm rot="16205127">
              <a:off x="1832"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b="1" dirty="0"/>
                <a:t>Hash </a:t>
              </a:r>
              <a:br>
                <a:rPr lang="en-US" b="1" dirty="0"/>
              </a:br>
              <a:r>
                <a:rPr lang="en-US" b="1" dirty="0" err="1"/>
                <a:t>func</a:t>
              </a:r>
              <a:r>
                <a:rPr lang="en-US" b="1" dirty="0"/>
                <a:t>.</a:t>
              </a:r>
              <a:endParaRPr lang="en-US" sz="1800" b="1" dirty="0"/>
            </a:p>
          </p:txBody>
        </p:sp>
        <p:sp>
          <p:nvSpPr>
            <p:cNvPr id="64524" name="Line 12"/>
            <p:cNvSpPr>
              <a:spLocks noChangeShapeType="1"/>
            </p:cNvSpPr>
            <p:nvPr/>
          </p:nvSpPr>
          <p:spPr bwMode="auto">
            <a:xfrm flipV="1">
              <a:off x="2575" y="1921"/>
              <a:ext cx="1584" cy="0"/>
            </a:xfrm>
            <a:prstGeom prst="line">
              <a:avLst/>
            </a:prstGeom>
            <a:noFill/>
            <a:ln w="9525">
              <a:solidFill>
                <a:schemeClr val="tx1"/>
              </a:solidFill>
              <a:round/>
              <a:headEnd/>
              <a:tailEnd type="triangle" w="med" len="med"/>
            </a:ln>
            <a:effectLst/>
          </p:spPr>
          <p:txBody>
            <a:bodyPr/>
            <a:lstStyle/>
            <a:p>
              <a:endParaRPr lang="en-US"/>
            </a:p>
          </p:txBody>
        </p:sp>
        <p:sp>
          <p:nvSpPr>
            <p:cNvPr id="64526" name="Text Box 14"/>
            <p:cNvSpPr txBox="1">
              <a:spLocks noChangeArrowheads="1"/>
            </p:cNvSpPr>
            <p:nvPr/>
          </p:nvSpPr>
          <p:spPr bwMode="auto">
            <a:xfrm>
              <a:off x="2671" y="1339"/>
              <a:ext cx="1471" cy="582"/>
            </a:xfrm>
            <a:prstGeom prst="rect">
              <a:avLst/>
            </a:prstGeom>
            <a:noFill/>
            <a:ln w="9525">
              <a:noFill/>
              <a:miter lim="800000"/>
              <a:headEnd/>
              <a:tailEnd/>
            </a:ln>
            <a:effectLst/>
          </p:spPr>
          <p:txBody>
            <a:bodyPr wrap="square">
              <a:spAutoFit/>
            </a:bodyPr>
            <a:lstStyle/>
            <a:p>
              <a:pPr algn="ctr"/>
              <a:r>
                <a:rPr lang="en-US" sz="1800" b="1" i="1" dirty="0">
                  <a:solidFill>
                    <a:srgbClr val="FF0066"/>
                  </a:solidFill>
                </a:rPr>
                <a:t>Signatures:</a:t>
              </a:r>
              <a:r>
                <a:rPr lang="en-US" sz="1800" dirty="0"/>
                <a:t> short integer signatures that reflect their similarity</a:t>
              </a:r>
            </a:p>
          </p:txBody>
        </p:sp>
      </p:grpSp>
      <p:grpSp>
        <p:nvGrpSpPr>
          <p:cNvPr id="4" name="Group 21"/>
          <p:cNvGrpSpPr>
            <a:grpSpLocks/>
          </p:cNvGrpSpPr>
          <p:nvPr/>
        </p:nvGrpSpPr>
        <p:grpSpPr bwMode="auto">
          <a:xfrm>
            <a:off x="5513387" y="3505200"/>
            <a:ext cx="3630613" cy="1477963"/>
            <a:chOff x="3600" y="1441"/>
            <a:chExt cx="2287" cy="931"/>
          </a:xfrm>
        </p:grpSpPr>
        <p:sp>
          <p:nvSpPr>
            <p:cNvPr id="64523"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a:t>Locality-</a:t>
              </a:r>
            </a:p>
            <a:p>
              <a:pPr algn="ctr"/>
              <a:r>
                <a:rPr lang="en-US" sz="1800"/>
                <a:t>sensitive</a:t>
              </a:r>
            </a:p>
            <a:p>
              <a:pPr algn="ctr"/>
              <a:r>
                <a:rPr lang="en-US" sz="1800"/>
                <a:t>Hashing</a:t>
              </a:r>
            </a:p>
          </p:txBody>
        </p:sp>
        <p:sp>
          <p:nvSpPr>
            <p:cNvPr id="6452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64530" name="Text Box 18"/>
            <p:cNvSpPr txBox="1">
              <a:spLocks noChangeArrowheads="1"/>
            </p:cNvSpPr>
            <p:nvPr/>
          </p:nvSpPr>
          <p:spPr bwMode="auto">
            <a:xfrm>
              <a:off x="4735" y="1441"/>
              <a:ext cx="1152" cy="931"/>
            </a:xfrm>
            <a:prstGeom prst="rect">
              <a:avLst/>
            </a:prstGeom>
            <a:noFill/>
            <a:ln w="9525">
              <a:noFill/>
              <a:miter lim="800000"/>
              <a:headEnd/>
              <a:tailEnd/>
            </a:ln>
            <a:effectLst/>
          </p:spPr>
          <p:txBody>
            <a:bodyPr wrap="square">
              <a:spAutoFit/>
            </a:bodyPr>
            <a:lstStyle/>
            <a:p>
              <a:r>
                <a:rPr lang="en-US" sz="1800" b="1" i="1" dirty="0">
                  <a:solidFill>
                    <a:srgbClr val="FF0066"/>
                  </a:solidFill>
                </a:rPr>
                <a:t>Candidate pairs:</a:t>
              </a:r>
              <a:endParaRPr lang="en-US" sz="1800" b="1" dirty="0"/>
            </a:p>
            <a:p>
              <a:r>
                <a:rPr lang="en-US" sz="1800" dirty="0"/>
                <a:t>those pairs of signatures that we need to test for similarity</a:t>
              </a:r>
            </a:p>
          </p:txBody>
        </p:sp>
      </p:grpSp>
      <p:sp>
        <p:nvSpPr>
          <p:cNvPr id="23" name="Text Box 14"/>
          <p:cNvSpPr txBox="1">
            <a:spLocks noChangeArrowheads="1"/>
          </p:cNvSpPr>
          <p:nvPr/>
        </p:nvSpPr>
        <p:spPr bwMode="auto">
          <a:xfrm>
            <a:off x="762000" y="4867870"/>
            <a:ext cx="3314702" cy="923330"/>
          </a:xfrm>
          <a:prstGeom prst="rect">
            <a:avLst/>
          </a:prstGeom>
          <a:noFill/>
          <a:ln w="9525">
            <a:noFill/>
            <a:miter lim="800000"/>
            <a:headEnd/>
            <a:tailEnd/>
          </a:ln>
          <a:effectLst/>
        </p:spPr>
        <p:txBody>
          <a:bodyPr wrap="square">
            <a:spAutoFit/>
          </a:bodyPr>
          <a:lstStyle/>
          <a:p>
            <a:pPr algn="ctr"/>
            <a:r>
              <a:rPr lang="en-US" dirty="0"/>
              <a:t>Design a </a:t>
            </a:r>
            <a:r>
              <a:rPr lang="en-US" b="1" i="1" dirty="0">
                <a:solidFill>
                  <a:srgbClr val="FF0066"/>
                </a:solidFill>
              </a:rPr>
              <a:t>(d</a:t>
            </a:r>
            <a:r>
              <a:rPr lang="en-US" b="1" i="1" baseline="-25000" dirty="0">
                <a:solidFill>
                  <a:srgbClr val="FF0066"/>
                </a:solidFill>
              </a:rPr>
              <a:t>1</a:t>
            </a:r>
            <a:r>
              <a:rPr lang="en-US" b="1" i="1" dirty="0">
                <a:solidFill>
                  <a:srgbClr val="FF0066"/>
                </a:solidFill>
              </a:rPr>
              <a:t>, d</a:t>
            </a:r>
            <a:r>
              <a:rPr lang="en-US" b="1" i="1" baseline="-25000" dirty="0">
                <a:solidFill>
                  <a:srgbClr val="FF0066"/>
                </a:solidFill>
              </a:rPr>
              <a:t>2</a:t>
            </a:r>
            <a:r>
              <a:rPr lang="en-US" b="1" i="1" dirty="0">
                <a:solidFill>
                  <a:srgbClr val="FF0066"/>
                </a:solidFill>
              </a:rPr>
              <a:t>, p</a:t>
            </a:r>
            <a:r>
              <a:rPr lang="en-US" b="1" i="1" baseline="-25000" dirty="0">
                <a:solidFill>
                  <a:srgbClr val="FF0066"/>
                </a:solidFill>
              </a:rPr>
              <a:t>1</a:t>
            </a:r>
            <a:r>
              <a:rPr lang="en-US" b="1" i="1" dirty="0">
                <a:solidFill>
                  <a:srgbClr val="FF0066"/>
                </a:solidFill>
              </a:rPr>
              <a:t>, p</a:t>
            </a:r>
            <a:r>
              <a:rPr lang="en-US" b="1" i="1" baseline="-25000" dirty="0">
                <a:solidFill>
                  <a:srgbClr val="FF0066"/>
                </a:solidFill>
              </a:rPr>
              <a:t>2</a:t>
            </a:r>
            <a:r>
              <a:rPr lang="en-US" b="1" i="1" dirty="0">
                <a:solidFill>
                  <a:srgbClr val="FF0066"/>
                </a:solidFill>
              </a:rPr>
              <a:t>)-sensitive</a:t>
            </a:r>
            <a:r>
              <a:rPr lang="en-US" i="1" dirty="0">
                <a:solidFill>
                  <a:srgbClr val="FF0066"/>
                </a:solidFill>
              </a:rPr>
              <a:t> </a:t>
            </a:r>
            <a:r>
              <a:rPr lang="en-US" dirty="0"/>
              <a:t>family of hash functions </a:t>
            </a:r>
            <a:r>
              <a:rPr lang="en-US" b="1" dirty="0"/>
              <a:t>(for that particular distance metric)</a:t>
            </a:r>
            <a:endParaRPr lang="en-US" sz="1800" b="1" dirty="0"/>
          </a:p>
        </p:txBody>
      </p:sp>
      <p:sp>
        <p:nvSpPr>
          <p:cNvPr id="24" name="Text Box 14"/>
          <p:cNvSpPr txBox="1">
            <a:spLocks noChangeArrowheads="1"/>
          </p:cNvSpPr>
          <p:nvPr/>
        </p:nvSpPr>
        <p:spPr bwMode="auto">
          <a:xfrm>
            <a:off x="7086600" y="5020270"/>
            <a:ext cx="1981200" cy="923330"/>
          </a:xfrm>
          <a:prstGeom prst="rect">
            <a:avLst/>
          </a:prstGeom>
          <a:noFill/>
          <a:ln w="9525">
            <a:noFill/>
            <a:miter lim="800000"/>
            <a:headEnd/>
            <a:tailEnd/>
          </a:ln>
          <a:effectLst/>
        </p:spPr>
        <p:txBody>
          <a:bodyPr wrap="square">
            <a:spAutoFit/>
          </a:bodyPr>
          <a:lstStyle/>
          <a:p>
            <a:pPr algn="ctr"/>
            <a:r>
              <a:rPr lang="en-US" dirty="0"/>
              <a:t>Amplify the family using </a:t>
            </a:r>
            <a:r>
              <a:rPr lang="en-US" i="1" dirty="0">
                <a:solidFill>
                  <a:srgbClr val="FF0066"/>
                </a:solidFill>
              </a:rPr>
              <a:t>AND </a:t>
            </a:r>
            <a:r>
              <a:rPr lang="en-US" dirty="0" err="1"/>
              <a:t>and</a:t>
            </a:r>
            <a:r>
              <a:rPr lang="en-US" dirty="0"/>
              <a:t> </a:t>
            </a:r>
            <a:r>
              <a:rPr lang="en-US" i="1" dirty="0">
                <a:solidFill>
                  <a:srgbClr val="FF0066"/>
                </a:solidFill>
              </a:rPr>
              <a:t>OR </a:t>
            </a:r>
            <a:r>
              <a:rPr lang="en-US" dirty="0"/>
              <a:t>constructions</a:t>
            </a:r>
            <a:endParaRPr lang="en-US" sz="1800" dirty="0"/>
          </a:p>
        </p:txBody>
      </p:sp>
      <p:sp>
        <p:nvSpPr>
          <p:cNvPr id="2" name="Right Brace 1"/>
          <p:cNvSpPr/>
          <p:nvPr/>
        </p:nvSpPr>
        <p:spPr>
          <a:xfrm rot="5400000">
            <a:off x="2219477" y="4353078"/>
            <a:ext cx="381000" cy="2952445"/>
          </a:xfrm>
          <a:prstGeom prst="rightBrace">
            <a:avLst>
              <a:gd name="adj1" fmla="val 43176"/>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868680" y="6019800"/>
            <a:ext cx="3093720" cy="707886"/>
          </a:xfrm>
          <a:prstGeom prst="rect">
            <a:avLst/>
          </a:prstGeom>
          <a:noFill/>
        </p:spPr>
        <p:txBody>
          <a:bodyPr wrap="square" rtlCol="0">
            <a:spAutoFit/>
          </a:bodyPr>
          <a:lstStyle/>
          <a:p>
            <a:pPr algn="ctr"/>
            <a:r>
              <a:rPr lang="en-US" sz="2000" b="1" dirty="0">
                <a:solidFill>
                  <a:srgbClr val="008000"/>
                </a:solidFill>
                <a:latin typeface="Arial" pitchFamily="34" charset="0"/>
                <a:cs typeface="Arial" pitchFamily="34" charset="0"/>
              </a:rPr>
              <a:t>Depends on the distance function used</a:t>
            </a:r>
          </a:p>
        </p:txBody>
      </p:sp>
    </p:spTree>
    <p:extLst>
      <p:ext uri="{BB962C8B-B14F-4D97-AF65-F5344CB8AC3E}">
        <p14:creationId xmlns:p14="http://schemas.microsoft.com/office/powerpoint/2010/main" val="1387375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Summary of what we will learn</a:t>
            </a:r>
          </a:p>
        </p:txBody>
      </p:sp>
      <p:sp>
        <p:nvSpPr>
          <p:cNvPr id="20" name="Date Placeholder 19"/>
          <p:cNvSpPr>
            <a:spLocks noGrp="1"/>
          </p:cNvSpPr>
          <p:nvPr>
            <p:ph type="dt" sz="half" idx="10"/>
          </p:nvPr>
        </p:nvSpPr>
        <p:spPr/>
        <p:txBody>
          <a:bodyPr/>
          <a:lstStyle/>
          <a:p>
            <a:fld id="{6AE00CC4-D39A-0149-A6D2-C991D5D991FA}" type="datetime1">
              <a:rPr lang="en-US" smtClean="0"/>
              <a:t>1/21/18</a:t>
            </a:fld>
            <a:endParaRPr lang="en-US"/>
          </a:p>
        </p:txBody>
      </p:sp>
      <p:sp>
        <p:nvSpPr>
          <p:cNvPr id="21" name="Footer Placeholder 20"/>
          <p:cNvSpPr>
            <a:spLocks noGrp="1"/>
          </p:cNvSpPr>
          <p:nvPr>
            <p:ph type="ftr" sz="quarter" idx="11"/>
          </p:nvPr>
        </p:nvSpPr>
        <p:spPr/>
        <p:txBody>
          <a:bodyPr/>
          <a:lstStyle/>
          <a:p>
            <a:r>
              <a:rPr lang="en-US"/>
              <a:t>Jure Leskovec, Stanford CS246: Mining Massive Datasets</a:t>
            </a:r>
          </a:p>
        </p:txBody>
      </p:sp>
      <p:sp>
        <p:nvSpPr>
          <p:cNvPr id="19" name="Slide Number Placeholder 4"/>
          <p:cNvSpPr>
            <a:spLocks noGrp="1"/>
          </p:cNvSpPr>
          <p:nvPr>
            <p:ph type="sldNum" sz="quarter" idx="12"/>
          </p:nvPr>
        </p:nvSpPr>
        <p:spPr/>
        <p:txBody>
          <a:bodyPr/>
          <a:lstStyle/>
          <a:p>
            <a:fld id="{E3C3BF69-412C-40FF-B67E-488F1482FCFF}" type="slidenum">
              <a:rPr lang="en-US"/>
              <a:pPr/>
              <a:t>44</a:t>
            </a:fld>
            <a:endParaRPr lang="en-US"/>
          </a:p>
        </p:txBody>
      </p:sp>
      <p:sp>
        <p:nvSpPr>
          <p:cNvPr id="64518" name="Text Box 6"/>
          <p:cNvSpPr txBox="1">
            <a:spLocks noChangeArrowheads="1"/>
          </p:cNvSpPr>
          <p:nvPr/>
        </p:nvSpPr>
        <p:spPr bwMode="auto">
          <a:xfrm>
            <a:off x="545123" y="1880156"/>
            <a:ext cx="647934" cy="369332"/>
          </a:xfrm>
          <a:prstGeom prst="rect">
            <a:avLst/>
          </a:prstGeom>
          <a:noFill/>
          <a:ln w="9525">
            <a:noFill/>
            <a:miter lim="800000"/>
            <a:headEnd/>
            <a:tailEnd/>
          </a:ln>
          <a:effectLst/>
        </p:spPr>
        <p:txBody>
          <a:bodyPr wrap="none">
            <a:spAutoFit/>
          </a:bodyPr>
          <a:lstStyle/>
          <a:p>
            <a:r>
              <a:rPr lang="en-US" sz="1800" dirty="0"/>
              <a:t>Data</a:t>
            </a:r>
          </a:p>
        </p:txBody>
      </p:sp>
      <p:sp>
        <p:nvSpPr>
          <p:cNvPr id="64520" name="Line 8"/>
          <p:cNvSpPr>
            <a:spLocks noChangeShapeType="1"/>
          </p:cNvSpPr>
          <p:nvPr/>
        </p:nvSpPr>
        <p:spPr bwMode="auto">
          <a:xfrm>
            <a:off x="1322387" y="2065337"/>
            <a:ext cx="658813" cy="1587"/>
          </a:xfrm>
          <a:prstGeom prst="line">
            <a:avLst/>
          </a:prstGeom>
          <a:noFill/>
          <a:ln w="9525">
            <a:solidFill>
              <a:schemeClr val="tx1"/>
            </a:solidFill>
            <a:round/>
            <a:headEnd/>
            <a:tailEnd type="triangle" w="med" len="med"/>
          </a:ln>
          <a:effectLst/>
        </p:spPr>
        <p:txBody>
          <a:bodyPr/>
          <a:lstStyle/>
          <a:p>
            <a:endParaRPr lang="en-US"/>
          </a:p>
        </p:txBody>
      </p:sp>
      <p:grpSp>
        <p:nvGrpSpPr>
          <p:cNvPr id="3" name="Group 20"/>
          <p:cNvGrpSpPr>
            <a:grpSpLocks/>
          </p:cNvGrpSpPr>
          <p:nvPr/>
        </p:nvGrpSpPr>
        <p:grpSpPr bwMode="auto">
          <a:xfrm>
            <a:off x="1982788" y="1143000"/>
            <a:ext cx="3503613" cy="1608138"/>
            <a:chOff x="1952" y="1339"/>
            <a:chExt cx="2207" cy="1013"/>
          </a:xfrm>
        </p:grpSpPr>
        <p:sp>
          <p:nvSpPr>
            <p:cNvPr id="64516" name="AutoShape 4"/>
            <p:cNvSpPr>
              <a:spLocks noChangeArrowheads="1"/>
            </p:cNvSpPr>
            <p:nvPr/>
          </p:nvSpPr>
          <p:spPr bwMode="auto">
            <a:xfrm rot="16205127">
              <a:off x="1832"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b="1" dirty="0"/>
                <a:t>Hash </a:t>
              </a:r>
              <a:br>
                <a:rPr lang="en-US" b="1" dirty="0"/>
              </a:br>
              <a:r>
                <a:rPr lang="en-US" b="1" dirty="0" err="1"/>
                <a:t>func</a:t>
              </a:r>
              <a:r>
                <a:rPr lang="en-US" b="1" dirty="0"/>
                <a:t>.</a:t>
              </a:r>
              <a:endParaRPr lang="en-US" sz="1800" b="1" dirty="0"/>
            </a:p>
          </p:txBody>
        </p:sp>
        <p:sp>
          <p:nvSpPr>
            <p:cNvPr id="64524" name="Line 12"/>
            <p:cNvSpPr>
              <a:spLocks noChangeShapeType="1"/>
            </p:cNvSpPr>
            <p:nvPr/>
          </p:nvSpPr>
          <p:spPr bwMode="auto">
            <a:xfrm flipV="1">
              <a:off x="2575" y="1921"/>
              <a:ext cx="1584" cy="0"/>
            </a:xfrm>
            <a:prstGeom prst="line">
              <a:avLst/>
            </a:prstGeom>
            <a:noFill/>
            <a:ln w="9525">
              <a:solidFill>
                <a:schemeClr val="tx1"/>
              </a:solidFill>
              <a:round/>
              <a:headEnd/>
              <a:tailEnd type="triangle" w="med" len="med"/>
            </a:ln>
            <a:effectLst/>
          </p:spPr>
          <p:txBody>
            <a:bodyPr/>
            <a:lstStyle/>
            <a:p>
              <a:endParaRPr lang="en-US"/>
            </a:p>
          </p:txBody>
        </p:sp>
        <p:sp>
          <p:nvSpPr>
            <p:cNvPr id="64526" name="Text Box 14"/>
            <p:cNvSpPr txBox="1">
              <a:spLocks noChangeArrowheads="1"/>
            </p:cNvSpPr>
            <p:nvPr/>
          </p:nvSpPr>
          <p:spPr bwMode="auto">
            <a:xfrm>
              <a:off x="2671" y="1339"/>
              <a:ext cx="1471" cy="582"/>
            </a:xfrm>
            <a:prstGeom prst="rect">
              <a:avLst/>
            </a:prstGeom>
            <a:noFill/>
            <a:ln w="9525">
              <a:noFill/>
              <a:miter lim="800000"/>
              <a:headEnd/>
              <a:tailEnd/>
            </a:ln>
            <a:effectLst/>
          </p:spPr>
          <p:txBody>
            <a:bodyPr wrap="square">
              <a:spAutoFit/>
            </a:bodyPr>
            <a:lstStyle/>
            <a:p>
              <a:pPr algn="ctr"/>
              <a:r>
                <a:rPr lang="en-US" sz="1800" b="1" i="1" dirty="0">
                  <a:solidFill>
                    <a:srgbClr val="FF0066"/>
                  </a:solidFill>
                </a:rPr>
                <a:t>Signatures:</a:t>
              </a:r>
              <a:r>
                <a:rPr lang="en-US" sz="1800" dirty="0"/>
                <a:t> short integer signatures that reflect their similarity</a:t>
              </a:r>
            </a:p>
          </p:txBody>
        </p:sp>
      </p:grpSp>
      <p:grpSp>
        <p:nvGrpSpPr>
          <p:cNvPr id="4" name="Group 21"/>
          <p:cNvGrpSpPr>
            <a:grpSpLocks/>
          </p:cNvGrpSpPr>
          <p:nvPr/>
        </p:nvGrpSpPr>
        <p:grpSpPr bwMode="auto">
          <a:xfrm>
            <a:off x="5513387" y="1304925"/>
            <a:ext cx="3630613" cy="1477963"/>
            <a:chOff x="3600" y="1441"/>
            <a:chExt cx="2287" cy="931"/>
          </a:xfrm>
        </p:grpSpPr>
        <p:sp>
          <p:nvSpPr>
            <p:cNvPr id="64523"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a:t>Locality-</a:t>
              </a:r>
            </a:p>
            <a:p>
              <a:pPr algn="ctr"/>
              <a:r>
                <a:rPr lang="en-US" sz="1800"/>
                <a:t>sensitive</a:t>
              </a:r>
            </a:p>
            <a:p>
              <a:pPr algn="ctr"/>
              <a:r>
                <a:rPr lang="en-US" sz="1800"/>
                <a:t>Hashing</a:t>
              </a:r>
            </a:p>
          </p:txBody>
        </p:sp>
        <p:sp>
          <p:nvSpPr>
            <p:cNvPr id="6452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64530" name="Text Box 18"/>
            <p:cNvSpPr txBox="1">
              <a:spLocks noChangeArrowheads="1"/>
            </p:cNvSpPr>
            <p:nvPr/>
          </p:nvSpPr>
          <p:spPr bwMode="auto">
            <a:xfrm>
              <a:off x="4735" y="1441"/>
              <a:ext cx="1152" cy="931"/>
            </a:xfrm>
            <a:prstGeom prst="rect">
              <a:avLst/>
            </a:prstGeom>
            <a:noFill/>
            <a:ln w="9525">
              <a:noFill/>
              <a:miter lim="800000"/>
              <a:headEnd/>
              <a:tailEnd/>
            </a:ln>
            <a:effectLst/>
          </p:spPr>
          <p:txBody>
            <a:bodyPr wrap="square">
              <a:spAutoFit/>
            </a:bodyPr>
            <a:lstStyle/>
            <a:p>
              <a:r>
                <a:rPr lang="en-US" sz="1800" b="1" i="1" dirty="0">
                  <a:solidFill>
                    <a:srgbClr val="FF0066"/>
                  </a:solidFill>
                </a:rPr>
                <a:t>Candidate pairs:</a:t>
              </a:r>
              <a:endParaRPr lang="en-US" sz="1800" b="1" dirty="0"/>
            </a:p>
            <a:p>
              <a:r>
                <a:rPr lang="en-US" sz="1800" dirty="0"/>
                <a:t>those pairs of signatures that we need to test for similarity</a:t>
              </a:r>
            </a:p>
          </p:txBody>
        </p:sp>
      </p:grpSp>
      <p:cxnSp>
        <p:nvCxnSpPr>
          <p:cNvPr id="8" name="Straight Arrow Connector 7"/>
          <p:cNvCxnSpPr/>
          <p:nvPr/>
        </p:nvCxnSpPr>
        <p:spPr>
          <a:xfrm>
            <a:off x="1371600" y="4373880"/>
            <a:ext cx="154860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72407" y="4004548"/>
            <a:ext cx="1095172" cy="369332"/>
          </a:xfrm>
          <a:prstGeom prst="rect">
            <a:avLst/>
          </a:prstGeom>
          <a:noFill/>
        </p:spPr>
        <p:txBody>
          <a:bodyPr wrap="none" rtlCol="0">
            <a:spAutoFit/>
          </a:bodyPr>
          <a:lstStyle/>
          <a:p>
            <a:r>
              <a:rPr lang="en-US" dirty="0" err="1">
                <a:latin typeface="Arial" pitchFamily="34" charset="0"/>
                <a:cs typeface="Arial" pitchFamily="34" charset="0"/>
              </a:rPr>
              <a:t>MinHash</a:t>
            </a:r>
            <a:endParaRPr lang="en-US" dirty="0">
              <a:latin typeface="Arial" pitchFamily="34" charset="0"/>
              <a:cs typeface="Arial"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2562473061"/>
              </p:ext>
            </p:extLst>
          </p:nvPr>
        </p:nvGraphicFramePr>
        <p:xfrm>
          <a:off x="2920207" y="3962400"/>
          <a:ext cx="1508080" cy="822960"/>
        </p:xfrm>
        <a:graphic>
          <a:graphicData uri="http://schemas.openxmlformats.org/drawingml/2006/table">
            <a:tbl>
              <a:tblPr>
                <a:tableStyleId>{5C22544A-7EE6-4342-B048-85BDC9FD1C3A}</a:tableStyleId>
              </a:tblPr>
              <a:tblGrid>
                <a:gridCol w="377020">
                  <a:extLst>
                    <a:ext uri="{9D8B030D-6E8A-4147-A177-3AD203B41FA5}">
                      <a16:colId xmlns:a16="http://schemas.microsoft.com/office/drawing/2014/main" val="20000"/>
                    </a:ext>
                  </a:extLst>
                </a:gridCol>
                <a:gridCol w="377020">
                  <a:extLst>
                    <a:ext uri="{9D8B030D-6E8A-4147-A177-3AD203B41FA5}">
                      <a16:colId xmlns:a16="http://schemas.microsoft.com/office/drawing/2014/main" val="20001"/>
                    </a:ext>
                  </a:extLst>
                </a:gridCol>
                <a:gridCol w="377020">
                  <a:extLst>
                    <a:ext uri="{9D8B030D-6E8A-4147-A177-3AD203B41FA5}">
                      <a16:colId xmlns:a16="http://schemas.microsoft.com/office/drawing/2014/main" val="20002"/>
                    </a:ext>
                  </a:extLst>
                </a:gridCol>
                <a:gridCol w="377020">
                  <a:extLst>
                    <a:ext uri="{9D8B030D-6E8A-4147-A177-3AD203B41FA5}">
                      <a16:colId xmlns:a16="http://schemas.microsoft.com/office/drawing/2014/main" val="20003"/>
                    </a:ext>
                  </a:extLst>
                </a:gridCol>
              </a:tblGrid>
              <a:tr h="228600">
                <a:tc>
                  <a:txBody>
                    <a:bodyPr/>
                    <a:lstStyle/>
                    <a:p>
                      <a:pPr algn="ctr"/>
                      <a:r>
                        <a:rPr lang="en-US" dirty="0"/>
                        <a:t>1</a:t>
                      </a:r>
                    </a:p>
                  </a:txBody>
                  <a:tcPr marL="0" marR="0" marT="0" marB="0" anchor="ctr">
                    <a:solidFill>
                      <a:srgbClr val="680000">
                        <a:alpha val="50000"/>
                      </a:srgbClr>
                    </a:solidFill>
                  </a:tcPr>
                </a:tc>
                <a:tc>
                  <a:txBody>
                    <a:bodyPr/>
                    <a:lstStyle/>
                    <a:p>
                      <a:pPr algn="ctr"/>
                      <a:r>
                        <a:rPr lang="en-US" dirty="0"/>
                        <a:t>5</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tc>
                  <a:txBody>
                    <a:bodyPr/>
                    <a:lstStyle/>
                    <a:p>
                      <a:pPr algn="ctr"/>
                      <a:r>
                        <a:rPr lang="en-US" dirty="0"/>
                        <a:t>5</a:t>
                      </a:r>
                    </a:p>
                  </a:txBody>
                  <a:tcPr marL="0" marR="0" marT="0" marB="0" anchor="ctr">
                    <a:solidFill>
                      <a:srgbClr val="680000">
                        <a:alpha val="50000"/>
                      </a:srgbClr>
                    </a:solidFill>
                  </a:tcPr>
                </a:tc>
                <a:extLst>
                  <a:ext uri="{0D108BD9-81ED-4DB2-BD59-A6C34878D82A}">
                    <a16:rowId xmlns:a16="http://schemas.microsoft.com/office/drawing/2014/main" val="10000"/>
                  </a:ext>
                </a:extLst>
              </a:tr>
              <a:tr h="228600">
                <a:tc>
                  <a:txBody>
                    <a:bodyPr/>
                    <a:lstStyle/>
                    <a:p>
                      <a:pPr algn="ctr"/>
                      <a:r>
                        <a:rPr lang="en-US" dirty="0"/>
                        <a:t>2</a:t>
                      </a:r>
                    </a:p>
                  </a:txBody>
                  <a:tcPr marL="0" marR="0" marT="0" marB="0" anchor="ctr">
                    <a:solidFill>
                      <a:schemeClr val="accent1">
                        <a:alpha val="50000"/>
                      </a:schemeClr>
                    </a:solidFill>
                  </a:tcPr>
                </a:tc>
                <a:tc>
                  <a:txBody>
                    <a:bodyPr/>
                    <a:lstStyle/>
                    <a:p>
                      <a:pPr algn="ctr"/>
                      <a:r>
                        <a:rPr lang="en-US" dirty="0"/>
                        <a:t>3</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3</a:t>
                      </a:r>
                    </a:p>
                  </a:txBody>
                  <a:tcPr marL="0" marR="0" marT="0" marB="0" anchor="ctr">
                    <a:solidFill>
                      <a:schemeClr val="accent1">
                        <a:alpha val="50000"/>
                      </a:schemeClr>
                    </a:solidFill>
                  </a:tcPr>
                </a:tc>
                <a:extLst>
                  <a:ext uri="{0D108BD9-81ED-4DB2-BD59-A6C34878D82A}">
                    <a16:rowId xmlns:a16="http://schemas.microsoft.com/office/drawing/2014/main" val="10001"/>
                  </a:ext>
                </a:extLst>
              </a:tr>
              <a:tr h="228600">
                <a:tc>
                  <a:txBody>
                    <a:bodyPr/>
                    <a:lstStyle/>
                    <a:p>
                      <a:pPr algn="ctr"/>
                      <a:r>
                        <a:rPr lang="en-US" dirty="0"/>
                        <a:t>6</a:t>
                      </a:r>
                    </a:p>
                  </a:txBody>
                  <a:tcPr marL="0" marR="0" marT="0" marB="0" anchor="ctr">
                    <a:solidFill>
                      <a:schemeClr val="accent2">
                        <a:alpha val="50000"/>
                      </a:schemeClr>
                    </a:solidFill>
                  </a:tcPr>
                </a:tc>
                <a:tc>
                  <a:txBody>
                    <a:bodyPr/>
                    <a:lstStyle/>
                    <a:p>
                      <a:pPr algn="ctr"/>
                      <a:r>
                        <a:rPr lang="en-US" dirty="0"/>
                        <a:t>4</a:t>
                      </a:r>
                    </a:p>
                  </a:txBody>
                  <a:tcPr marL="0" marR="0" marT="0" marB="0" anchor="ctr">
                    <a:solidFill>
                      <a:schemeClr val="accent2">
                        <a:alpha val="50000"/>
                      </a:schemeClr>
                    </a:solidFill>
                  </a:tcPr>
                </a:tc>
                <a:tc>
                  <a:txBody>
                    <a:bodyPr/>
                    <a:lstStyle/>
                    <a:p>
                      <a:pPr algn="ctr"/>
                      <a:r>
                        <a:rPr lang="en-US" dirty="0"/>
                        <a:t>6</a:t>
                      </a:r>
                    </a:p>
                  </a:txBody>
                  <a:tcPr marL="0" marR="0" marT="0" marB="0" anchor="ctr">
                    <a:solidFill>
                      <a:schemeClr val="accent2">
                        <a:alpha val="50000"/>
                      </a:schemeClr>
                    </a:solidFill>
                  </a:tcPr>
                </a:tc>
                <a:tc>
                  <a:txBody>
                    <a:bodyPr/>
                    <a:lstStyle/>
                    <a:p>
                      <a:pPr algn="ctr"/>
                      <a:r>
                        <a:rPr lang="en-US" dirty="0"/>
                        <a:t>4</a:t>
                      </a:r>
                    </a:p>
                  </a:txBody>
                  <a:tcPr marL="0" marR="0" marT="0" marB="0" anchor="ctr">
                    <a:solidFill>
                      <a:schemeClr val="accent2">
                        <a:alpha val="50000"/>
                      </a:schemeClr>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64040965"/>
              </p:ext>
            </p:extLst>
          </p:nvPr>
        </p:nvGraphicFramePr>
        <p:xfrm>
          <a:off x="457200" y="3581400"/>
          <a:ext cx="833120" cy="164592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12" name="Straight Arrow Connector 11"/>
          <p:cNvCxnSpPr/>
          <p:nvPr/>
        </p:nvCxnSpPr>
        <p:spPr>
          <a:xfrm>
            <a:off x="4495800" y="4373880"/>
            <a:ext cx="24384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648200" y="4050268"/>
            <a:ext cx="2056973" cy="369332"/>
          </a:xfrm>
          <a:prstGeom prst="rect">
            <a:avLst/>
          </a:prstGeom>
          <a:noFill/>
        </p:spPr>
        <p:txBody>
          <a:bodyPr wrap="none" rtlCol="0">
            <a:spAutoFit/>
          </a:bodyPr>
          <a:lstStyle/>
          <a:p>
            <a:r>
              <a:rPr lang="en-US" dirty="0">
                <a:latin typeface="Arial" pitchFamily="34" charset="0"/>
                <a:cs typeface="Arial" pitchFamily="34" charset="0"/>
              </a:rPr>
              <a:t>“Bands” technique</a:t>
            </a:r>
          </a:p>
        </p:txBody>
      </p:sp>
      <p:cxnSp>
        <p:nvCxnSpPr>
          <p:cNvPr id="55" name="Straight Arrow Connector 54"/>
          <p:cNvCxnSpPr/>
          <p:nvPr/>
        </p:nvCxnSpPr>
        <p:spPr>
          <a:xfrm>
            <a:off x="1371600" y="6065520"/>
            <a:ext cx="154860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1472407" y="5471160"/>
            <a:ext cx="1479892" cy="646331"/>
          </a:xfrm>
          <a:prstGeom prst="rect">
            <a:avLst/>
          </a:prstGeom>
          <a:noFill/>
        </p:spPr>
        <p:txBody>
          <a:bodyPr wrap="none" rtlCol="0">
            <a:spAutoFit/>
          </a:bodyPr>
          <a:lstStyle/>
          <a:p>
            <a:r>
              <a:rPr lang="en-US" dirty="0">
                <a:latin typeface="Arial" pitchFamily="34" charset="0"/>
                <a:cs typeface="Arial" pitchFamily="34" charset="0"/>
              </a:rPr>
              <a:t>Random</a:t>
            </a:r>
            <a:br>
              <a:rPr lang="en-US" dirty="0">
                <a:latin typeface="Arial" pitchFamily="34" charset="0"/>
                <a:cs typeface="Arial" pitchFamily="34" charset="0"/>
              </a:rPr>
            </a:br>
            <a:r>
              <a:rPr lang="en-US" dirty="0" err="1">
                <a:latin typeface="Arial" pitchFamily="34" charset="0"/>
                <a:cs typeface="Arial" pitchFamily="34" charset="0"/>
              </a:rPr>
              <a:t>Hyperplanes</a:t>
            </a:r>
            <a:endParaRPr lang="en-US" dirty="0">
              <a:latin typeface="Arial" pitchFamily="34" charset="0"/>
              <a:cs typeface="Arial" pitchFamily="34"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1146271269"/>
              </p:ext>
            </p:extLst>
          </p:nvPr>
        </p:nvGraphicFramePr>
        <p:xfrm>
          <a:off x="2920207" y="5654040"/>
          <a:ext cx="1508080" cy="822960"/>
        </p:xfrm>
        <a:graphic>
          <a:graphicData uri="http://schemas.openxmlformats.org/drawingml/2006/table">
            <a:tbl>
              <a:tblPr>
                <a:tableStyleId>{5C22544A-7EE6-4342-B048-85BDC9FD1C3A}</a:tableStyleId>
              </a:tblPr>
              <a:tblGrid>
                <a:gridCol w="377020">
                  <a:extLst>
                    <a:ext uri="{9D8B030D-6E8A-4147-A177-3AD203B41FA5}">
                      <a16:colId xmlns:a16="http://schemas.microsoft.com/office/drawing/2014/main" val="20000"/>
                    </a:ext>
                  </a:extLst>
                </a:gridCol>
                <a:gridCol w="377020">
                  <a:extLst>
                    <a:ext uri="{9D8B030D-6E8A-4147-A177-3AD203B41FA5}">
                      <a16:colId xmlns:a16="http://schemas.microsoft.com/office/drawing/2014/main" val="20001"/>
                    </a:ext>
                  </a:extLst>
                </a:gridCol>
                <a:gridCol w="377020">
                  <a:extLst>
                    <a:ext uri="{9D8B030D-6E8A-4147-A177-3AD203B41FA5}">
                      <a16:colId xmlns:a16="http://schemas.microsoft.com/office/drawing/2014/main" val="20002"/>
                    </a:ext>
                  </a:extLst>
                </a:gridCol>
                <a:gridCol w="377020">
                  <a:extLst>
                    <a:ext uri="{9D8B030D-6E8A-4147-A177-3AD203B41FA5}">
                      <a16:colId xmlns:a16="http://schemas.microsoft.com/office/drawing/2014/main" val="20003"/>
                    </a:ext>
                  </a:extLst>
                </a:gridCol>
              </a:tblGrid>
              <a:tr h="228600">
                <a:tc>
                  <a:txBody>
                    <a:bodyPr/>
                    <a:lstStyle/>
                    <a:p>
                      <a:pPr algn="ctr"/>
                      <a:r>
                        <a:rPr lang="en-US" dirty="0"/>
                        <a:t>-1</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extLst>
                  <a:ext uri="{0D108BD9-81ED-4DB2-BD59-A6C34878D82A}">
                    <a16:rowId xmlns:a16="http://schemas.microsoft.com/office/drawing/2014/main" val="10000"/>
                  </a:ext>
                </a:extLst>
              </a:tr>
              <a:tr h="228600">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extLst>
                  <a:ext uri="{0D108BD9-81ED-4DB2-BD59-A6C34878D82A}">
                    <a16:rowId xmlns:a16="http://schemas.microsoft.com/office/drawing/2014/main" val="10001"/>
                  </a:ext>
                </a:extLst>
              </a:tr>
              <a:tr h="228600">
                <a:tc>
                  <a:txBody>
                    <a:bodyPr/>
                    <a:lstStyle/>
                    <a:p>
                      <a:pPr algn="ctr"/>
                      <a:r>
                        <a:rPr lang="en-US" dirty="0"/>
                        <a:t>-1</a:t>
                      </a:r>
                    </a:p>
                  </a:txBody>
                  <a:tcPr marL="0" marR="0" marT="0" marB="0" anchor="ctr">
                    <a:solidFill>
                      <a:schemeClr val="accent2">
                        <a:alpha val="50000"/>
                      </a:schemeClr>
                    </a:solidFill>
                  </a:tcPr>
                </a:tc>
                <a:tc>
                  <a:txBody>
                    <a:bodyPr/>
                    <a:lstStyle/>
                    <a:p>
                      <a:pPr algn="ctr"/>
                      <a:r>
                        <a:rPr lang="en-US" dirty="0"/>
                        <a:t>-1</a:t>
                      </a:r>
                    </a:p>
                  </a:txBody>
                  <a:tcPr marL="0" marR="0" marT="0" marB="0" anchor="ctr">
                    <a:solidFill>
                      <a:schemeClr val="accent2">
                        <a:alpha val="50000"/>
                      </a:schemeClr>
                    </a:solidFill>
                  </a:tcPr>
                </a:tc>
                <a:tc>
                  <a:txBody>
                    <a:bodyPr/>
                    <a:lstStyle/>
                    <a:p>
                      <a:pPr algn="ctr"/>
                      <a:r>
                        <a:rPr lang="en-US" dirty="0"/>
                        <a:t>-1</a:t>
                      </a:r>
                    </a:p>
                  </a:txBody>
                  <a:tcPr marL="0" marR="0" marT="0" marB="0" anchor="ctr">
                    <a:solidFill>
                      <a:schemeClr val="accent2">
                        <a:alpha val="50000"/>
                      </a:schemeClr>
                    </a:solidFill>
                  </a:tcPr>
                </a:tc>
                <a:tc>
                  <a:txBody>
                    <a:bodyPr/>
                    <a:lstStyle/>
                    <a:p>
                      <a:pPr algn="ctr"/>
                      <a:r>
                        <a:rPr lang="en-US" dirty="0"/>
                        <a:t>-1</a:t>
                      </a:r>
                    </a:p>
                  </a:txBody>
                  <a:tcPr marL="0" marR="0" marT="0" marB="0" anchor="ctr">
                    <a:solidFill>
                      <a:schemeClr val="accent2">
                        <a:alpha val="50000"/>
                      </a:schemeClr>
                    </a:solidFill>
                  </a:tcPr>
                </a:tc>
                <a:extLst>
                  <a:ext uri="{0D108BD9-81ED-4DB2-BD59-A6C34878D82A}">
                    <a16:rowId xmlns:a16="http://schemas.microsoft.com/office/drawing/2014/main" val="10002"/>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90068636"/>
              </p:ext>
            </p:extLst>
          </p:nvPr>
        </p:nvGraphicFramePr>
        <p:xfrm>
          <a:off x="452530" y="5410200"/>
          <a:ext cx="833120" cy="164592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59" name="Straight Arrow Connector 58"/>
          <p:cNvCxnSpPr/>
          <p:nvPr/>
        </p:nvCxnSpPr>
        <p:spPr>
          <a:xfrm>
            <a:off x="4495800" y="6065520"/>
            <a:ext cx="24384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4648200" y="5741908"/>
            <a:ext cx="2056973" cy="369332"/>
          </a:xfrm>
          <a:prstGeom prst="rect">
            <a:avLst/>
          </a:prstGeom>
          <a:noFill/>
        </p:spPr>
        <p:txBody>
          <a:bodyPr wrap="none" rtlCol="0">
            <a:spAutoFit/>
          </a:bodyPr>
          <a:lstStyle/>
          <a:p>
            <a:r>
              <a:rPr lang="en-US" dirty="0">
                <a:latin typeface="Arial" pitchFamily="34" charset="0"/>
                <a:cs typeface="Arial" pitchFamily="34" charset="0"/>
              </a:rPr>
              <a:t>“Bands” technique</a:t>
            </a:r>
          </a:p>
        </p:txBody>
      </p:sp>
      <p:sp>
        <p:nvSpPr>
          <p:cNvPr id="14" name="TextBox 13"/>
          <p:cNvSpPr txBox="1"/>
          <p:nvPr/>
        </p:nvSpPr>
        <p:spPr>
          <a:xfrm rot="16200000">
            <a:off x="-623163" y="4063831"/>
            <a:ext cx="1791393" cy="369332"/>
          </a:xfrm>
          <a:prstGeom prst="rect">
            <a:avLst/>
          </a:prstGeom>
          <a:noFill/>
        </p:spPr>
        <p:txBody>
          <a:bodyPr wrap="square" rtlCol="0">
            <a:spAutoFit/>
          </a:bodyPr>
          <a:lstStyle/>
          <a:p>
            <a:r>
              <a:rPr lang="en-US" dirty="0">
                <a:latin typeface="Arial" pitchFamily="34" charset="0"/>
                <a:cs typeface="Arial" pitchFamily="34" charset="0"/>
              </a:rPr>
              <a:t>Documents</a:t>
            </a:r>
          </a:p>
        </p:txBody>
      </p:sp>
      <p:sp>
        <p:nvSpPr>
          <p:cNvPr id="62" name="TextBox 61"/>
          <p:cNvSpPr txBox="1"/>
          <p:nvPr/>
        </p:nvSpPr>
        <p:spPr>
          <a:xfrm rot="16200000">
            <a:off x="-699363" y="5701437"/>
            <a:ext cx="1791393" cy="369332"/>
          </a:xfrm>
          <a:prstGeom prst="rect">
            <a:avLst/>
          </a:prstGeom>
          <a:noFill/>
        </p:spPr>
        <p:txBody>
          <a:bodyPr wrap="square" rtlCol="0">
            <a:spAutoFit/>
          </a:bodyPr>
          <a:lstStyle/>
          <a:p>
            <a:r>
              <a:rPr lang="en-US" dirty="0">
                <a:latin typeface="Arial" pitchFamily="34" charset="0"/>
                <a:cs typeface="Arial" pitchFamily="34" charset="0"/>
              </a:rPr>
              <a:t>Data points</a:t>
            </a:r>
          </a:p>
        </p:txBody>
      </p:sp>
      <p:sp>
        <p:nvSpPr>
          <p:cNvPr id="15" name="Rectangle 14"/>
          <p:cNvSpPr/>
          <p:nvPr/>
        </p:nvSpPr>
        <p:spPr>
          <a:xfrm>
            <a:off x="7162800" y="4189214"/>
            <a:ext cx="1716945" cy="369332"/>
          </a:xfrm>
          <a:prstGeom prst="rect">
            <a:avLst/>
          </a:prstGeom>
        </p:spPr>
        <p:txBody>
          <a:bodyPr wrap="none">
            <a:spAutoFit/>
          </a:bodyPr>
          <a:lstStyle/>
          <a:p>
            <a:r>
              <a:rPr lang="en-US" b="1" i="1" dirty="0">
                <a:solidFill>
                  <a:srgbClr val="FF0066"/>
                </a:solidFill>
              </a:rPr>
              <a:t>Candidate pairs</a:t>
            </a:r>
            <a:endParaRPr lang="en-US" b="1" dirty="0"/>
          </a:p>
        </p:txBody>
      </p:sp>
      <p:sp>
        <p:nvSpPr>
          <p:cNvPr id="64" name="Rectangle 63"/>
          <p:cNvSpPr/>
          <p:nvPr/>
        </p:nvSpPr>
        <p:spPr>
          <a:xfrm>
            <a:off x="7162800" y="5867400"/>
            <a:ext cx="1716945" cy="369332"/>
          </a:xfrm>
          <a:prstGeom prst="rect">
            <a:avLst/>
          </a:prstGeom>
        </p:spPr>
        <p:txBody>
          <a:bodyPr wrap="none">
            <a:spAutoFit/>
          </a:bodyPr>
          <a:lstStyle/>
          <a:p>
            <a:r>
              <a:rPr lang="en-US" b="1" i="1" dirty="0">
                <a:solidFill>
                  <a:srgbClr val="FF0066"/>
                </a:solidFill>
              </a:rPr>
              <a:t>Candidate pairs</a:t>
            </a:r>
            <a:endParaRPr lang="en-US" b="1" dirty="0"/>
          </a:p>
        </p:txBody>
      </p:sp>
    </p:spTree>
    <p:extLst>
      <p:ext uri="{BB962C8B-B14F-4D97-AF65-F5344CB8AC3E}">
        <p14:creationId xmlns:p14="http://schemas.microsoft.com/office/powerpoint/2010/main" val="245218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Cosine Distance</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idx="1"/>
              </p:nvPr>
            </p:nvSpPr>
            <p:spPr>
              <a:xfrm>
                <a:off x="457200" y="1295401"/>
                <a:ext cx="8763000" cy="3657600"/>
              </a:xfrm>
            </p:spPr>
            <p:txBody>
              <a:bodyPr>
                <a:normAutofit lnSpcReduction="10000"/>
              </a:bodyPr>
              <a:lstStyle/>
              <a:p>
                <a:r>
                  <a:rPr lang="en-US" b="1" i="1" dirty="0">
                    <a:solidFill>
                      <a:srgbClr val="FF0066"/>
                    </a:solidFill>
                  </a:rPr>
                  <a:t>Cosine distance</a:t>
                </a:r>
                <a:r>
                  <a:rPr lang="en-US" dirty="0"/>
                  <a:t> = angle between vectors </a:t>
                </a:r>
                <a:br>
                  <a:rPr lang="en-US" dirty="0"/>
                </a:br>
                <a:r>
                  <a:rPr lang="en-US" dirty="0"/>
                  <a:t>from the origin to the points in question</a:t>
                </a:r>
                <a:br>
                  <a:rPr lang="en-US" dirty="0"/>
                </a:br>
                <a:r>
                  <a:rPr lang="en-US" b="1" dirty="0">
                    <a:solidFill>
                      <a:srgbClr val="0000FF"/>
                    </a:solidFill>
                  </a:rPr>
                  <a:t>d(A, B) = </a:t>
                </a:r>
                <a:r>
                  <a:rPr lang="en-US" b="1" dirty="0">
                    <a:solidFill>
                      <a:srgbClr val="0000FF"/>
                    </a:solidFill>
                    <a:sym typeface="Symbol" pitchFamily="18" charset="2"/>
                  </a:rPr>
                  <a:t></a:t>
                </a:r>
                <a:r>
                  <a:rPr lang="en-US" b="1" dirty="0">
                    <a:solidFill>
                      <a:srgbClr val="0000FF"/>
                    </a:solidFill>
                  </a:rPr>
                  <a:t> = </a:t>
                </a:r>
                <a:r>
                  <a:rPr lang="en-US" b="1" dirty="0" err="1">
                    <a:solidFill>
                      <a:srgbClr val="0000FF"/>
                    </a:solidFill>
                  </a:rPr>
                  <a:t>arccos</a:t>
                </a:r>
                <a:r>
                  <a:rPr lang="en-US" b="1" dirty="0">
                    <a:solidFill>
                      <a:srgbClr val="0000FF"/>
                    </a:solidFill>
                  </a:rPr>
                  <a:t>(A</a:t>
                </a:r>
                <a:r>
                  <a:rPr lang="en-US" dirty="0">
                    <a:solidFill>
                      <a:srgbClr val="0000FF"/>
                    </a:solidFill>
                    <a:sym typeface="Symbol"/>
                  </a:rPr>
                  <a:t></a:t>
                </a:r>
                <a:r>
                  <a:rPr lang="en-US" b="1" dirty="0">
                    <a:solidFill>
                      <a:srgbClr val="0000FF"/>
                    </a:solidFill>
                  </a:rPr>
                  <a:t>B / </a:t>
                </a:r>
                <a:r>
                  <a:rPr lang="en-US" b="1" dirty="0" err="1">
                    <a:solidFill>
                      <a:srgbClr val="0000FF"/>
                    </a:solidFill>
                    <a:latin typeface="Times New Roman"/>
                    <a:cs typeface="Times New Roman"/>
                  </a:rPr>
                  <a:t>ǁ</a:t>
                </a:r>
                <a:r>
                  <a:rPr lang="en-US" b="1" dirty="0" err="1">
                    <a:solidFill>
                      <a:srgbClr val="0000FF"/>
                    </a:solidFill>
                  </a:rPr>
                  <a:t>A</a:t>
                </a:r>
                <a:r>
                  <a:rPr lang="en-US" b="1" dirty="0" err="1">
                    <a:solidFill>
                      <a:srgbClr val="0000FF"/>
                    </a:solidFill>
                    <a:latin typeface="Times New Roman"/>
                    <a:cs typeface="Times New Roman"/>
                  </a:rPr>
                  <a:t>ǁ</a:t>
                </a:r>
                <a:r>
                  <a:rPr lang="en-US" dirty="0" err="1">
                    <a:solidFill>
                      <a:srgbClr val="0000FF"/>
                    </a:solidFill>
                    <a:latin typeface="Times New Roman"/>
                    <a:cs typeface="Times New Roman"/>
                  </a:rPr>
                  <a:t>·</a:t>
                </a:r>
                <a:r>
                  <a:rPr lang="en-US" b="1" dirty="0" err="1">
                    <a:solidFill>
                      <a:srgbClr val="0000FF"/>
                    </a:solidFill>
                    <a:latin typeface="Times New Roman"/>
                    <a:cs typeface="Times New Roman"/>
                  </a:rPr>
                  <a:t>ǁ</a:t>
                </a:r>
                <a:r>
                  <a:rPr lang="en-US" b="1" dirty="0" err="1">
                    <a:solidFill>
                      <a:srgbClr val="0000FF"/>
                    </a:solidFill>
                  </a:rPr>
                  <a:t>B</a:t>
                </a:r>
                <a:r>
                  <a:rPr lang="en-US" b="1" dirty="0" err="1">
                    <a:solidFill>
                      <a:srgbClr val="0000FF"/>
                    </a:solidFill>
                    <a:latin typeface="Times New Roman"/>
                    <a:cs typeface="Times New Roman"/>
                  </a:rPr>
                  <a:t>ǁ</a:t>
                </a:r>
                <a:r>
                  <a:rPr lang="en-US" b="1" dirty="0">
                    <a:solidFill>
                      <a:srgbClr val="0000FF"/>
                    </a:solidFill>
                  </a:rPr>
                  <a:t>)</a:t>
                </a:r>
                <a:endParaRPr lang="en-US" dirty="0"/>
              </a:p>
              <a:p>
                <a:pPr lvl="1"/>
                <a:r>
                  <a:rPr lang="en-US" dirty="0"/>
                  <a:t>Has range</a:t>
                </a:r>
                <a14:m>
                  <m:oMath xmlns:m="http://schemas.openxmlformats.org/officeDocument/2006/math">
                    <m:r>
                      <a:rPr lang="en-US" i="1" dirty="0" smtClean="0">
                        <a:latin typeface="Cambria Math"/>
                      </a:rPr>
                      <m:t> </m:t>
                    </m:r>
                    <m:r>
                      <a:rPr lang="en-US" b="1" i="1" dirty="0" smtClean="0">
                        <a:latin typeface="Cambria Math"/>
                      </a:rPr>
                      <m:t>𝟎</m:t>
                    </m:r>
                    <m:r>
                      <a:rPr lang="en-US" b="1" i="1" dirty="0" smtClean="0">
                        <a:latin typeface="Cambria Math"/>
                      </a:rPr>
                      <m:t>…</m:t>
                    </m:r>
                    <m:r>
                      <a:rPr lang="en-US" b="1" i="1" dirty="0" smtClean="0">
                        <a:latin typeface="Cambria Math"/>
                      </a:rPr>
                      <m:t>𝝅</m:t>
                    </m:r>
                  </m:oMath>
                </a14:m>
                <a:r>
                  <a:rPr lang="en-US" b="1" dirty="0"/>
                  <a:t>  </a:t>
                </a:r>
                <a:r>
                  <a:rPr lang="en-US" dirty="0"/>
                  <a:t>(equivalently 0...180°)</a:t>
                </a:r>
              </a:p>
              <a:p>
                <a:pPr lvl="1"/>
                <a:r>
                  <a:rPr lang="en-US" dirty="0"/>
                  <a:t>Can divide </a:t>
                </a:r>
                <a:r>
                  <a:rPr lang="en-US" b="1" dirty="0">
                    <a:solidFill>
                      <a:srgbClr val="0000FF"/>
                    </a:solidFill>
                    <a:sym typeface="Symbol" pitchFamily="18" charset="2"/>
                  </a:rPr>
                  <a:t> </a:t>
                </a:r>
                <a:r>
                  <a:rPr lang="en-US" dirty="0">
                    <a:sym typeface="Symbol" pitchFamily="18" charset="2"/>
                  </a:rPr>
                  <a:t>by </a:t>
                </a:r>
                <a14:m>
                  <m:oMath xmlns:m="http://schemas.openxmlformats.org/officeDocument/2006/math">
                    <m:r>
                      <a:rPr lang="en-US" b="1" i="1" dirty="0">
                        <a:latin typeface="Cambria Math"/>
                      </a:rPr>
                      <m:t>𝝅</m:t>
                    </m:r>
                  </m:oMath>
                </a14:m>
                <a:r>
                  <a:rPr lang="en-US" dirty="0"/>
                  <a:t> to have distance in range 0…1</a:t>
                </a:r>
              </a:p>
              <a:p>
                <a:r>
                  <a:rPr lang="en-US" b="1" dirty="0">
                    <a:solidFill>
                      <a:srgbClr val="FF0066"/>
                    </a:solidFill>
                  </a:rPr>
                  <a:t>Cosine similarity = 1-d(A,B)</a:t>
                </a:r>
                <a:endParaRPr lang="en-US" dirty="0">
                  <a:solidFill>
                    <a:srgbClr val="FF0066"/>
                  </a:solidFill>
                </a:endParaRPr>
              </a:p>
              <a:p>
                <a:pPr lvl="1"/>
                <a:r>
                  <a:rPr lang="en-US" dirty="0">
                    <a:solidFill>
                      <a:srgbClr val="0000FF"/>
                    </a:solidFill>
                  </a:rPr>
                  <a:t>But often defined as </a:t>
                </a:r>
                <a:r>
                  <a:rPr lang="en-US" b="1" dirty="0">
                    <a:solidFill>
                      <a:srgbClr val="0000FF"/>
                    </a:solidFill>
                  </a:rPr>
                  <a:t>cosine </a:t>
                </a:r>
                <a:r>
                  <a:rPr lang="en-US" b="1" dirty="0" err="1">
                    <a:solidFill>
                      <a:srgbClr val="0000FF"/>
                    </a:solidFill>
                  </a:rPr>
                  <a:t>sim</a:t>
                </a:r>
                <a:r>
                  <a:rPr lang="en-US" b="1" dirty="0">
                    <a:solidFill>
                      <a:srgbClr val="0000FF"/>
                    </a:solidFill>
                  </a:rPr>
                  <a:t>:</a:t>
                </a:r>
                <a:r>
                  <a:rPr lang="en-US" dirty="0"/>
                  <a:t> </a:t>
                </a:r>
                <a14:m>
                  <m:oMath xmlns:m="http://schemas.openxmlformats.org/officeDocument/2006/math">
                    <m:r>
                      <m:rPr>
                        <m:sty m:val="p"/>
                      </m:rPr>
                      <a:rPr lang="en-US" b="0" i="0" dirty="0" smtClean="0">
                        <a:solidFill>
                          <a:srgbClr val="0000FF"/>
                        </a:solidFill>
                        <a:latin typeface="Cambria Math"/>
                      </a:rPr>
                      <m:t>cos</m:t>
                    </m:r>
                    <m:r>
                      <a:rPr lang="en-US" b="0" i="0" dirty="0" smtClean="0">
                        <a:solidFill>
                          <a:srgbClr val="0000FF"/>
                        </a:solidFill>
                        <a:latin typeface="Cambria Math"/>
                      </a:rPr>
                      <m:t>(</m:t>
                    </m:r>
                    <m:r>
                      <a:rPr lang="en-US" b="0" i="1" dirty="0" smtClean="0">
                        <a:solidFill>
                          <a:srgbClr val="0000FF"/>
                        </a:solidFill>
                        <a:latin typeface="Cambria Math"/>
                      </a:rPr>
                      <m:t>𝜃</m:t>
                    </m:r>
                    <m:r>
                      <a:rPr lang="en-US" b="0" i="0" dirty="0" smtClean="0">
                        <a:solidFill>
                          <a:srgbClr val="0000FF"/>
                        </a:solidFill>
                        <a:latin typeface="Cambria Math"/>
                      </a:rPr>
                      <m:t>)=</m:t>
                    </m:r>
                    <m:f>
                      <m:fPr>
                        <m:ctrlPr>
                          <a:rPr lang="en-US" b="0" i="1" dirty="0" smtClean="0">
                            <a:solidFill>
                              <a:srgbClr val="0000FF"/>
                            </a:solidFill>
                            <a:latin typeface="Cambria Math" panose="02040503050406030204" pitchFamily="18" charset="0"/>
                          </a:rPr>
                        </m:ctrlPr>
                      </m:fPr>
                      <m:num>
                        <m:r>
                          <a:rPr lang="en-US" i="1" dirty="0" smtClean="0">
                            <a:solidFill>
                              <a:srgbClr val="0000FF"/>
                            </a:solidFill>
                            <a:latin typeface="Cambria Math"/>
                          </a:rPr>
                          <m:t>𝐴</m:t>
                        </m:r>
                        <m:r>
                          <a:rPr lang="en-US" b="0" i="1" dirty="0" smtClean="0">
                            <a:solidFill>
                              <a:srgbClr val="0000FF"/>
                            </a:solidFill>
                            <a:latin typeface="Cambria Math"/>
                          </a:rPr>
                          <m:t>⋅</m:t>
                        </m:r>
                        <m:r>
                          <a:rPr lang="en-US" b="0" i="1" dirty="0" smtClean="0">
                            <a:solidFill>
                              <a:srgbClr val="0000FF"/>
                            </a:solidFill>
                            <a:latin typeface="Cambria Math"/>
                          </a:rPr>
                          <m:t>𝐵</m:t>
                        </m:r>
                      </m:num>
                      <m:den>
                        <m:d>
                          <m:dPr>
                            <m:begChr m:val="‖"/>
                            <m:endChr m:val="‖"/>
                            <m:ctrlPr>
                              <a:rPr lang="en-US" i="1" dirty="0" smtClean="0">
                                <a:solidFill>
                                  <a:srgbClr val="0000FF"/>
                                </a:solidFill>
                                <a:latin typeface="Cambria Math" panose="02040503050406030204" pitchFamily="18" charset="0"/>
                              </a:rPr>
                            </m:ctrlPr>
                          </m:dPr>
                          <m:e>
                            <m:r>
                              <a:rPr lang="en-US" b="0" i="1" dirty="0" smtClean="0">
                                <a:solidFill>
                                  <a:srgbClr val="0000FF"/>
                                </a:solidFill>
                                <a:latin typeface="Cambria Math"/>
                              </a:rPr>
                              <m:t>𝐴</m:t>
                            </m:r>
                          </m:e>
                        </m:d>
                        <m:d>
                          <m:dPr>
                            <m:begChr m:val="‖"/>
                            <m:endChr m:val="‖"/>
                            <m:ctrlPr>
                              <a:rPr lang="en-US" i="1" dirty="0" smtClean="0">
                                <a:solidFill>
                                  <a:srgbClr val="0000FF"/>
                                </a:solidFill>
                                <a:latin typeface="Cambria Math" panose="02040503050406030204" pitchFamily="18" charset="0"/>
                              </a:rPr>
                            </m:ctrlPr>
                          </m:dPr>
                          <m:e>
                            <m:r>
                              <a:rPr lang="en-US" b="0" i="1" dirty="0" smtClean="0">
                                <a:solidFill>
                                  <a:srgbClr val="0000FF"/>
                                </a:solidFill>
                                <a:latin typeface="Cambria Math"/>
                              </a:rPr>
                              <m:t>𝐵</m:t>
                            </m:r>
                          </m:e>
                        </m:d>
                      </m:den>
                    </m:f>
                  </m:oMath>
                </a14:m>
                <a:endParaRPr lang="en-US" sz="1600" dirty="0">
                  <a:solidFill>
                    <a:srgbClr val="0000FF"/>
                  </a:solidFill>
                </a:endParaRPr>
              </a:p>
            </p:txBody>
          </p:sp>
        </mc:Choice>
        <mc:Fallback xmlns="">
          <p:sp>
            <p:nvSpPr>
              <p:cNvPr id="41987" name="Rectangle 3"/>
              <p:cNvSpPr>
                <a:spLocks noGrp="1" noRot="1" noChangeAspect="1" noMove="1" noResize="1" noEditPoints="1" noAdjustHandles="1" noChangeArrowheads="1" noChangeShapeType="1" noTextEdit="1"/>
              </p:cNvSpPr>
              <p:nvPr>
                <p:ph idx="1"/>
              </p:nvPr>
            </p:nvSpPr>
            <p:spPr>
              <a:xfrm>
                <a:off x="457200" y="1295401"/>
                <a:ext cx="8763000" cy="3657600"/>
              </a:xfrm>
              <a:blipFill rotWithShape="0">
                <a:blip r:embed="rId2"/>
                <a:stretch>
                  <a:fillRect t="-23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677DAB-EF32-0446-8776-8E51B4C461AE}"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45</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cxnSp>
        <p:nvCxnSpPr>
          <p:cNvPr id="7" name="Straight Arrow Connector 6"/>
          <p:cNvCxnSpPr/>
          <p:nvPr/>
        </p:nvCxnSpPr>
        <p:spPr>
          <a:xfrm>
            <a:off x="7196328" y="2539735"/>
            <a:ext cx="19050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7196328" y="1396735"/>
            <a:ext cx="1524000" cy="1143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491728" y="1027403"/>
            <a:ext cx="338554" cy="369332"/>
          </a:xfrm>
          <a:prstGeom prst="rect">
            <a:avLst/>
          </a:prstGeom>
          <a:noFill/>
        </p:spPr>
        <p:txBody>
          <a:bodyPr wrap="none" rtlCol="0">
            <a:spAutoFit/>
          </a:bodyPr>
          <a:lstStyle/>
          <a:p>
            <a:r>
              <a:rPr lang="en-US" dirty="0">
                <a:latin typeface="Arial" pitchFamily="34" charset="0"/>
                <a:cs typeface="Arial" pitchFamily="34" charset="0"/>
              </a:rPr>
              <a:t>A</a:t>
            </a:r>
          </a:p>
        </p:txBody>
      </p:sp>
      <p:sp>
        <p:nvSpPr>
          <p:cNvPr id="10" name="TextBox 9"/>
          <p:cNvSpPr txBox="1"/>
          <p:nvPr/>
        </p:nvSpPr>
        <p:spPr>
          <a:xfrm>
            <a:off x="8881646" y="2094203"/>
            <a:ext cx="338554" cy="369332"/>
          </a:xfrm>
          <a:prstGeom prst="rect">
            <a:avLst/>
          </a:prstGeom>
          <a:noFill/>
        </p:spPr>
        <p:txBody>
          <a:bodyPr wrap="none" rtlCol="0">
            <a:spAutoFit/>
          </a:bodyPr>
          <a:lstStyle/>
          <a:p>
            <a:r>
              <a:rPr lang="en-US" dirty="0">
                <a:latin typeface="Arial" pitchFamily="34" charset="0"/>
                <a:cs typeface="Arial" pitchFamily="34" charset="0"/>
              </a:rPr>
              <a:t>B</a:t>
            </a:r>
          </a:p>
        </p:txBody>
      </p:sp>
      <p:grpSp>
        <p:nvGrpSpPr>
          <p:cNvPr id="11" name="Group 10"/>
          <p:cNvGrpSpPr/>
          <p:nvPr/>
        </p:nvGrpSpPr>
        <p:grpSpPr>
          <a:xfrm>
            <a:off x="7196328" y="2539735"/>
            <a:ext cx="1485900" cy="751510"/>
            <a:chOff x="3352800" y="3700463"/>
            <a:chExt cx="1485900" cy="751510"/>
          </a:xfrm>
        </p:grpSpPr>
        <p:sp>
          <p:nvSpPr>
            <p:cNvPr id="12" name="Text Box 8"/>
            <p:cNvSpPr txBox="1">
              <a:spLocks noChangeArrowheads="1"/>
            </p:cNvSpPr>
            <p:nvPr/>
          </p:nvSpPr>
          <p:spPr bwMode="auto">
            <a:xfrm>
              <a:off x="3779681" y="3700463"/>
              <a:ext cx="591829" cy="400110"/>
            </a:xfrm>
            <a:prstGeom prst="rect">
              <a:avLst/>
            </a:prstGeom>
            <a:noFill/>
            <a:ln w="9525">
              <a:noFill/>
              <a:miter lim="800000"/>
              <a:headEnd/>
              <a:tailEnd/>
            </a:ln>
            <a:effectLst/>
          </p:spPr>
          <p:txBody>
            <a:bodyPr wrap="none">
              <a:spAutoFit/>
            </a:bodyPr>
            <a:lstStyle/>
            <a:p>
              <a:pPr eaLnBrk="0" hangingPunct="0"/>
              <a:r>
                <a:rPr lang="en-US" sz="2000" dirty="0">
                  <a:latin typeface="Arial" pitchFamily="34" charset="0"/>
                  <a:cs typeface="Arial" pitchFamily="34" charset="0"/>
                </a:rPr>
                <a:t>A</a:t>
              </a:r>
              <a:r>
                <a:rPr lang="en-US" sz="2000" dirty="0">
                  <a:latin typeface="Arial" pitchFamily="34" charset="0"/>
                  <a:cs typeface="Arial" pitchFamily="34" charset="0"/>
                  <a:sym typeface="Symbol"/>
                </a:rPr>
                <a:t></a:t>
              </a:r>
              <a:r>
                <a:rPr lang="en-US" sz="2000" dirty="0">
                  <a:latin typeface="Arial" pitchFamily="34" charset="0"/>
                  <a:cs typeface="Arial" pitchFamily="34" charset="0"/>
                </a:rPr>
                <a:t>B</a:t>
              </a:r>
              <a:endParaRPr lang="en-US" sz="2000" baseline="-25000" dirty="0">
                <a:solidFill>
                  <a:srgbClr val="33CC33"/>
                </a:solidFill>
                <a:latin typeface="Arial" pitchFamily="34" charset="0"/>
                <a:cs typeface="Arial" pitchFamily="34" charset="0"/>
              </a:endParaRPr>
            </a:p>
          </p:txBody>
        </p:sp>
        <p:sp>
          <p:nvSpPr>
            <p:cNvPr id="13" name="Line 9"/>
            <p:cNvSpPr>
              <a:spLocks noChangeShapeType="1"/>
            </p:cNvSpPr>
            <p:nvPr/>
          </p:nvSpPr>
          <p:spPr bwMode="auto">
            <a:xfrm flipH="1">
              <a:off x="3352800" y="3929063"/>
              <a:ext cx="342900" cy="0"/>
            </a:xfrm>
            <a:prstGeom prst="line">
              <a:avLst/>
            </a:prstGeom>
            <a:noFill/>
            <a:ln w="9525">
              <a:solidFill>
                <a:schemeClr val="tx1"/>
              </a:solidFill>
              <a:round/>
              <a:headEnd/>
              <a:tailEnd type="triangle" w="med" len="med"/>
            </a:ln>
            <a:effectLst/>
          </p:spPr>
          <p:txBody>
            <a:bodyPr wrap="none" anchor="ctr"/>
            <a:lstStyle/>
            <a:p>
              <a:endParaRPr lang="en-US" sz="1600">
                <a:latin typeface="Arial" pitchFamily="34" charset="0"/>
                <a:cs typeface="Arial" pitchFamily="34" charset="0"/>
              </a:endParaRPr>
            </a:p>
          </p:txBody>
        </p:sp>
        <p:sp>
          <p:nvSpPr>
            <p:cNvPr id="14" name="Line 10"/>
            <p:cNvSpPr>
              <a:spLocks noChangeShapeType="1"/>
            </p:cNvSpPr>
            <p:nvPr/>
          </p:nvSpPr>
          <p:spPr bwMode="auto">
            <a:xfrm>
              <a:off x="4538246" y="3929063"/>
              <a:ext cx="300454" cy="2232"/>
            </a:xfrm>
            <a:prstGeom prst="line">
              <a:avLst/>
            </a:prstGeom>
            <a:noFill/>
            <a:ln w="9525">
              <a:solidFill>
                <a:schemeClr val="tx1"/>
              </a:solidFill>
              <a:round/>
              <a:headEnd/>
              <a:tailEnd type="triangle" w="med" len="med"/>
            </a:ln>
            <a:effectLst/>
          </p:spPr>
          <p:txBody>
            <a:bodyPr wrap="none" anchor="ctr"/>
            <a:lstStyle/>
            <a:p>
              <a:endParaRPr lang="en-US" sz="1600">
                <a:latin typeface="Arial" pitchFamily="34" charset="0"/>
                <a:cs typeface="Arial" pitchFamily="34" charset="0"/>
              </a:endParaRPr>
            </a:p>
          </p:txBody>
        </p:sp>
        <p:sp>
          <p:nvSpPr>
            <p:cNvPr id="15" name="Line 12"/>
            <p:cNvSpPr>
              <a:spLocks noChangeShapeType="1"/>
            </p:cNvSpPr>
            <p:nvPr/>
          </p:nvSpPr>
          <p:spPr bwMode="auto">
            <a:xfrm>
              <a:off x="3754250" y="4094726"/>
              <a:ext cx="703450" cy="0"/>
            </a:xfrm>
            <a:prstGeom prst="line">
              <a:avLst/>
            </a:prstGeom>
            <a:noFill/>
            <a:ln w="9525">
              <a:solidFill>
                <a:schemeClr val="tx1"/>
              </a:solidFill>
              <a:round/>
              <a:headEnd/>
              <a:tailEnd/>
            </a:ln>
            <a:effectLst/>
          </p:spPr>
          <p:txBody>
            <a:bodyPr wrap="none" anchor="ctr"/>
            <a:lstStyle/>
            <a:p>
              <a:endParaRPr lang="en-US" sz="1600">
                <a:latin typeface="Arial" pitchFamily="34" charset="0"/>
                <a:cs typeface="Arial" pitchFamily="34" charset="0"/>
              </a:endParaRPr>
            </a:p>
          </p:txBody>
        </p:sp>
        <p:sp>
          <p:nvSpPr>
            <p:cNvPr id="16" name="Text Box 13"/>
            <p:cNvSpPr txBox="1">
              <a:spLocks noChangeArrowheads="1"/>
            </p:cNvSpPr>
            <p:nvPr/>
          </p:nvSpPr>
          <p:spPr bwMode="auto">
            <a:xfrm>
              <a:off x="3794125" y="4051863"/>
              <a:ext cx="567784" cy="400110"/>
            </a:xfrm>
            <a:prstGeom prst="rect">
              <a:avLst/>
            </a:prstGeom>
            <a:noFill/>
            <a:ln w="9525">
              <a:noFill/>
              <a:miter lim="800000"/>
              <a:headEnd/>
              <a:tailEnd/>
            </a:ln>
            <a:effectLst/>
          </p:spPr>
          <p:txBody>
            <a:bodyPr wrap="none">
              <a:spAutoFit/>
            </a:bodyPr>
            <a:lstStyle/>
            <a:p>
              <a:pPr eaLnBrk="0" hangingPunct="0"/>
              <a:r>
                <a:rPr lang="en-US" sz="2000" dirty="0">
                  <a:latin typeface="Arial" pitchFamily="34" charset="0"/>
                  <a:cs typeface="Arial" pitchFamily="34" charset="0"/>
                </a:rPr>
                <a:t>‖B‖</a:t>
              </a:r>
              <a:endParaRPr lang="en-US" sz="2000" dirty="0">
                <a:solidFill>
                  <a:srgbClr val="33CC33"/>
                </a:solidFill>
                <a:latin typeface="Arial" pitchFamily="34" charset="0"/>
                <a:cs typeface="Arial" pitchFamily="34" charset="0"/>
              </a:endParaRPr>
            </a:p>
          </p:txBody>
        </p:sp>
      </p:grpSp>
      <p:sp>
        <p:nvSpPr>
          <p:cNvPr id="17" name="Line 5"/>
          <p:cNvSpPr>
            <a:spLocks noChangeShapeType="1"/>
          </p:cNvSpPr>
          <p:nvPr/>
        </p:nvSpPr>
        <p:spPr bwMode="auto">
          <a:xfrm flipH="1">
            <a:off x="8707543" y="1425882"/>
            <a:ext cx="3641" cy="1113853"/>
          </a:xfrm>
          <a:prstGeom prst="line">
            <a:avLst/>
          </a:prstGeom>
          <a:noFill/>
          <a:ln w="9525">
            <a:solidFill>
              <a:schemeClr val="tx1"/>
            </a:solidFill>
            <a:prstDash val="dash"/>
            <a:round/>
            <a:headEnd/>
            <a:tailEnd/>
          </a:ln>
          <a:effectLst/>
        </p:spPr>
        <p:txBody>
          <a:bodyPr wrap="none" anchor="ctr"/>
          <a:lstStyle/>
          <a:p>
            <a:endParaRPr lang="en-US"/>
          </a:p>
        </p:txBody>
      </p:sp>
      <p:pic>
        <p:nvPicPr>
          <p:cNvPr id="20" name="Picture 2" descr="http://pyevolve.sourceforge.net/wordpress/wp-content/uploads/2013/09/cosinesimilarityfq1.png"/>
          <p:cNvPicPr>
            <a:picLocks noChangeAspect="1" noChangeArrowheads="1"/>
          </p:cNvPicPr>
          <p:nvPr/>
        </p:nvPicPr>
        <p:blipFill rotWithShape="1">
          <a:blip r:embed="rId3">
            <a:extLst>
              <a:ext uri="{28A0092B-C50C-407E-A947-70E740481C1C}">
                <a14:useLocalDpi xmlns:a14="http://schemas.microsoft.com/office/drawing/2010/main" val="0"/>
              </a:ext>
            </a:extLst>
          </a:blip>
          <a:srcRect l="9440"/>
          <a:stretch/>
        </p:blipFill>
        <p:spPr bwMode="auto">
          <a:xfrm>
            <a:off x="609600" y="4697523"/>
            <a:ext cx="6228257" cy="1931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1800" y="4800600"/>
            <a:ext cx="2172390" cy="1569660"/>
          </a:xfrm>
          <a:prstGeom prst="rect">
            <a:avLst/>
          </a:prstGeom>
          <a:noFill/>
        </p:spPr>
        <p:txBody>
          <a:bodyPr wrap="none" rtlCol="0">
            <a:spAutoFit/>
          </a:bodyPr>
          <a:lstStyle/>
          <a:p>
            <a:r>
              <a:rPr lang="en-US" sz="1600" dirty="0">
                <a:solidFill>
                  <a:srgbClr val="008000"/>
                </a:solidFill>
                <a:latin typeface="Arial" pitchFamily="34" charset="0"/>
                <a:cs typeface="Arial" pitchFamily="34" charset="0"/>
              </a:rPr>
              <a:t>- Has range -1…1 for </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general vectors</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 Range 0..1 for </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non-negative vectors</a:t>
            </a:r>
            <a:br>
              <a:rPr lang="en-US" sz="1600" dirty="0">
                <a:solidFill>
                  <a:srgbClr val="008000"/>
                </a:solidFill>
                <a:latin typeface="Arial" pitchFamily="34" charset="0"/>
                <a:cs typeface="Arial" pitchFamily="34" charset="0"/>
              </a:rPr>
            </a:br>
            <a:r>
              <a:rPr lang="en-US" sz="1600" dirty="0">
                <a:solidFill>
                  <a:srgbClr val="008000"/>
                </a:solidFill>
                <a:latin typeface="Arial" pitchFamily="34" charset="0"/>
                <a:cs typeface="Arial" pitchFamily="34" charset="0"/>
              </a:rPr>
              <a:t>(angles up to 90°)</a:t>
            </a:r>
            <a:br>
              <a:rPr lang="en-US" sz="1600" dirty="0">
                <a:solidFill>
                  <a:srgbClr val="008000"/>
                </a:solidFill>
                <a:latin typeface="Arial" pitchFamily="34" charset="0"/>
                <a:cs typeface="Arial" pitchFamily="34" charset="0"/>
              </a:rPr>
            </a:br>
            <a:endParaRPr lang="en-US" sz="1600"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951233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LSH for Cosine Distance</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idx="1"/>
              </p:nvPr>
            </p:nvSpPr>
            <p:spPr/>
            <p:txBody>
              <a:bodyPr>
                <a:normAutofit/>
              </a:bodyPr>
              <a:lstStyle/>
              <a:p>
                <a:r>
                  <a:rPr lang="en-US" dirty="0"/>
                  <a:t>For </a:t>
                </a:r>
                <a:r>
                  <a:rPr lang="en-US" b="1" dirty="0"/>
                  <a:t>cosine distance</a:t>
                </a:r>
                <a:r>
                  <a:rPr lang="en-US" dirty="0"/>
                  <a:t>, there is a technique called </a:t>
                </a:r>
                <a:r>
                  <a:rPr lang="en-US" b="1" dirty="0">
                    <a:solidFill>
                      <a:srgbClr val="FF0066"/>
                    </a:solidFill>
                  </a:rPr>
                  <a:t>Random </a:t>
                </a:r>
                <a:r>
                  <a:rPr lang="en-US" b="1" dirty="0" err="1">
                    <a:solidFill>
                      <a:srgbClr val="FF0066"/>
                    </a:solidFill>
                  </a:rPr>
                  <a:t>Hyperplanes</a:t>
                </a:r>
                <a:endParaRPr lang="en-US" b="1" dirty="0">
                  <a:solidFill>
                    <a:srgbClr val="FF0066"/>
                  </a:solidFill>
                </a:endParaRPr>
              </a:p>
              <a:p>
                <a:pPr lvl="1"/>
                <a:r>
                  <a:rPr lang="en-US" dirty="0"/>
                  <a:t>Technique similar to Min-Hashing </a:t>
                </a:r>
              </a:p>
              <a:p>
                <a:pPr lvl="8"/>
                <a:endParaRPr lang="en-US" b="1" dirty="0">
                  <a:solidFill>
                    <a:srgbClr val="FF0066"/>
                  </a:solidFill>
                </a:endParaRPr>
              </a:p>
              <a:p>
                <a:r>
                  <a:rPr lang="en-US" b="1" dirty="0">
                    <a:solidFill>
                      <a:srgbClr val="FF0066"/>
                    </a:solidFill>
                  </a:rPr>
                  <a:t>Random </a:t>
                </a:r>
                <a:r>
                  <a:rPr lang="en-US" b="1" dirty="0" err="1">
                    <a:solidFill>
                      <a:srgbClr val="FF0066"/>
                    </a:solidFill>
                  </a:rPr>
                  <a:t>Hyperplanes</a:t>
                </a:r>
                <a:r>
                  <a:rPr lang="en-US" dirty="0">
                    <a:solidFill>
                      <a:srgbClr val="FF0066"/>
                    </a:solidFill>
                  </a:rPr>
                  <a:t> </a:t>
                </a:r>
                <a:r>
                  <a:rPr lang="en-US" dirty="0"/>
                  <a:t>method is a </a:t>
                </a:r>
                <a:br>
                  <a:rPr lang="en-US" dirty="0"/>
                </a:br>
                <a:r>
                  <a:rPr lang="en-US" sz="3600" b="1" i="1" dirty="0">
                    <a:solidFill>
                      <a:srgbClr val="008000"/>
                    </a:solidFill>
                  </a:rPr>
                  <a:t>(</a:t>
                </a:r>
                <a:r>
                  <a:rPr lang="en-US" b="1" i="1" dirty="0">
                    <a:solidFill>
                      <a:srgbClr val="008000"/>
                    </a:solidFill>
                  </a:rPr>
                  <a:t>d</a:t>
                </a:r>
                <a:r>
                  <a:rPr lang="en-US" b="1" i="1" baseline="-25000" dirty="0">
                    <a:solidFill>
                      <a:srgbClr val="008000"/>
                    </a:solidFill>
                  </a:rPr>
                  <a:t>1</a:t>
                </a:r>
                <a:r>
                  <a:rPr lang="en-US" b="1" i="1" dirty="0">
                    <a:solidFill>
                      <a:srgbClr val="008000"/>
                    </a:solidFill>
                  </a:rPr>
                  <a:t>, d</a:t>
                </a:r>
                <a:r>
                  <a:rPr lang="en-US" b="1" i="1" baseline="-25000" dirty="0">
                    <a:solidFill>
                      <a:srgbClr val="008000"/>
                    </a:solidFill>
                  </a:rPr>
                  <a:t>2</a:t>
                </a:r>
                <a:r>
                  <a:rPr lang="en-US" b="1" i="1" dirty="0">
                    <a:solidFill>
                      <a:srgbClr val="008000"/>
                    </a:solidFill>
                  </a:rPr>
                  <a:t>, (1-d</a:t>
                </a:r>
                <a:r>
                  <a:rPr lang="en-US" b="1" i="1" baseline="-25000" dirty="0">
                    <a:solidFill>
                      <a:srgbClr val="008000"/>
                    </a:solidFill>
                  </a:rPr>
                  <a:t>1</a:t>
                </a:r>
                <a:r>
                  <a:rPr lang="en-US" b="1" i="1" dirty="0">
                    <a:solidFill>
                      <a:srgbClr val="008000"/>
                    </a:solidFill>
                  </a:rPr>
                  <a:t>/</a:t>
                </a:r>
                <a14:m>
                  <m:oMath xmlns:m="http://schemas.openxmlformats.org/officeDocument/2006/math">
                    <m:r>
                      <a:rPr lang="en-US" b="1" i="1" smtClean="0">
                        <a:solidFill>
                          <a:srgbClr val="008000"/>
                        </a:solidFill>
                        <a:latin typeface="Cambria Math"/>
                      </a:rPr>
                      <m:t>𝝅</m:t>
                    </m:r>
                  </m:oMath>
                </a14:m>
                <a:r>
                  <a:rPr lang="en-US" b="1" i="1" dirty="0">
                    <a:solidFill>
                      <a:srgbClr val="008000"/>
                    </a:solidFill>
                  </a:rPr>
                  <a:t>), (1-d</a:t>
                </a:r>
                <a:r>
                  <a:rPr lang="en-US" b="1" i="1" baseline="-25000" dirty="0">
                    <a:solidFill>
                      <a:srgbClr val="008000"/>
                    </a:solidFill>
                  </a:rPr>
                  <a:t>2</a:t>
                </a:r>
                <a:r>
                  <a:rPr lang="en-US" b="1" i="1" dirty="0">
                    <a:solidFill>
                      <a:srgbClr val="008000"/>
                    </a:solidFill>
                  </a:rPr>
                  <a:t>/</a:t>
                </a:r>
                <a14:m>
                  <m:oMath xmlns:m="http://schemas.openxmlformats.org/officeDocument/2006/math">
                    <m:r>
                      <a:rPr lang="en-US" b="1" i="1">
                        <a:solidFill>
                          <a:srgbClr val="008000"/>
                        </a:solidFill>
                        <a:latin typeface="Cambria Math"/>
                      </a:rPr>
                      <m:t>𝝅</m:t>
                    </m:r>
                  </m:oMath>
                </a14:m>
                <a:r>
                  <a:rPr lang="en-US" b="1" i="1" dirty="0">
                    <a:solidFill>
                      <a:srgbClr val="008000"/>
                    </a:solidFill>
                  </a:rPr>
                  <a:t>)</a:t>
                </a:r>
                <a:r>
                  <a:rPr lang="en-US" sz="3600" b="1" i="1" dirty="0">
                    <a:solidFill>
                      <a:srgbClr val="008000"/>
                    </a:solidFill>
                  </a:rPr>
                  <a:t>)</a:t>
                </a:r>
                <a:r>
                  <a:rPr lang="en-US" b="1" i="1" dirty="0">
                    <a:solidFill>
                      <a:srgbClr val="008000"/>
                    </a:solidFill>
                  </a:rPr>
                  <a:t>-</a:t>
                </a:r>
                <a:r>
                  <a:rPr lang="en-US" i="1" dirty="0">
                    <a:solidFill>
                      <a:srgbClr val="008000"/>
                    </a:solidFill>
                  </a:rPr>
                  <a:t>sensitive</a:t>
                </a:r>
                <a:r>
                  <a:rPr lang="en-US" i="1" dirty="0">
                    <a:solidFill>
                      <a:schemeClr val="accent3"/>
                    </a:solidFill>
                  </a:rPr>
                  <a:t> </a:t>
                </a:r>
                <a:r>
                  <a:rPr lang="en-US" dirty="0"/>
                  <a:t>family for any </a:t>
                </a:r>
                <a:r>
                  <a:rPr lang="en-US" b="1" i="1" dirty="0"/>
                  <a:t>d</a:t>
                </a:r>
                <a:r>
                  <a:rPr lang="en-US" b="1" i="1" baseline="-25000" dirty="0"/>
                  <a:t>1</a:t>
                </a:r>
                <a:r>
                  <a:rPr lang="en-US" dirty="0"/>
                  <a:t> and </a:t>
                </a:r>
                <a:r>
                  <a:rPr lang="en-US" b="1" i="1" dirty="0"/>
                  <a:t>d</a:t>
                </a:r>
                <a:r>
                  <a:rPr lang="en-US" b="1" i="1" baseline="-25000" dirty="0"/>
                  <a:t>2</a:t>
                </a:r>
                <a:endParaRPr lang="en-US" b="1" dirty="0"/>
              </a:p>
              <a:p>
                <a:pPr lvl="3"/>
                <a:endParaRPr lang="en-US" sz="1200" dirty="0"/>
              </a:p>
              <a:p>
                <a:r>
                  <a:rPr lang="en-US" sz="2400" b="1" dirty="0"/>
                  <a:t>Reminder:</a:t>
                </a:r>
                <a:r>
                  <a:rPr lang="en-US" sz="2400" dirty="0"/>
                  <a:t> </a:t>
                </a:r>
                <a:r>
                  <a:rPr lang="en-US" sz="2400" b="1" dirty="0">
                    <a:solidFill>
                      <a:srgbClr val="FF0066"/>
                    </a:solidFill>
                  </a:rPr>
                  <a:t>(</a:t>
                </a:r>
                <a:r>
                  <a:rPr lang="en-US" sz="2400" b="1" i="1" dirty="0">
                    <a:solidFill>
                      <a:srgbClr val="FF0066"/>
                    </a:solidFill>
                  </a:rPr>
                  <a:t>d</a:t>
                </a:r>
                <a:r>
                  <a:rPr lang="en-US" sz="2400" b="1" baseline="-25000" dirty="0">
                    <a:solidFill>
                      <a:srgbClr val="FF0066"/>
                    </a:solidFill>
                  </a:rPr>
                  <a:t>1</a:t>
                </a:r>
                <a:r>
                  <a:rPr lang="en-US" sz="2400" b="1" dirty="0">
                    <a:solidFill>
                      <a:srgbClr val="FF0066"/>
                    </a:solidFill>
                  </a:rPr>
                  <a:t>, </a:t>
                </a:r>
                <a:r>
                  <a:rPr lang="en-US" sz="2400" b="1" i="1" dirty="0">
                    <a:solidFill>
                      <a:srgbClr val="FF0066"/>
                    </a:solidFill>
                  </a:rPr>
                  <a:t>d</a:t>
                </a:r>
                <a:r>
                  <a:rPr lang="en-US" sz="2400" b="1" baseline="-25000" dirty="0">
                    <a:solidFill>
                      <a:srgbClr val="FF0066"/>
                    </a:solidFill>
                  </a:rPr>
                  <a:t>2</a:t>
                </a:r>
                <a:r>
                  <a:rPr lang="en-US" sz="2400" b="1" dirty="0">
                    <a:solidFill>
                      <a:srgbClr val="FF0066"/>
                    </a:solidFill>
                  </a:rPr>
                  <a:t>, </a:t>
                </a:r>
                <a:r>
                  <a:rPr lang="en-US" sz="2400" b="1" i="1" dirty="0">
                    <a:solidFill>
                      <a:srgbClr val="FF0066"/>
                    </a:solidFill>
                  </a:rPr>
                  <a:t>p</a:t>
                </a:r>
                <a:r>
                  <a:rPr lang="en-US" sz="2400" b="1" baseline="-25000" dirty="0">
                    <a:solidFill>
                      <a:srgbClr val="FF0066"/>
                    </a:solidFill>
                  </a:rPr>
                  <a:t>1</a:t>
                </a:r>
                <a:r>
                  <a:rPr lang="en-US" sz="2400" b="1" dirty="0">
                    <a:solidFill>
                      <a:srgbClr val="FF0066"/>
                    </a:solidFill>
                  </a:rPr>
                  <a:t>, </a:t>
                </a:r>
                <a:r>
                  <a:rPr lang="en-US" sz="2400" b="1" i="1" dirty="0">
                    <a:solidFill>
                      <a:srgbClr val="FF0066"/>
                    </a:solidFill>
                  </a:rPr>
                  <a:t>p</a:t>
                </a:r>
                <a:r>
                  <a:rPr lang="en-US" sz="2400" b="1" baseline="-25000" dirty="0">
                    <a:solidFill>
                      <a:srgbClr val="FF0066"/>
                    </a:solidFill>
                  </a:rPr>
                  <a:t>2</a:t>
                </a:r>
                <a:r>
                  <a:rPr lang="en-US" sz="2400" b="1" dirty="0">
                    <a:solidFill>
                      <a:srgbClr val="FF0066"/>
                    </a:solidFill>
                  </a:rPr>
                  <a:t>)</a:t>
                </a:r>
                <a:r>
                  <a:rPr lang="en-US" sz="2400" dirty="0">
                    <a:solidFill>
                      <a:srgbClr val="FF0066"/>
                    </a:solidFill>
                  </a:rPr>
                  <a:t>-</a:t>
                </a:r>
                <a:r>
                  <a:rPr lang="en-US" sz="2400" i="1" dirty="0">
                    <a:solidFill>
                      <a:srgbClr val="FF0066"/>
                    </a:solidFill>
                  </a:rPr>
                  <a:t>sensitive</a:t>
                </a:r>
                <a:endParaRPr lang="en-US" sz="2400" dirty="0"/>
              </a:p>
              <a:p>
                <a:pPr marL="990600" lvl="1" indent="-533400">
                  <a:buFont typeface="Monotype Sorts" pitchFamily="2" charset="2"/>
                  <a:buAutoNum type="arabicPeriod"/>
                </a:pPr>
                <a:r>
                  <a:rPr lang="en-US" sz="2000" dirty="0"/>
                  <a:t>If </a:t>
                </a:r>
                <a:r>
                  <a:rPr lang="en-US" sz="2000" b="1" i="1" dirty="0"/>
                  <a:t>d(</a:t>
                </a:r>
                <a:r>
                  <a:rPr lang="en-US" sz="2000" b="1" i="1" dirty="0" err="1"/>
                  <a:t>x,y</a:t>
                </a:r>
                <a:r>
                  <a:rPr lang="en-US" sz="2000" b="1" i="1" dirty="0"/>
                  <a:t>) </a:t>
                </a:r>
                <a:r>
                  <a:rPr lang="en-US" sz="2000" b="1" i="1" u="sng" dirty="0"/>
                  <a:t>&lt;</a:t>
                </a:r>
                <a:r>
                  <a:rPr lang="en-US" sz="2000" b="1" i="1" dirty="0"/>
                  <a:t> d</a:t>
                </a:r>
                <a:r>
                  <a:rPr lang="en-US" sz="2000" b="1" i="1" baseline="-25000" dirty="0"/>
                  <a:t>1</a:t>
                </a:r>
                <a:r>
                  <a:rPr lang="en-US" sz="2000" dirty="0"/>
                  <a:t>, then prob. that </a:t>
                </a:r>
                <a:r>
                  <a:rPr lang="en-US" sz="2000" b="1" i="1" dirty="0"/>
                  <a:t>h(x) = h(y)</a:t>
                </a:r>
                <a:r>
                  <a:rPr lang="en-US" sz="2000" dirty="0"/>
                  <a:t> is at least </a:t>
                </a:r>
                <a:r>
                  <a:rPr lang="en-US" sz="2000" b="1" i="1" dirty="0"/>
                  <a:t>p</a:t>
                </a:r>
                <a:r>
                  <a:rPr lang="en-US" sz="2000" b="1" i="1" baseline="-25000" dirty="0"/>
                  <a:t>1</a:t>
                </a:r>
                <a:endParaRPr lang="en-US" sz="2000" b="1" dirty="0"/>
              </a:p>
              <a:p>
                <a:pPr marL="990600" lvl="1" indent="-533400">
                  <a:buFont typeface="Monotype Sorts" pitchFamily="2" charset="2"/>
                  <a:buAutoNum type="arabicPeriod"/>
                </a:pPr>
                <a:r>
                  <a:rPr lang="en-US" sz="2000" dirty="0"/>
                  <a:t>If </a:t>
                </a:r>
                <a:r>
                  <a:rPr lang="en-US" sz="2000" b="1" i="1" dirty="0"/>
                  <a:t>d(</a:t>
                </a:r>
                <a:r>
                  <a:rPr lang="en-US" sz="2000" b="1" i="1" dirty="0" err="1"/>
                  <a:t>x,y</a:t>
                </a:r>
                <a:r>
                  <a:rPr lang="en-US" sz="2000" b="1" i="1" dirty="0"/>
                  <a:t>) </a:t>
                </a:r>
                <a:r>
                  <a:rPr lang="en-US" sz="2000" b="1" i="1" u="sng" dirty="0"/>
                  <a:t>&gt;</a:t>
                </a:r>
                <a:r>
                  <a:rPr lang="en-US" sz="2000" b="1" i="1" dirty="0"/>
                  <a:t> d</a:t>
                </a:r>
                <a:r>
                  <a:rPr lang="en-US" sz="2000" b="1" i="1" baseline="-25000" dirty="0"/>
                  <a:t>2</a:t>
                </a:r>
                <a:r>
                  <a:rPr lang="en-US" sz="2000" dirty="0"/>
                  <a:t>, then prob. that </a:t>
                </a:r>
                <a:r>
                  <a:rPr lang="en-US" sz="2000" b="1" i="1" dirty="0"/>
                  <a:t>h(x) = h(y)</a:t>
                </a:r>
                <a:r>
                  <a:rPr lang="en-US" sz="2000" b="1" dirty="0"/>
                  <a:t> </a:t>
                </a:r>
                <a:r>
                  <a:rPr lang="en-US" sz="2000" dirty="0"/>
                  <a:t>is at most </a:t>
                </a:r>
                <a:r>
                  <a:rPr lang="en-US" sz="2000" b="1" dirty="0"/>
                  <a:t>p</a:t>
                </a:r>
                <a:r>
                  <a:rPr lang="en-US" sz="2000" b="1" baseline="-25000" dirty="0"/>
                  <a:t>2</a:t>
                </a:r>
                <a:endParaRPr lang="en-US" sz="2000" b="1" dirty="0"/>
              </a:p>
            </p:txBody>
          </p:sp>
        </mc:Choice>
        <mc:Fallback xmlns="">
          <p:sp>
            <p:nvSpPr>
              <p:cNvPr id="41987" name="Rectangle 3"/>
              <p:cNvSpPr>
                <a:spLocks noGrp="1" noRot="1" noChangeAspect="1" noMove="1" noResize="1" noEditPoints="1" noAdjustHandles="1" noChangeArrowheads="1" noChangeShapeType="1" noTextEdit="1"/>
              </p:cNvSpPr>
              <p:nvPr>
                <p:ph idx="1"/>
              </p:nvPr>
            </p:nvSpPr>
            <p:spPr>
              <a:blipFill rotWithShape="1">
                <a:blip r:embed="rId2"/>
                <a:stretch>
                  <a:fillRect t="-696" r="-21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F90BD74-0E0F-B244-B715-BAF415CB367F}"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46</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4431869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Random Hyperplanes</a:t>
            </a:r>
          </a:p>
        </p:txBody>
      </p:sp>
      <mc:AlternateContent xmlns:mc="http://schemas.openxmlformats.org/markup-compatibility/2006" xmlns:a14="http://schemas.microsoft.com/office/drawing/2010/main">
        <mc:Choice Requires="a14">
          <p:sp>
            <p:nvSpPr>
              <p:cNvPr id="43011" name="Rectangle 3"/>
              <p:cNvSpPr>
                <a:spLocks noGrp="1" noChangeArrowheads="1"/>
              </p:cNvSpPr>
              <p:nvPr>
                <p:ph idx="1"/>
              </p:nvPr>
            </p:nvSpPr>
            <p:spPr/>
            <p:txBody>
              <a:bodyPr/>
              <a:lstStyle/>
              <a:p>
                <a:r>
                  <a:rPr lang="en-US" dirty="0"/>
                  <a:t>Each vector </a:t>
                </a:r>
                <a:r>
                  <a:rPr lang="en-US" b="1" i="1" dirty="0"/>
                  <a:t>v</a:t>
                </a:r>
                <a:r>
                  <a:rPr lang="en-US" dirty="0"/>
                  <a:t> determines a hash function </a:t>
                </a:r>
                <a:r>
                  <a:rPr lang="en-US" b="1" i="1" dirty="0" err="1"/>
                  <a:t>h</a:t>
                </a:r>
                <a:r>
                  <a:rPr lang="en-US" b="1" i="1" baseline="-25000" dirty="0" err="1"/>
                  <a:t>v</a:t>
                </a:r>
                <a:r>
                  <a:rPr lang="en-US" dirty="0"/>
                  <a:t> with </a:t>
                </a:r>
                <a:r>
                  <a:rPr lang="en-US" dirty="0">
                    <a:solidFill>
                      <a:srgbClr val="0000FF"/>
                    </a:solidFill>
                  </a:rPr>
                  <a:t>two buckets</a:t>
                </a:r>
              </a:p>
              <a:p>
                <a:pPr lvl="8"/>
                <a:endParaRPr lang="en-US" dirty="0"/>
              </a:p>
              <a:p>
                <a:r>
                  <a:rPr lang="en-US" b="1" dirty="0" err="1"/>
                  <a:t>h</a:t>
                </a:r>
                <a:r>
                  <a:rPr lang="en-US" b="1" baseline="-25000" dirty="0" err="1"/>
                  <a:t>v</a:t>
                </a:r>
                <a:r>
                  <a:rPr lang="en-US" b="1" dirty="0"/>
                  <a:t>(x) = +1</a:t>
                </a:r>
                <a:r>
                  <a:rPr lang="en-US" dirty="0"/>
                  <a:t> if </a:t>
                </a:r>
                <a:r>
                  <a:rPr lang="en-US" b="1" dirty="0" err="1"/>
                  <a:t>v</a:t>
                </a:r>
                <a:r>
                  <a:rPr lang="en-US" b="1" dirty="0" err="1">
                    <a:sym typeface="Symbol"/>
                  </a:rPr>
                  <a:t></a:t>
                </a:r>
                <a:r>
                  <a:rPr lang="en-US" b="1" dirty="0" err="1"/>
                  <a:t>x</a:t>
                </a:r>
                <a:r>
                  <a:rPr lang="en-US" b="1" dirty="0"/>
                  <a:t> </a:t>
                </a:r>
                <a:r>
                  <a:rPr lang="en-US" b="1" dirty="0">
                    <a:sym typeface="Symbol"/>
                  </a:rPr>
                  <a:t> </a:t>
                </a:r>
                <a:r>
                  <a:rPr lang="en-US" b="1" dirty="0"/>
                  <a:t>0</a:t>
                </a:r>
                <a:r>
                  <a:rPr lang="en-US" dirty="0"/>
                  <a:t>;  </a:t>
                </a:r>
                <a:r>
                  <a:rPr lang="en-US" b="1" dirty="0"/>
                  <a:t>= -1</a:t>
                </a:r>
                <a:r>
                  <a:rPr lang="en-US" dirty="0"/>
                  <a:t> if </a:t>
                </a:r>
                <a:r>
                  <a:rPr lang="en-US" b="1" dirty="0" err="1"/>
                  <a:t>v</a:t>
                </a:r>
                <a:r>
                  <a:rPr lang="en-US" b="1" dirty="0" err="1">
                    <a:sym typeface="Symbol"/>
                  </a:rPr>
                  <a:t></a:t>
                </a:r>
                <a:r>
                  <a:rPr lang="en-US" b="1" dirty="0" err="1"/>
                  <a:t>x</a:t>
                </a:r>
                <a:r>
                  <a:rPr lang="en-US" b="1" dirty="0"/>
                  <a:t> &lt; 0</a:t>
                </a:r>
              </a:p>
              <a:p>
                <a:pPr lvl="8"/>
                <a:endParaRPr lang="en-US" dirty="0"/>
              </a:p>
              <a:p>
                <a:r>
                  <a:rPr lang="en-US" dirty="0"/>
                  <a:t>LS-family </a:t>
                </a:r>
                <a:r>
                  <a:rPr lang="en-US" b="1" i="1" dirty="0"/>
                  <a:t>H</a:t>
                </a:r>
                <a:r>
                  <a:rPr lang="en-US" dirty="0"/>
                  <a:t> = set of all functions derived </a:t>
                </a:r>
                <a:br>
                  <a:rPr lang="en-US" dirty="0"/>
                </a:br>
                <a:r>
                  <a:rPr lang="en-US" dirty="0"/>
                  <a:t>from any vector</a:t>
                </a:r>
              </a:p>
              <a:p>
                <a:pPr lvl="8"/>
                <a:endParaRPr lang="en-US" dirty="0"/>
              </a:p>
              <a:p>
                <a:r>
                  <a:rPr lang="en-US" b="1" dirty="0">
                    <a:solidFill>
                      <a:srgbClr val="FF0066"/>
                    </a:solidFill>
                  </a:rPr>
                  <a:t>Claim:</a:t>
                </a:r>
                <a:r>
                  <a:rPr lang="en-US" dirty="0"/>
                  <a:t> For points </a:t>
                </a:r>
                <a:r>
                  <a:rPr lang="en-US" b="1" dirty="0"/>
                  <a:t>x</a:t>
                </a:r>
                <a:r>
                  <a:rPr lang="en-US" dirty="0"/>
                  <a:t> and </a:t>
                </a:r>
                <a:r>
                  <a:rPr lang="en-US" b="1" dirty="0"/>
                  <a:t>y</a:t>
                </a:r>
                <a:r>
                  <a:rPr lang="en-US" dirty="0"/>
                  <a:t>, </a:t>
                </a:r>
                <a:br>
                  <a:rPr lang="en-US" dirty="0"/>
                </a:br>
                <a:r>
                  <a:rPr lang="en-US" sz="3600" dirty="0"/>
                  <a:t>	</a:t>
                </a:r>
                <a:r>
                  <a:rPr lang="en-US" sz="3600" b="1" dirty="0" err="1">
                    <a:solidFill>
                      <a:srgbClr val="0000FF"/>
                    </a:solidFill>
                  </a:rPr>
                  <a:t>Pr</a:t>
                </a:r>
                <a:r>
                  <a:rPr lang="en-US" sz="3600" b="1" dirty="0">
                    <a:solidFill>
                      <a:srgbClr val="0000FF"/>
                    </a:solidFill>
                  </a:rPr>
                  <a:t>[h(x) = h(y)]  =  1 – d(</a:t>
                </a:r>
                <a:r>
                  <a:rPr lang="en-US" sz="3600" b="1" dirty="0" err="1">
                    <a:solidFill>
                      <a:srgbClr val="0000FF"/>
                    </a:solidFill>
                  </a:rPr>
                  <a:t>x,y</a:t>
                </a:r>
                <a:r>
                  <a:rPr lang="en-US" sz="3600" b="1" dirty="0">
                    <a:solidFill>
                      <a:srgbClr val="0000FF"/>
                    </a:solidFill>
                  </a:rPr>
                  <a:t>) / </a:t>
                </a:r>
                <a14:m>
                  <m:oMath xmlns:m="http://schemas.openxmlformats.org/officeDocument/2006/math">
                    <m:r>
                      <a:rPr lang="en-US" sz="3600" b="1" i="1" smtClean="0">
                        <a:solidFill>
                          <a:srgbClr val="0000FF"/>
                        </a:solidFill>
                        <a:latin typeface="Cambria Math"/>
                      </a:rPr>
                      <m:t>𝝅</m:t>
                    </m:r>
                  </m:oMath>
                </a14:m>
                <a:endParaRPr lang="en-US" sz="3600" b="1" dirty="0">
                  <a:solidFill>
                    <a:srgbClr val="0000FF"/>
                  </a:solidFill>
                </a:endParaRPr>
              </a:p>
            </p:txBody>
          </p:sp>
        </mc:Choice>
        <mc:Fallback xmlns="">
          <p:sp>
            <p:nvSpPr>
              <p:cNvPr id="43011" name="Rectangle 3"/>
              <p:cNvSpPr>
                <a:spLocks noGrp="1" noRot="1" noChangeAspect="1" noMove="1" noResize="1" noEditPoints="1" noAdjustHandles="1" noChangeArrowheads="1" noChangeShapeType="1" noTextEdit="1"/>
              </p:cNvSpPr>
              <p:nvPr>
                <p:ph idx="1"/>
              </p:nvPr>
            </p:nvSpPr>
            <p:spPr>
              <a:blipFill rotWithShape="0">
                <a:blip r:embed="rId2"/>
                <a:stretch>
                  <a:fillRect t="-69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5FED9596-67B5-114E-84D4-BBF6F04A0144}"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47</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393736343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Proof of Claim</a:t>
            </a:r>
          </a:p>
        </p:txBody>
      </p:sp>
      <p:sp>
        <p:nvSpPr>
          <p:cNvPr id="23" name="Date Placeholder 22"/>
          <p:cNvSpPr>
            <a:spLocks noGrp="1"/>
          </p:cNvSpPr>
          <p:nvPr>
            <p:ph type="dt" sz="half" idx="10"/>
          </p:nvPr>
        </p:nvSpPr>
        <p:spPr/>
        <p:txBody>
          <a:bodyPr/>
          <a:lstStyle/>
          <a:p>
            <a:fld id="{A83C73EB-2353-A442-94D3-E98075F9659A}" type="datetime1">
              <a:rPr lang="en-US" smtClean="0"/>
              <a:t>1/21/18</a:t>
            </a:fld>
            <a:endParaRPr lang="en-US"/>
          </a:p>
        </p:txBody>
      </p:sp>
      <p:sp>
        <p:nvSpPr>
          <p:cNvPr id="25" name="Footer Placeholder 24"/>
          <p:cNvSpPr>
            <a:spLocks noGrp="1"/>
          </p:cNvSpPr>
          <p:nvPr>
            <p:ph type="ftr" sz="quarter" idx="11"/>
          </p:nvPr>
        </p:nvSpPr>
        <p:spPr/>
        <p:txBody>
          <a:bodyPr/>
          <a:lstStyle/>
          <a:p>
            <a:r>
              <a:rPr lang="en-US"/>
              <a:t>Jure Leskovec, Stanford CS246: Mining Massive Datasets</a:t>
            </a:r>
          </a:p>
        </p:txBody>
      </p:sp>
      <p:sp>
        <p:nvSpPr>
          <p:cNvPr id="24" name="Slide Number Placeholder 23"/>
          <p:cNvSpPr>
            <a:spLocks noGrp="1"/>
          </p:cNvSpPr>
          <p:nvPr>
            <p:ph type="sldNum" sz="quarter" idx="12"/>
          </p:nvPr>
        </p:nvSpPr>
        <p:spPr/>
        <p:txBody>
          <a:bodyPr/>
          <a:lstStyle/>
          <a:p>
            <a:fld id="{19B12225-5612-419B-A8D5-4B8EEE4C217E}" type="slidenum">
              <a:rPr lang="en-US" smtClean="0"/>
              <a:pPr/>
              <a:t>48</a:t>
            </a:fld>
            <a:endParaRPr lang="en-US"/>
          </a:p>
        </p:txBody>
      </p:sp>
      <p:sp>
        <p:nvSpPr>
          <p:cNvPr id="44035" name="Line 3"/>
          <p:cNvSpPr>
            <a:spLocks noChangeShapeType="1"/>
          </p:cNvSpPr>
          <p:nvPr/>
        </p:nvSpPr>
        <p:spPr bwMode="auto">
          <a:xfrm flipV="1">
            <a:off x="3657600" y="2743200"/>
            <a:ext cx="2438400" cy="990600"/>
          </a:xfrm>
          <a:prstGeom prst="line">
            <a:avLst/>
          </a:prstGeom>
          <a:noFill/>
          <a:ln w="127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44036" name="Line 4"/>
          <p:cNvSpPr>
            <a:spLocks noChangeShapeType="1"/>
          </p:cNvSpPr>
          <p:nvPr/>
        </p:nvSpPr>
        <p:spPr bwMode="auto">
          <a:xfrm>
            <a:off x="3657600" y="3733800"/>
            <a:ext cx="2743200" cy="1295400"/>
          </a:xfrm>
          <a:prstGeom prst="line">
            <a:avLst/>
          </a:prstGeom>
          <a:noFill/>
          <a:ln w="12700">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44037" name="Text Box 5"/>
          <p:cNvSpPr txBox="1">
            <a:spLocks noChangeArrowheads="1"/>
          </p:cNvSpPr>
          <p:nvPr/>
        </p:nvSpPr>
        <p:spPr bwMode="auto">
          <a:xfrm>
            <a:off x="6156325" y="2395538"/>
            <a:ext cx="356188" cy="461665"/>
          </a:xfrm>
          <a:prstGeom prst="rect">
            <a:avLst/>
          </a:prstGeom>
          <a:noFill/>
          <a:ln w="9525">
            <a:noFill/>
            <a:miter lim="800000"/>
            <a:headEnd/>
            <a:tailEnd/>
          </a:ln>
        </p:spPr>
        <p:txBody>
          <a:bodyPr wrap="none">
            <a:spAutoFit/>
          </a:bodyPr>
          <a:lstStyle/>
          <a:p>
            <a:pPr eaLnBrk="0" hangingPunct="0"/>
            <a:r>
              <a:rPr lang="en-US" sz="2400" b="1" i="1" dirty="0">
                <a:latin typeface="Arial" pitchFamily="34" charset="0"/>
                <a:cs typeface="Arial" pitchFamily="34" charset="0"/>
              </a:rPr>
              <a:t>x</a:t>
            </a:r>
          </a:p>
        </p:txBody>
      </p:sp>
      <p:sp>
        <p:nvSpPr>
          <p:cNvPr id="44038" name="Text Box 6"/>
          <p:cNvSpPr txBox="1">
            <a:spLocks noChangeArrowheads="1"/>
          </p:cNvSpPr>
          <p:nvPr/>
        </p:nvSpPr>
        <p:spPr bwMode="auto">
          <a:xfrm>
            <a:off x="6384925" y="4757738"/>
            <a:ext cx="356188" cy="461665"/>
          </a:xfrm>
          <a:prstGeom prst="rect">
            <a:avLst/>
          </a:prstGeom>
          <a:noFill/>
          <a:ln w="9525">
            <a:noFill/>
            <a:miter lim="800000"/>
            <a:headEnd/>
            <a:tailEnd/>
          </a:ln>
        </p:spPr>
        <p:txBody>
          <a:bodyPr wrap="none">
            <a:spAutoFit/>
          </a:bodyPr>
          <a:lstStyle/>
          <a:p>
            <a:pPr eaLnBrk="0" hangingPunct="0"/>
            <a:r>
              <a:rPr lang="en-US" sz="2400" b="1" i="1">
                <a:latin typeface="Arial" pitchFamily="34" charset="0"/>
                <a:cs typeface="Arial" pitchFamily="34" charset="0"/>
              </a:rPr>
              <a:t>y</a:t>
            </a:r>
          </a:p>
        </p:txBody>
      </p:sp>
      <p:sp>
        <p:nvSpPr>
          <p:cNvPr id="44039" name="Text Box 7"/>
          <p:cNvSpPr txBox="1">
            <a:spLocks noChangeArrowheads="1"/>
          </p:cNvSpPr>
          <p:nvPr/>
        </p:nvSpPr>
        <p:spPr bwMode="auto">
          <a:xfrm>
            <a:off x="762000" y="1795373"/>
            <a:ext cx="1944763" cy="1384995"/>
          </a:xfrm>
          <a:prstGeom prst="rect">
            <a:avLst/>
          </a:prstGeom>
          <a:noFill/>
          <a:ln w="9525">
            <a:noFill/>
            <a:miter lim="800000"/>
            <a:headEnd/>
            <a:tailEnd/>
          </a:ln>
        </p:spPr>
        <p:txBody>
          <a:bodyPr wrap="none">
            <a:spAutoFit/>
          </a:bodyPr>
          <a:lstStyle/>
          <a:p>
            <a:pPr eaLnBrk="0" hangingPunct="0"/>
            <a:r>
              <a:rPr lang="en-US" sz="2800" dirty="0">
                <a:latin typeface="Arial" pitchFamily="34" charset="0"/>
                <a:cs typeface="Arial" pitchFamily="34" charset="0"/>
              </a:rPr>
              <a:t>Look in the</a:t>
            </a:r>
          </a:p>
          <a:p>
            <a:pPr eaLnBrk="0" hangingPunct="0"/>
            <a:r>
              <a:rPr lang="en-US" sz="2800" dirty="0">
                <a:latin typeface="Arial" pitchFamily="34" charset="0"/>
                <a:cs typeface="Arial" pitchFamily="34" charset="0"/>
              </a:rPr>
              <a:t>plane of </a:t>
            </a:r>
            <a:r>
              <a:rPr lang="en-US" sz="2800" i="1" dirty="0">
                <a:latin typeface="Arial" pitchFamily="34" charset="0"/>
                <a:cs typeface="Arial" pitchFamily="34" charset="0"/>
              </a:rPr>
              <a:t>x</a:t>
            </a:r>
          </a:p>
          <a:p>
            <a:pPr eaLnBrk="0" hangingPunct="0"/>
            <a:r>
              <a:rPr lang="en-US" sz="2800" dirty="0">
                <a:latin typeface="Arial" pitchFamily="34" charset="0"/>
                <a:cs typeface="Arial" pitchFamily="34" charset="0"/>
              </a:rPr>
              <a:t>and </a:t>
            </a:r>
            <a:r>
              <a:rPr lang="en-US" sz="2800" i="1" dirty="0">
                <a:latin typeface="Arial" pitchFamily="34" charset="0"/>
                <a:cs typeface="Arial" pitchFamily="34" charset="0"/>
              </a:rPr>
              <a:t>y</a:t>
            </a:r>
            <a:r>
              <a:rPr lang="en-US" sz="2800" dirty="0">
                <a:latin typeface="Arial" pitchFamily="34" charset="0"/>
                <a:cs typeface="Arial" pitchFamily="34" charset="0"/>
              </a:rPr>
              <a:t>.</a:t>
            </a:r>
          </a:p>
        </p:txBody>
      </p:sp>
      <p:sp>
        <p:nvSpPr>
          <p:cNvPr id="44053" name="Rectangle 10"/>
          <p:cNvSpPr>
            <a:spLocks noChangeArrowheads="1"/>
          </p:cNvSpPr>
          <p:nvPr/>
        </p:nvSpPr>
        <p:spPr bwMode="auto">
          <a:xfrm>
            <a:off x="3962405" y="3581399"/>
            <a:ext cx="354013" cy="457200"/>
          </a:xfrm>
          <a:prstGeom prst="rect">
            <a:avLst/>
          </a:prstGeom>
          <a:noFill/>
          <a:ln w="9525">
            <a:noFill/>
            <a:miter lim="800000"/>
            <a:headEnd/>
            <a:tailEnd/>
          </a:ln>
        </p:spPr>
        <p:txBody>
          <a:bodyPr wrap="none">
            <a:spAutoFit/>
          </a:bodyPr>
          <a:lstStyle/>
          <a:p>
            <a:pPr eaLnBrk="0" hangingPunct="0"/>
            <a:r>
              <a:rPr lang="en-US" sz="2400" b="1" dirty="0">
                <a:latin typeface="Arial" pitchFamily="34" charset="0"/>
                <a:cs typeface="Arial" pitchFamily="34" charset="0"/>
              </a:rPr>
              <a:t>θ</a:t>
            </a:r>
          </a:p>
        </p:txBody>
      </p:sp>
      <p:grpSp>
        <p:nvGrpSpPr>
          <p:cNvPr id="3" name="Group 11"/>
          <p:cNvGrpSpPr>
            <a:grpSpLocks/>
          </p:cNvGrpSpPr>
          <p:nvPr/>
        </p:nvGrpSpPr>
        <p:grpSpPr bwMode="auto">
          <a:xfrm>
            <a:off x="1066800" y="1676400"/>
            <a:ext cx="7654926" cy="2751138"/>
            <a:chOff x="672" y="1060"/>
            <a:chExt cx="4822" cy="1733"/>
          </a:xfrm>
        </p:grpSpPr>
        <p:sp>
          <p:nvSpPr>
            <p:cNvPr id="44048" name="Line 12"/>
            <p:cNvSpPr>
              <a:spLocks noChangeShapeType="1"/>
            </p:cNvSpPr>
            <p:nvPr/>
          </p:nvSpPr>
          <p:spPr bwMode="auto">
            <a:xfrm flipH="1" flipV="1">
              <a:off x="672" y="2112"/>
              <a:ext cx="3264" cy="480"/>
            </a:xfrm>
            <a:prstGeom prst="line">
              <a:avLst/>
            </a:prstGeom>
            <a:noFill/>
            <a:ln w="12700">
              <a:solidFill>
                <a:srgbClr val="FF0000"/>
              </a:solidFill>
              <a:prstDash val="dash"/>
              <a:round/>
              <a:headEnd/>
              <a:tailEnd/>
            </a:ln>
          </p:spPr>
          <p:txBody>
            <a:bodyPr/>
            <a:lstStyle/>
            <a:p>
              <a:endParaRPr lang="en-US">
                <a:latin typeface="Arial" pitchFamily="34" charset="0"/>
                <a:cs typeface="Arial" pitchFamily="34" charset="0"/>
              </a:endParaRPr>
            </a:p>
          </p:txBody>
        </p:sp>
        <p:sp>
          <p:nvSpPr>
            <p:cNvPr id="44049" name="Text Box 13"/>
            <p:cNvSpPr txBox="1">
              <a:spLocks noChangeArrowheads="1"/>
            </p:cNvSpPr>
            <p:nvPr/>
          </p:nvSpPr>
          <p:spPr bwMode="auto">
            <a:xfrm>
              <a:off x="4022" y="2037"/>
              <a:ext cx="1472" cy="756"/>
            </a:xfrm>
            <a:prstGeom prst="rect">
              <a:avLst/>
            </a:prstGeom>
            <a:noFill/>
            <a:ln w="9525">
              <a:noFill/>
              <a:miter lim="800000"/>
              <a:headEnd/>
              <a:tailEnd/>
            </a:ln>
          </p:spPr>
          <p:txBody>
            <a:bodyPr wrap="none">
              <a:spAutoFit/>
            </a:bodyPr>
            <a:lstStyle/>
            <a:p>
              <a:pPr eaLnBrk="0" hangingPunct="0"/>
              <a:r>
                <a:rPr lang="en-US" sz="2400" dirty="0" err="1">
                  <a:solidFill>
                    <a:srgbClr val="FF0000"/>
                  </a:solidFill>
                  <a:latin typeface="Arial" pitchFamily="34" charset="0"/>
                  <a:cs typeface="Arial" pitchFamily="34" charset="0"/>
                </a:rPr>
                <a:t>Hyperplane</a:t>
              </a:r>
              <a:endParaRPr lang="en-US" sz="2400" dirty="0">
                <a:solidFill>
                  <a:srgbClr val="FF0000"/>
                </a:solidFill>
                <a:latin typeface="Arial" pitchFamily="34" charset="0"/>
                <a:cs typeface="Arial" pitchFamily="34" charset="0"/>
              </a:endParaRPr>
            </a:p>
            <a:p>
              <a:pPr eaLnBrk="0" hangingPunct="0"/>
              <a:r>
                <a:rPr lang="en-US" sz="2400" dirty="0">
                  <a:solidFill>
                    <a:srgbClr val="FF0000"/>
                  </a:solidFill>
                  <a:latin typeface="Arial" pitchFamily="34" charset="0"/>
                  <a:cs typeface="Arial" pitchFamily="34" charset="0"/>
                </a:rPr>
                <a:t>normal to </a:t>
              </a:r>
              <a:r>
                <a:rPr lang="en-US" sz="2400" b="1" i="1" dirty="0">
                  <a:solidFill>
                    <a:srgbClr val="FF0000"/>
                  </a:solidFill>
                  <a:latin typeface="Arial" pitchFamily="34" charset="0"/>
                  <a:cs typeface="Arial" pitchFamily="34" charset="0"/>
                </a:rPr>
                <a:t>v’.</a:t>
              </a:r>
              <a:endParaRPr lang="en-US" sz="2400" b="1" dirty="0">
                <a:solidFill>
                  <a:srgbClr val="FF0000"/>
                </a:solidFill>
                <a:latin typeface="Arial" pitchFamily="34" charset="0"/>
                <a:cs typeface="Arial" pitchFamily="34" charset="0"/>
              </a:endParaRPr>
            </a:p>
            <a:p>
              <a:pPr eaLnBrk="0" hangingPunct="0"/>
              <a:r>
                <a:rPr lang="en-US" sz="2400" dirty="0">
                  <a:solidFill>
                    <a:srgbClr val="FF0000"/>
                  </a:solidFill>
                  <a:latin typeface="Arial" pitchFamily="34" charset="0"/>
                  <a:cs typeface="Arial" pitchFamily="34" charset="0"/>
                </a:rPr>
                <a:t>Here h(x) ≠ h(y)</a:t>
              </a:r>
            </a:p>
          </p:txBody>
        </p:sp>
        <p:sp>
          <p:nvSpPr>
            <p:cNvPr id="44050" name="Line 14"/>
            <p:cNvSpPr>
              <a:spLocks noChangeShapeType="1"/>
            </p:cNvSpPr>
            <p:nvPr/>
          </p:nvSpPr>
          <p:spPr bwMode="auto">
            <a:xfrm flipV="1">
              <a:off x="2304" y="1152"/>
              <a:ext cx="144" cy="1200"/>
            </a:xfrm>
            <a:prstGeom prst="line">
              <a:avLst/>
            </a:prstGeom>
            <a:noFill/>
            <a:ln w="12700">
              <a:solidFill>
                <a:srgbClr val="FF0000"/>
              </a:solidFill>
              <a:round/>
              <a:headEnd/>
              <a:tailEnd type="triangle" w="med" len="med"/>
            </a:ln>
          </p:spPr>
          <p:txBody>
            <a:bodyPr/>
            <a:lstStyle/>
            <a:p>
              <a:endParaRPr lang="en-US">
                <a:latin typeface="Arial" pitchFamily="34" charset="0"/>
                <a:cs typeface="Arial" pitchFamily="34" charset="0"/>
              </a:endParaRPr>
            </a:p>
          </p:txBody>
        </p:sp>
        <p:sp>
          <p:nvSpPr>
            <p:cNvPr id="44051" name="Text Box 15"/>
            <p:cNvSpPr txBox="1">
              <a:spLocks noChangeArrowheads="1"/>
            </p:cNvSpPr>
            <p:nvPr/>
          </p:nvSpPr>
          <p:spPr bwMode="auto">
            <a:xfrm>
              <a:off x="2450" y="1060"/>
              <a:ext cx="251" cy="252"/>
            </a:xfrm>
            <a:prstGeom prst="rect">
              <a:avLst/>
            </a:prstGeom>
            <a:noFill/>
            <a:ln w="9525">
              <a:noFill/>
              <a:miter lim="800000"/>
              <a:headEnd/>
              <a:tailEnd/>
            </a:ln>
          </p:spPr>
          <p:txBody>
            <a:bodyPr wrap="none">
              <a:spAutoFit/>
            </a:bodyPr>
            <a:lstStyle/>
            <a:p>
              <a:pPr eaLnBrk="0" hangingPunct="0"/>
              <a:r>
                <a:rPr lang="en-US" sz="2000" b="1" i="1" dirty="0">
                  <a:solidFill>
                    <a:srgbClr val="FF0000"/>
                  </a:solidFill>
                  <a:latin typeface="Arial" pitchFamily="34" charset="0"/>
                  <a:cs typeface="Arial" pitchFamily="34" charset="0"/>
                </a:rPr>
                <a:t>v’</a:t>
              </a:r>
            </a:p>
          </p:txBody>
        </p:sp>
      </p:grpSp>
      <p:grpSp>
        <p:nvGrpSpPr>
          <p:cNvPr id="4" name="Group 26"/>
          <p:cNvGrpSpPr>
            <a:grpSpLocks/>
          </p:cNvGrpSpPr>
          <p:nvPr/>
        </p:nvGrpSpPr>
        <p:grpSpPr bwMode="auto">
          <a:xfrm>
            <a:off x="1765300" y="2057400"/>
            <a:ext cx="5716588" cy="3886201"/>
            <a:chOff x="1112" y="1296"/>
            <a:chExt cx="3601" cy="2448"/>
          </a:xfrm>
        </p:grpSpPr>
        <p:grpSp>
          <p:nvGrpSpPr>
            <p:cNvPr id="5" name="Group 16"/>
            <p:cNvGrpSpPr>
              <a:grpSpLocks/>
            </p:cNvGrpSpPr>
            <p:nvPr/>
          </p:nvGrpSpPr>
          <p:grpSpPr bwMode="auto">
            <a:xfrm>
              <a:off x="1112" y="1296"/>
              <a:ext cx="3400" cy="2448"/>
              <a:chOff x="1112" y="1296"/>
              <a:chExt cx="3400" cy="2448"/>
            </a:xfrm>
          </p:grpSpPr>
          <p:sp>
            <p:nvSpPr>
              <p:cNvPr id="44045" name="Line 17"/>
              <p:cNvSpPr>
                <a:spLocks noChangeShapeType="1"/>
              </p:cNvSpPr>
              <p:nvPr/>
            </p:nvSpPr>
            <p:spPr bwMode="auto">
              <a:xfrm flipH="1" flipV="1">
                <a:off x="2064" y="1296"/>
                <a:ext cx="528" cy="2208"/>
              </a:xfrm>
              <a:prstGeom prst="line">
                <a:avLst/>
              </a:prstGeom>
              <a:noFill/>
              <a:ln w="12700">
                <a:solidFill>
                  <a:srgbClr val="0000FF"/>
                </a:solidFill>
                <a:prstDash val="dash"/>
                <a:round/>
                <a:headEnd/>
                <a:tailEnd/>
              </a:ln>
            </p:spPr>
            <p:txBody>
              <a:bodyPr/>
              <a:lstStyle/>
              <a:p>
                <a:endParaRPr lang="en-US">
                  <a:latin typeface="Arial" pitchFamily="34" charset="0"/>
                  <a:cs typeface="Arial" pitchFamily="34" charset="0"/>
                </a:endParaRPr>
              </a:p>
            </p:txBody>
          </p:sp>
          <p:sp>
            <p:nvSpPr>
              <p:cNvPr id="44046" name="Text Box 18"/>
              <p:cNvSpPr txBox="1">
                <a:spLocks noChangeArrowheads="1"/>
              </p:cNvSpPr>
              <p:nvPr/>
            </p:nvSpPr>
            <p:spPr bwMode="auto">
              <a:xfrm>
                <a:off x="1112" y="2988"/>
                <a:ext cx="1480" cy="756"/>
              </a:xfrm>
              <a:prstGeom prst="rect">
                <a:avLst/>
              </a:prstGeom>
              <a:noFill/>
              <a:ln w="9525">
                <a:noFill/>
                <a:miter lim="800000"/>
                <a:headEnd/>
                <a:tailEnd/>
              </a:ln>
            </p:spPr>
            <p:txBody>
              <a:bodyPr wrap="none">
                <a:spAutoFit/>
              </a:bodyPr>
              <a:lstStyle/>
              <a:p>
                <a:pPr eaLnBrk="0" hangingPunct="0"/>
                <a:r>
                  <a:rPr lang="en-US" sz="2400" dirty="0" err="1">
                    <a:solidFill>
                      <a:srgbClr val="0000FF"/>
                    </a:solidFill>
                    <a:latin typeface="Arial" pitchFamily="34" charset="0"/>
                    <a:cs typeface="Arial" pitchFamily="34" charset="0"/>
                  </a:rPr>
                  <a:t>Hyperplane</a:t>
                </a:r>
                <a:endParaRPr lang="en-US" sz="2400" dirty="0">
                  <a:solidFill>
                    <a:srgbClr val="0000FF"/>
                  </a:solidFill>
                  <a:latin typeface="Arial" pitchFamily="34" charset="0"/>
                  <a:cs typeface="Arial" pitchFamily="34" charset="0"/>
                </a:endParaRPr>
              </a:p>
              <a:p>
                <a:pPr eaLnBrk="0" hangingPunct="0"/>
                <a:r>
                  <a:rPr lang="en-US" sz="2400" dirty="0">
                    <a:solidFill>
                      <a:srgbClr val="0000FF"/>
                    </a:solidFill>
                    <a:latin typeface="Arial" pitchFamily="34" charset="0"/>
                    <a:cs typeface="Arial" pitchFamily="34" charset="0"/>
                  </a:rPr>
                  <a:t>normal to </a:t>
                </a:r>
                <a:r>
                  <a:rPr lang="en-US" sz="2400" b="1" i="1" dirty="0">
                    <a:solidFill>
                      <a:srgbClr val="0000FF"/>
                    </a:solidFill>
                    <a:latin typeface="Arial" pitchFamily="34" charset="0"/>
                    <a:cs typeface="Arial" pitchFamily="34" charset="0"/>
                  </a:rPr>
                  <a:t>v</a:t>
                </a:r>
                <a:r>
                  <a:rPr lang="en-US" sz="2400" i="1" dirty="0">
                    <a:solidFill>
                      <a:srgbClr val="0000FF"/>
                    </a:solidFill>
                    <a:latin typeface="Arial" pitchFamily="34" charset="0"/>
                    <a:cs typeface="Arial" pitchFamily="34" charset="0"/>
                  </a:rPr>
                  <a:t>.</a:t>
                </a:r>
              </a:p>
              <a:p>
                <a:pPr eaLnBrk="0" hangingPunct="0"/>
                <a:r>
                  <a:rPr lang="en-US" sz="2400" dirty="0">
                    <a:solidFill>
                      <a:srgbClr val="0000FF"/>
                    </a:solidFill>
                    <a:latin typeface="Arial" pitchFamily="34" charset="0"/>
                    <a:cs typeface="Arial" pitchFamily="34" charset="0"/>
                  </a:rPr>
                  <a:t>Here h(x) = h(y)</a:t>
                </a:r>
              </a:p>
            </p:txBody>
          </p:sp>
          <p:sp>
            <p:nvSpPr>
              <p:cNvPr id="44047" name="Line 19"/>
              <p:cNvSpPr>
                <a:spLocks noChangeShapeType="1"/>
              </p:cNvSpPr>
              <p:nvPr/>
            </p:nvSpPr>
            <p:spPr bwMode="auto">
              <a:xfrm flipV="1">
                <a:off x="2304" y="1824"/>
                <a:ext cx="2208" cy="528"/>
              </a:xfrm>
              <a:prstGeom prst="line">
                <a:avLst/>
              </a:prstGeom>
              <a:noFill/>
              <a:ln w="12700">
                <a:solidFill>
                  <a:srgbClr val="0000FF"/>
                </a:solidFill>
                <a:round/>
                <a:headEnd/>
                <a:tailEnd type="triangle" w="med" len="med"/>
              </a:ln>
            </p:spPr>
            <p:txBody>
              <a:bodyPr/>
              <a:lstStyle/>
              <a:p>
                <a:endParaRPr lang="en-US">
                  <a:latin typeface="Arial" pitchFamily="34" charset="0"/>
                  <a:cs typeface="Arial" pitchFamily="34" charset="0"/>
                </a:endParaRPr>
              </a:p>
            </p:txBody>
          </p:sp>
        </p:grpSp>
        <p:sp>
          <p:nvSpPr>
            <p:cNvPr id="44044" name="Text Box 25"/>
            <p:cNvSpPr txBox="1">
              <a:spLocks noChangeArrowheads="1"/>
            </p:cNvSpPr>
            <p:nvPr/>
          </p:nvSpPr>
          <p:spPr bwMode="auto">
            <a:xfrm>
              <a:off x="4516" y="1655"/>
              <a:ext cx="197" cy="233"/>
            </a:xfrm>
            <a:prstGeom prst="rect">
              <a:avLst/>
            </a:prstGeom>
            <a:noFill/>
            <a:ln w="9525">
              <a:noFill/>
              <a:miter lim="800000"/>
              <a:headEnd/>
              <a:tailEnd/>
            </a:ln>
          </p:spPr>
          <p:txBody>
            <a:bodyPr wrap="none">
              <a:spAutoFit/>
            </a:bodyPr>
            <a:lstStyle/>
            <a:p>
              <a:r>
                <a:rPr lang="en-US" b="1" i="1" dirty="0">
                  <a:solidFill>
                    <a:srgbClr val="0000FF"/>
                  </a:solidFill>
                  <a:latin typeface="Arial" pitchFamily="34" charset="0"/>
                  <a:cs typeface="Arial" pitchFamily="34" charset="0"/>
                </a:rPr>
                <a:t>v</a:t>
              </a:r>
            </a:p>
          </p:txBody>
        </p:sp>
      </p:grpSp>
      <p:sp>
        <p:nvSpPr>
          <p:cNvPr id="26" name="TextBox 25"/>
          <p:cNvSpPr txBox="1"/>
          <p:nvPr/>
        </p:nvSpPr>
        <p:spPr>
          <a:xfrm>
            <a:off x="5760904" y="5758289"/>
            <a:ext cx="3441968" cy="923330"/>
          </a:xfrm>
          <a:prstGeom prst="rect">
            <a:avLst/>
          </a:prstGeom>
          <a:noFill/>
        </p:spPr>
        <p:txBody>
          <a:bodyPr wrap="none" rtlCol="0">
            <a:spAutoFit/>
          </a:bodyPr>
          <a:lstStyle/>
          <a:p>
            <a:r>
              <a:rPr lang="en-US" b="1" dirty="0">
                <a:solidFill>
                  <a:srgbClr val="008000"/>
                </a:solidFill>
                <a:latin typeface="Arial" charset="0"/>
                <a:ea typeface="Arial" charset="0"/>
                <a:cs typeface="Arial" charset="0"/>
              </a:rPr>
              <a:t>Note:</a:t>
            </a:r>
            <a:r>
              <a:rPr lang="en-US" dirty="0">
                <a:solidFill>
                  <a:srgbClr val="008000"/>
                </a:solidFill>
                <a:latin typeface="Arial" charset="0"/>
                <a:ea typeface="Arial" charset="0"/>
                <a:cs typeface="Arial" charset="0"/>
              </a:rPr>
              <a:t> what is important is that</a:t>
            </a:r>
          </a:p>
          <a:p>
            <a:r>
              <a:rPr lang="en-US" dirty="0">
                <a:solidFill>
                  <a:srgbClr val="008000"/>
                </a:solidFill>
                <a:latin typeface="Arial" charset="0"/>
                <a:ea typeface="Arial" charset="0"/>
                <a:cs typeface="Arial" charset="0"/>
              </a:rPr>
              <a:t>hyperplane is outside the angle,</a:t>
            </a:r>
          </a:p>
          <a:p>
            <a:r>
              <a:rPr lang="en-US" dirty="0">
                <a:solidFill>
                  <a:srgbClr val="008000"/>
                </a:solidFill>
                <a:latin typeface="Arial" charset="0"/>
                <a:ea typeface="Arial" charset="0"/>
                <a:cs typeface="Arial" charset="0"/>
              </a:rPr>
              <a:t>not that the vector is inside.</a:t>
            </a:r>
          </a:p>
        </p:txBody>
      </p:sp>
    </p:spTree>
    <p:extLst>
      <p:ext uri="{BB962C8B-B14F-4D97-AF65-F5344CB8AC3E}">
        <p14:creationId xmlns:p14="http://schemas.microsoft.com/office/powerpoint/2010/main" val="163616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42" t="3194" r="7206" b="8551"/>
          <a:stretch/>
        </p:blipFill>
        <p:spPr bwMode="auto">
          <a:xfrm>
            <a:off x="777739" y="1142999"/>
            <a:ext cx="7909061" cy="571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Proof of Claim</a:t>
            </a:r>
          </a:p>
        </p:txBody>
      </p:sp>
      <p:sp>
        <p:nvSpPr>
          <p:cNvPr id="3" name="Date Placeholder 2"/>
          <p:cNvSpPr>
            <a:spLocks noGrp="1"/>
          </p:cNvSpPr>
          <p:nvPr>
            <p:ph type="dt" sz="half" idx="10"/>
          </p:nvPr>
        </p:nvSpPr>
        <p:spPr/>
        <p:txBody>
          <a:bodyPr/>
          <a:lstStyle/>
          <a:p>
            <a:fld id="{E826AB2A-ADE1-D244-B7EF-06A77265C238}" type="datetime1">
              <a:rPr lang="en-US" smtClean="0"/>
              <a:t>1/21/18</a:t>
            </a:fld>
            <a:endParaRPr lang="en-US"/>
          </a:p>
        </p:txBody>
      </p:sp>
      <p:sp>
        <p:nvSpPr>
          <p:cNvPr id="4" name="Footer Placeholder 3"/>
          <p:cNvSpPr>
            <a:spLocks noGrp="1"/>
          </p:cNvSpPr>
          <p:nvPr>
            <p:ph type="ftr" sz="quarter" idx="11"/>
          </p:nvPr>
        </p:nvSpPr>
        <p:spPr/>
        <p:txBody>
          <a:bodyPr/>
          <a:lstStyle/>
          <a:p>
            <a:r>
              <a:rPr lang="en-US"/>
              <a:t>Jure Leskovec, Stanford CS246: Mining Massive Datasets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49</a:t>
            </a:fld>
            <a:endParaRPr lang="en-US"/>
          </a:p>
        </p:txBody>
      </p:sp>
      <p:sp>
        <p:nvSpPr>
          <p:cNvPr id="6" name="AutoShape 2" descr="https://mail-attachment.googleusercontent.com/attachment/?ui=2&amp;ik=2a85fe670c&amp;view=att&amp;th=13c47f1f064a6957&amp;attid=0.2&amp;disp=inline&amp;realattid=f_hc1q2kvu1&amp;safe=1&amp;zw&amp;sadnir=1&amp;saduie=AG9B_P-FI9py4jf3Ub9uD3_zeBIM&amp;sadet=1358439793876&amp;sads=58lKlNDUSxom3w4UWJFYdbmp_Gc&amp;sads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mail-attachment.googleusercontent.com/attachment/?ui=2&amp;ik=2a85fe670c&amp;view=att&amp;th=13c47f1f064a6957&amp;attid=0.2&amp;disp=inline&amp;realattid=f_hc1q2kvu1&amp;safe=1&amp;zw&amp;sadnir=1&amp;saduie=AG9B_P-FI9py4jf3Ub9uD3_zeBIM&amp;sadet=1358439793876&amp;sads=58lKlNDUSxom3w4UWJFYdbmp_Gc&amp;sadssc=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ttps://mail-attachment.googleusercontent.com/attachment/?ui=2&amp;ik=2a85fe670c&amp;view=att&amp;th=13c47f1f064a6957&amp;attid=0.2&amp;disp=inline&amp;realattid=f_hc1q2kvu1&amp;safe=1&amp;zw&amp;sadnir=1&amp;saduie=AG9B_P-FI9py4jf3Ub9uD3_zeBIM&amp;sadet=1358439793876&amp;sads=58lKlNDUSxom3w4UWJFYdbmp_Gc&amp;sadssc=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0" name="Text Box 9"/>
              <p:cNvSpPr txBox="1">
                <a:spLocks noChangeArrowheads="1"/>
              </p:cNvSpPr>
              <p:nvPr/>
            </p:nvSpPr>
            <p:spPr bwMode="auto">
              <a:xfrm>
                <a:off x="4632325" y="5891212"/>
                <a:ext cx="4435476" cy="738664"/>
              </a:xfrm>
              <a:prstGeom prst="rect">
                <a:avLst/>
              </a:prstGeom>
              <a:noFill/>
              <a:ln w="9525">
                <a:noFill/>
                <a:miter lim="800000"/>
                <a:headEnd/>
                <a:tailEnd/>
              </a:ln>
            </p:spPr>
            <p:txBody>
              <a:bodyPr wrap="square">
                <a:spAutoFit/>
              </a:bodyPr>
              <a:lstStyle/>
              <a:p>
                <a:pPr eaLnBrk="0" hangingPunct="0"/>
                <a:r>
                  <a:rPr lang="en-US" sz="2400" b="1" dirty="0">
                    <a:latin typeface="Arial" pitchFamily="34" charset="0"/>
                    <a:cs typeface="Arial" pitchFamily="34" charset="0"/>
                  </a:rPr>
                  <a:t>So:</a:t>
                </a:r>
                <a:r>
                  <a:rPr lang="en-US" sz="2400" b="1" dirty="0">
                    <a:solidFill>
                      <a:srgbClr val="008000"/>
                    </a:solidFill>
                    <a:latin typeface="Arial" pitchFamily="34" charset="0"/>
                    <a:cs typeface="Arial" pitchFamily="34" charset="0"/>
                  </a:rPr>
                  <a:t> </a:t>
                </a:r>
                <a:r>
                  <a:rPr lang="en-US" sz="2400" b="1" dirty="0" err="1">
                    <a:solidFill>
                      <a:srgbClr val="008000"/>
                    </a:solidFill>
                    <a:latin typeface="Arial" pitchFamily="34" charset="0"/>
                    <a:cs typeface="Arial" pitchFamily="34" charset="0"/>
                  </a:rPr>
                  <a:t>Prob</a:t>
                </a:r>
                <a:r>
                  <a:rPr lang="en-US" sz="2400" b="1" dirty="0">
                    <a:solidFill>
                      <a:srgbClr val="008000"/>
                    </a:solidFill>
                    <a:latin typeface="Arial" pitchFamily="34" charset="0"/>
                    <a:cs typeface="Arial" pitchFamily="34" charset="0"/>
                  </a:rPr>
                  <a:t>[</a:t>
                </a:r>
                <a:r>
                  <a:rPr lang="en-US" sz="2400" b="1" dirty="0">
                    <a:solidFill>
                      <a:srgbClr val="FF0000"/>
                    </a:solidFill>
                    <a:latin typeface="Arial" pitchFamily="34" charset="0"/>
                    <a:cs typeface="Arial" pitchFamily="34" charset="0"/>
                  </a:rPr>
                  <a:t>Red case</a:t>
                </a:r>
                <a:r>
                  <a:rPr lang="en-US" sz="2400" b="1" dirty="0">
                    <a:solidFill>
                      <a:srgbClr val="008000"/>
                    </a:solidFill>
                    <a:latin typeface="Arial" pitchFamily="34" charset="0"/>
                    <a:cs typeface="Arial" pitchFamily="34" charset="0"/>
                  </a:rPr>
                  <a:t>] = θ / </a:t>
                </a:r>
                <a14:m>
                  <m:oMath xmlns:m="http://schemas.openxmlformats.org/officeDocument/2006/math">
                    <m:r>
                      <a:rPr lang="en-US" sz="2400" b="1" i="1" smtClean="0">
                        <a:solidFill>
                          <a:srgbClr val="008000"/>
                        </a:solidFill>
                        <a:latin typeface="Cambria Math"/>
                        <a:cs typeface="Arial" pitchFamily="34" charset="0"/>
                      </a:rPr>
                      <m:t>𝝅</m:t>
                    </m:r>
                  </m:oMath>
                </a14:m>
                <a:endParaRPr lang="en-US" sz="2400" b="1" dirty="0">
                  <a:solidFill>
                    <a:srgbClr val="008000"/>
                  </a:solidFill>
                  <a:latin typeface="Arial" pitchFamily="34" charset="0"/>
                  <a:cs typeface="Arial" pitchFamily="34" charset="0"/>
                </a:endParaRPr>
              </a:p>
              <a:p>
                <a:pPr eaLnBrk="0" hangingPunct="0"/>
                <a:r>
                  <a:rPr lang="en-US" b="1" dirty="0">
                    <a:latin typeface="Arial" pitchFamily="34" charset="0"/>
                    <a:cs typeface="Arial" pitchFamily="34" charset="0"/>
                  </a:rPr>
                  <a:t>So:</a:t>
                </a:r>
                <a:r>
                  <a:rPr lang="en-US" dirty="0">
                    <a:latin typeface="Arial" pitchFamily="34" charset="0"/>
                    <a:cs typeface="Arial" pitchFamily="34" charset="0"/>
                  </a:rPr>
                  <a:t> </a:t>
                </a:r>
                <a:r>
                  <a:rPr lang="en-US" i="1" dirty="0">
                    <a:latin typeface="Arial" pitchFamily="34" charset="0"/>
                    <a:cs typeface="Arial" pitchFamily="34" charset="0"/>
                  </a:rPr>
                  <a:t>P</a:t>
                </a:r>
                <a:r>
                  <a:rPr lang="en-US" dirty="0">
                    <a:latin typeface="Arial" pitchFamily="34" charset="0"/>
                    <a:cs typeface="Arial" pitchFamily="34" charset="0"/>
                  </a:rPr>
                  <a:t>[</a:t>
                </a:r>
                <a:r>
                  <a:rPr lang="en-US" i="1" dirty="0">
                    <a:latin typeface="Arial" pitchFamily="34" charset="0"/>
                    <a:cs typeface="Arial" pitchFamily="34" charset="0"/>
                  </a:rPr>
                  <a:t>h(x)=h(y)</a:t>
                </a:r>
                <a:r>
                  <a:rPr lang="en-US" dirty="0">
                    <a:latin typeface="Arial" pitchFamily="34" charset="0"/>
                    <a:cs typeface="Arial" pitchFamily="34" charset="0"/>
                  </a:rPr>
                  <a:t>]</a:t>
                </a:r>
                <a:r>
                  <a:rPr lang="en-US" i="1" dirty="0">
                    <a:latin typeface="Arial" pitchFamily="34" charset="0"/>
                    <a:cs typeface="Arial" pitchFamily="34" charset="0"/>
                  </a:rPr>
                  <a:t> = 1- θ/</a:t>
                </a:r>
                <a14:m>
                  <m:oMath xmlns:m="http://schemas.openxmlformats.org/officeDocument/2006/math">
                    <m:r>
                      <a:rPr lang="en-US" b="0" i="1" smtClean="0">
                        <a:latin typeface="Cambria Math"/>
                        <a:cs typeface="Arial" pitchFamily="34" charset="0"/>
                      </a:rPr>
                      <m:t>𝜋</m:t>
                    </m:r>
                  </m:oMath>
                </a14:m>
                <a:r>
                  <a:rPr lang="en-US" i="1" dirty="0">
                    <a:latin typeface="Arial" pitchFamily="34" charset="0"/>
                    <a:cs typeface="Arial" pitchFamily="34" charset="0"/>
                  </a:rPr>
                  <a:t> = 1-d(</a:t>
                </a:r>
                <a:r>
                  <a:rPr lang="en-US" i="1" dirty="0" err="1">
                    <a:latin typeface="Arial" pitchFamily="34" charset="0"/>
                    <a:cs typeface="Arial" pitchFamily="34" charset="0"/>
                  </a:rPr>
                  <a:t>x,y</a:t>
                </a:r>
                <a:r>
                  <a:rPr lang="en-US" i="1" dirty="0">
                    <a:latin typeface="Arial" pitchFamily="34" charset="0"/>
                    <a:cs typeface="Arial" pitchFamily="34" charset="0"/>
                  </a:rPr>
                  <a:t>)/</a:t>
                </a:r>
                <a14:m>
                  <m:oMath xmlns:m="http://schemas.openxmlformats.org/officeDocument/2006/math">
                    <m:r>
                      <a:rPr lang="en-US" i="1">
                        <a:latin typeface="Cambria Math"/>
                        <a:cs typeface="Arial" pitchFamily="34" charset="0"/>
                      </a:rPr>
                      <m:t>𝜋</m:t>
                    </m:r>
                  </m:oMath>
                </a14:m>
                <a:endParaRPr lang="en-US" dirty="0">
                  <a:latin typeface="Arial" pitchFamily="34" charset="0"/>
                  <a:cs typeface="Arial" pitchFamily="34" charset="0"/>
                </a:endParaRPr>
              </a:p>
            </p:txBody>
          </p:sp>
        </mc:Choice>
        <mc:Fallback xmlns="">
          <p:sp>
            <p:nvSpPr>
              <p:cNvPr id="10" name="Text Box 9"/>
              <p:cNvSpPr txBox="1">
                <a:spLocks noRot="1" noChangeAspect="1" noMove="1" noResize="1" noEditPoints="1" noAdjustHandles="1" noChangeArrowheads="1" noChangeShapeType="1" noTextEdit="1"/>
              </p:cNvSpPr>
              <p:nvPr/>
            </p:nvSpPr>
            <p:spPr bwMode="auto">
              <a:xfrm>
                <a:off x="4632325" y="5891212"/>
                <a:ext cx="4435476" cy="738664"/>
              </a:xfrm>
              <a:prstGeom prst="rect">
                <a:avLst/>
              </a:prstGeom>
              <a:blipFill rotWithShape="0">
                <a:blip r:embed="rId3"/>
                <a:stretch>
                  <a:fillRect l="-2198" t="-5738" b="-1147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0435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2"/>
          <p:cNvSpPr>
            <a:spLocks noGrp="1" noChangeArrowheads="1"/>
          </p:cNvSpPr>
          <p:nvPr>
            <p:ph type="title"/>
          </p:nvPr>
        </p:nvSpPr>
        <p:spPr/>
        <p:txBody>
          <a:bodyPr/>
          <a:lstStyle/>
          <a:p>
            <a:r>
              <a:rPr lang="en-US" dirty="0"/>
              <a:t>Recap: Shingles</a:t>
            </a:r>
          </a:p>
        </p:txBody>
      </p:sp>
      <p:sp>
        <p:nvSpPr>
          <p:cNvPr id="268292" name="Rectangle 3"/>
          <p:cNvSpPr>
            <a:spLocks noGrp="1" noChangeArrowheads="1"/>
          </p:cNvSpPr>
          <p:nvPr>
            <p:ph idx="1"/>
          </p:nvPr>
        </p:nvSpPr>
        <p:spPr>
          <a:xfrm>
            <a:off x="457200" y="1295400"/>
            <a:ext cx="8229600" cy="5486400"/>
          </a:xfrm>
        </p:spPr>
        <p:txBody>
          <a:bodyPr>
            <a:normAutofit/>
          </a:bodyPr>
          <a:lstStyle/>
          <a:p>
            <a:r>
              <a:rPr lang="en-US" dirty="0"/>
              <a:t>A </a:t>
            </a:r>
            <a:r>
              <a:rPr lang="en-US" i="1" dirty="0">
                <a:solidFill>
                  <a:srgbClr val="FF0066"/>
                </a:solidFill>
              </a:rPr>
              <a:t>k</a:t>
            </a:r>
            <a:r>
              <a:rPr lang="en-US" dirty="0">
                <a:solidFill>
                  <a:srgbClr val="FF0066"/>
                </a:solidFill>
              </a:rPr>
              <a:t>-shingle</a:t>
            </a:r>
            <a:r>
              <a:rPr lang="en-US" dirty="0"/>
              <a:t> (or </a:t>
            </a:r>
            <a:r>
              <a:rPr lang="en-US" i="1" dirty="0">
                <a:solidFill>
                  <a:srgbClr val="FF0066"/>
                </a:solidFill>
              </a:rPr>
              <a:t>k</a:t>
            </a:r>
            <a:r>
              <a:rPr lang="en-US" dirty="0">
                <a:solidFill>
                  <a:srgbClr val="FF0066"/>
                </a:solidFill>
              </a:rPr>
              <a:t>-gram</a:t>
            </a:r>
            <a:r>
              <a:rPr lang="en-US" dirty="0"/>
              <a:t>) is a sequence of </a:t>
            </a:r>
            <a:r>
              <a:rPr lang="en-US" i="1" dirty="0"/>
              <a:t>k </a:t>
            </a:r>
            <a:r>
              <a:rPr lang="en-US" dirty="0"/>
              <a:t>tokens that appears in the document</a:t>
            </a:r>
          </a:p>
          <a:p>
            <a:pPr lvl="1"/>
            <a:r>
              <a:rPr lang="en-US" dirty="0">
                <a:solidFill>
                  <a:srgbClr val="008000"/>
                </a:solidFill>
              </a:rPr>
              <a:t>Example:</a:t>
            </a:r>
            <a:r>
              <a:rPr lang="en-US" dirty="0"/>
              <a:t> </a:t>
            </a:r>
            <a:r>
              <a:rPr lang="en-US" b="1" dirty="0"/>
              <a:t>k=2</a:t>
            </a:r>
            <a:r>
              <a:rPr lang="en-US" dirty="0"/>
              <a:t>; </a:t>
            </a:r>
            <a:r>
              <a:rPr lang="en-US" b="1" dirty="0"/>
              <a:t>D</a:t>
            </a:r>
            <a:r>
              <a:rPr lang="en-US" b="1" baseline="-25000" dirty="0"/>
              <a:t>1 </a:t>
            </a:r>
            <a:r>
              <a:rPr lang="en-US" dirty="0"/>
              <a:t>= </a:t>
            </a:r>
            <a:r>
              <a:rPr lang="en-US" dirty="0" err="1">
                <a:latin typeface="Times New Roman" pitchFamily="18" charset="0"/>
                <a:cs typeface="Times New Roman" pitchFamily="18" charset="0"/>
              </a:rPr>
              <a:t>abcab</a:t>
            </a:r>
            <a:br>
              <a:rPr lang="en-US" dirty="0"/>
            </a:br>
            <a:r>
              <a:rPr lang="en-US" dirty="0"/>
              <a:t>Set of 2-shingles: </a:t>
            </a:r>
            <a:r>
              <a:rPr lang="en-US" b="1" dirty="0"/>
              <a:t>C</a:t>
            </a:r>
            <a:r>
              <a:rPr lang="en-US" b="1" baseline="-25000" dirty="0"/>
              <a:t>1</a:t>
            </a:r>
            <a:r>
              <a:rPr lang="en-US" baseline="-25000" dirty="0"/>
              <a:t> </a:t>
            </a:r>
            <a:r>
              <a:rPr lang="en-US" dirty="0"/>
              <a:t>= S(D</a:t>
            </a:r>
            <a:r>
              <a:rPr lang="en-US" baseline="-25000" dirty="0"/>
              <a:t>1</a:t>
            </a:r>
            <a:r>
              <a:rPr lang="en-US" dirty="0"/>
              <a:t>) = {</a:t>
            </a:r>
            <a:r>
              <a:rPr lang="en-US" dirty="0" err="1">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a:latin typeface="Times New Roman" pitchFamily="18" charset="0"/>
                <a:cs typeface="Times New Roman" pitchFamily="18" charset="0"/>
              </a:rPr>
              <a:t>ca</a:t>
            </a:r>
            <a:r>
              <a:rPr lang="en-US" dirty="0"/>
              <a:t>}</a:t>
            </a:r>
          </a:p>
          <a:p>
            <a:r>
              <a:rPr lang="en-US" dirty="0">
                <a:solidFill>
                  <a:srgbClr val="0000FF"/>
                </a:solidFill>
              </a:rPr>
              <a:t>Represent a doc by a set of hash values of its </a:t>
            </a:r>
            <a:r>
              <a:rPr lang="en-US" i="1" dirty="0">
                <a:solidFill>
                  <a:srgbClr val="0000FF"/>
                </a:solidFill>
              </a:rPr>
              <a:t>k</a:t>
            </a:r>
            <a:r>
              <a:rPr lang="en-US" dirty="0">
                <a:solidFill>
                  <a:srgbClr val="0000FF"/>
                </a:solidFill>
              </a:rPr>
              <a:t>-shingles</a:t>
            </a:r>
          </a:p>
          <a:p>
            <a:r>
              <a:rPr lang="en-US" dirty="0"/>
              <a:t>A natural </a:t>
            </a:r>
            <a:r>
              <a:rPr lang="en-US" b="1" dirty="0"/>
              <a:t>similarity measure</a:t>
            </a:r>
            <a:r>
              <a:rPr lang="en-US" dirty="0"/>
              <a:t> is then the </a:t>
            </a:r>
            <a:r>
              <a:rPr lang="en-US" b="1" dirty="0" err="1">
                <a:solidFill>
                  <a:srgbClr val="D60093"/>
                </a:solidFill>
              </a:rPr>
              <a:t>Jaccard</a:t>
            </a:r>
            <a:r>
              <a:rPr lang="en-US" b="1" dirty="0">
                <a:solidFill>
                  <a:srgbClr val="D60093"/>
                </a:solidFill>
              </a:rPr>
              <a:t> similarity:</a:t>
            </a:r>
          </a:p>
          <a:p>
            <a:pPr>
              <a:buNone/>
            </a:pPr>
            <a:r>
              <a:rPr lang="en-US" i="1" dirty="0"/>
              <a:t>		</a:t>
            </a:r>
            <a:r>
              <a:rPr lang="en-US" b="1" i="1" dirty="0" err="1"/>
              <a:t>sim</a:t>
            </a:r>
            <a:r>
              <a:rPr lang="en-US" b="1" dirty="0"/>
              <a:t>(D</a:t>
            </a:r>
            <a:r>
              <a:rPr lang="en-US" b="1" baseline="-25000" dirty="0"/>
              <a:t>1</a:t>
            </a:r>
            <a:r>
              <a:rPr lang="en-US" b="1" dirty="0"/>
              <a:t>, D</a:t>
            </a:r>
            <a:r>
              <a:rPr lang="en-US" b="1" baseline="-25000" dirty="0"/>
              <a:t>2</a:t>
            </a:r>
            <a:r>
              <a:rPr lang="en-US" b="1" dirty="0"/>
              <a:t>) = |C</a:t>
            </a:r>
            <a:r>
              <a:rPr lang="en-US" b="1" baseline="-25000" dirty="0"/>
              <a:t>1</a:t>
            </a:r>
            <a:r>
              <a:rPr lang="en-US" b="1" dirty="0">
                <a:sym typeface="Symbol" pitchFamily="18" charset="2"/>
              </a:rPr>
              <a:t>C</a:t>
            </a:r>
            <a:r>
              <a:rPr lang="en-US" b="1" baseline="-25000" dirty="0">
                <a:sym typeface="Symbol" pitchFamily="18" charset="2"/>
              </a:rPr>
              <a:t>2</a:t>
            </a:r>
            <a:r>
              <a:rPr lang="en-US" b="1" dirty="0">
                <a:sym typeface="Symbol" pitchFamily="18" charset="2"/>
              </a:rPr>
              <a:t>|/|C</a:t>
            </a:r>
            <a:r>
              <a:rPr lang="en-US" b="1" baseline="-25000" dirty="0">
                <a:sym typeface="Symbol" pitchFamily="18" charset="2"/>
              </a:rPr>
              <a:t>1</a:t>
            </a:r>
            <a:r>
              <a:rPr lang="en-US" b="1" dirty="0">
                <a:sym typeface="Symbol" pitchFamily="18" charset="2"/>
              </a:rPr>
              <a:t>C</a:t>
            </a:r>
            <a:r>
              <a:rPr lang="en-US" b="1" baseline="-25000" dirty="0">
                <a:sym typeface="Symbol" pitchFamily="18" charset="2"/>
              </a:rPr>
              <a:t>2</a:t>
            </a:r>
            <a:r>
              <a:rPr lang="en-US" b="1" dirty="0">
                <a:sym typeface="Symbol" pitchFamily="18" charset="2"/>
              </a:rPr>
              <a:t>|</a:t>
            </a:r>
          </a:p>
          <a:p>
            <a:pPr lvl="2"/>
            <a:r>
              <a:rPr lang="en-US" dirty="0">
                <a:sym typeface="Symbol" pitchFamily="18" charset="2"/>
              </a:rPr>
              <a:t>Similarity of two documents is the </a:t>
            </a:r>
            <a:r>
              <a:rPr lang="en-US" dirty="0" err="1">
                <a:sym typeface="Symbol" pitchFamily="18" charset="2"/>
              </a:rPr>
              <a:t>Jaccard</a:t>
            </a:r>
            <a:r>
              <a:rPr lang="en-US" dirty="0">
                <a:sym typeface="Symbol" pitchFamily="18" charset="2"/>
              </a:rPr>
              <a:t> similarity of their shingles</a:t>
            </a:r>
            <a:endParaRPr lang="en-US" dirty="0">
              <a:solidFill>
                <a:schemeClr val="accent2"/>
              </a:solidFill>
            </a:endParaRPr>
          </a:p>
        </p:txBody>
      </p:sp>
      <p:sp>
        <p:nvSpPr>
          <p:cNvPr id="5" name="Date Placeholder 4"/>
          <p:cNvSpPr>
            <a:spLocks noGrp="1"/>
          </p:cNvSpPr>
          <p:nvPr>
            <p:ph type="dt" sz="half" idx="10"/>
          </p:nvPr>
        </p:nvSpPr>
        <p:spPr/>
        <p:txBody>
          <a:bodyPr/>
          <a:lstStyle/>
          <a:p>
            <a:fld id="{E3F750FD-A21D-344F-843F-CCECC86D84E5}" type="datetime1">
              <a:rPr lang="en-US" smtClean="0"/>
              <a:t>1/21/18</a:t>
            </a:fld>
            <a:endParaRPr lang="en-US"/>
          </a:p>
        </p:txBody>
      </p:sp>
      <p:sp>
        <p:nvSpPr>
          <p:cNvPr id="7" name="Footer Placeholder 6"/>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dirty="0"/>
          </a:p>
        </p:txBody>
      </p:sp>
    </p:spTree>
    <p:extLst>
      <p:ext uri="{BB962C8B-B14F-4D97-AF65-F5344CB8AC3E}">
        <p14:creationId xmlns:p14="http://schemas.microsoft.com/office/powerpoint/2010/main" val="125739936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Signatures for Cosine Distance</a:t>
            </a:r>
          </a:p>
        </p:txBody>
      </p:sp>
      <p:sp>
        <p:nvSpPr>
          <p:cNvPr id="45059" name="Rectangle 3"/>
          <p:cNvSpPr>
            <a:spLocks noGrp="1" noChangeArrowheads="1"/>
          </p:cNvSpPr>
          <p:nvPr>
            <p:ph idx="1"/>
          </p:nvPr>
        </p:nvSpPr>
        <p:spPr/>
        <p:txBody>
          <a:bodyPr/>
          <a:lstStyle/>
          <a:p>
            <a:r>
              <a:rPr lang="en-US" dirty="0"/>
              <a:t>Pick some number of random vectors, and hash your data for each vector</a:t>
            </a:r>
          </a:p>
          <a:p>
            <a:pPr lvl="8"/>
            <a:endParaRPr lang="en-US" dirty="0"/>
          </a:p>
          <a:p>
            <a:r>
              <a:rPr lang="en-US" dirty="0"/>
              <a:t>The result is a </a:t>
            </a:r>
            <a:r>
              <a:rPr lang="en-US" dirty="0">
                <a:solidFill>
                  <a:srgbClr val="FF0066"/>
                </a:solidFill>
              </a:rPr>
              <a:t>signature</a:t>
            </a:r>
            <a:r>
              <a:rPr lang="en-US" dirty="0"/>
              <a:t> (</a:t>
            </a:r>
            <a:r>
              <a:rPr lang="en-US" i="1" dirty="0">
                <a:solidFill>
                  <a:srgbClr val="FF0066"/>
                </a:solidFill>
              </a:rPr>
              <a:t>sketch</a:t>
            </a:r>
            <a:r>
              <a:rPr lang="en-US" dirty="0"/>
              <a:t>) of </a:t>
            </a:r>
            <a:br>
              <a:rPr lang="en-US" dirty="0"/>
            </a:br>
            <a:r>
              <a:rPr lang="en-US" b="1" dirty="0"/>
              <a:t>+1</a:t>
            </a:r>
            <a:r>
              <a:rPr lang="en-US" dirty="0"/>
              <a:t>’s and </a:t>
            </a:r>
            <a:r>
              <a:rPr lang="en-US" b="1" dirty="0"/>
              <a:t>–1</a:t>
            </a:r>
            <a:r>
              <a:rPr lang="en-US" dirty="0"/>
              <a:t>’s for each data point</a:t>
            </a:r>
          </a:p>
          <a:p>
            <a:pPr lvl="8"/>
            <a:endParaRPr lang="en-US" dirty="0"/>
          </a:p>
          <a:p>
            <a:r>
              <a:rPr lang="en-US" dirty="0"/>
              <a:t>Can be used for LSH like we used the </a:t>
            </a:r>
            <a:br>
              <a:rPr lang="en-US" dirty="0"/>
            </a:br>
            <a:r>
              <a:rPr lang="en-US" dirty="0"/>
              <a:t>Min-Hash signatures for </a:t>
            </a:r>
            <a:r>
              <a:rPr lang="en-US" dirty="0" err="1"/>
              <a:t>Jaccard</a:t>
            </a:r>
            <a:r>
              <a:rPr lang="en-US" dirty="0"/>
              <a:t> distance</a:t>
            </a:r>
          </a:p>
          <a:p>
            <a:pPr marL="2048256" lvl="8" indent="0">
              <a:buNone/>
            </a:pPr>
            <a:endParaRPr lang="en-US" dirty="0"/>
          </a:p>
          <a:p>
            <a:r>
              <a:rPr lang="en-US" dirty="0">
                <a:solidFill>
                  <a:srgbClr val="008000"/>
                </a:solidFill>
              </a:rPr>
              <a:t>Amplify using </a:t>
            </a:r>
            <a:r>
              <a:rPr lang="en-US" b="1" dirty="0">
                <a:solidFill>
                  <a:srgbClr val="008000"/>
                </a:solidFill>
              </a:rPr>
              <a:t>AND</a:t>
            </a:r>
            <a:r>
              <a:rPr lang="en-US" dirty="0">
                <a:solidFill>
                  <a:srgbClr val="008000"/>
                </a:solidFill>
              </a:rPr>
              <a:t>/</a:t>
            </a:r>
            <a:r>
              <a:rPr lang="en-US" b="1" dirty="0">
                <a:solidFill>
                  <a:srgbClr val="008000"/>
                </a:solidFill>
              </a:rPr>
              <a:t>OR</a:t>
            </a:r>
            <a:r>
              <a:rPr lang="en-US" dirty="0">
                <a:solidFill>
                  <a:srgbClr val="008000"/>
                </a:solidFill>
              </a:rPr>
              <a:t> constructions</a:t>
            </a:r>
          </a:p>
          <a:p>
            <a:endParaRPr lang="en-US" dirty="0"/>
          </a:p>
        </p:txBody>
      </p:sp>
      <p:sp>
        <p:nvSpPr>
          <p:cNvPr id="4" name="Date Placeholder 3"/>
          <p:cNvSpPr>
            <a:spLocks noGrp="1"/>
          </p:cNvSpPr>
          <p:nvPr>
            <p:ph type="dt" sz="half" idx="10"/>
          </p:nvPr>
        </p:nvSpPr>
        <p:spPr/>
        <p:txBody>
          <a:bodyPr/>
          <a:lstStyle/>
          <a:p>
            <a:fld id="{4260667D-D488-8B47-B226-E11853368C78}"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50</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367907056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How to pick random vectors?</a:t>
            </a:r>
          </a:p>
        </p:txBody>
      </p:sp>
      <p:sp>
        <p:nvSpPr>
          <p:cNvPr id="94211" name="Rectangle 3"/>
          <p:cNvSpPr>
            <a:spLocks noGrp="1" noChangeArrowheads="1"/>
          </p:cNvSpPr>
          <p:nvPr>
            <p:ph idx="1"/>
          </p:nvPr>
        </p:nvSpPr>
        <p:spPr>
          <a:xfrm>
            <a:off x="457200" y="1295400"/>
            <a:ext cx="8610600" cy="5257801"/>
          </a:xfrm>
        </p:spPr>
        <p:txBody>
          <a:bodyPr/>
          <a:lstStyle/>
          <a:p>
            <a:r>
              <a:rPr lang="en-US" dirty="0"/>
              <a:t>Expensive to pick a random vector in </a:t>
            </a:r>
            <a:r>
              <a:rPr lang="en-US" b="1" i="1" dirty="0"/>
              <a:t>M</a:t>
            </a:r>
            <a:r>
              <a:rPr lang="en-US" dirty="0"/>
              <a:t> dimensions for large </a:t>
            </a:r>
            <a:r>
              <a:rPr lang="en-US" b="1" i="1" dirty="0"/>
              <a:t>M</a:t>
            </a:r>
          </a:p>
          <a:p>
            <a:pPr lvl="1"/>
            <a:r>
              <a:rPr lang="en-US" dirty="0"/>
              <a:t>Would have to generate</a:t>
            </a:r>
            <a:r>
              <a:rPr lang="en-US" b="1" i="1" dirty="0"/>
              <a:t> M</a:t>
            </a:r>
            <a:r>
              <a:rPr lang="en-US" dirty="0"/>
              <a:t> random numbers</a:t>
            </a:r>
          </a:p>
          <a:p>
            <a:pPr lvl="8"/>
            <a:endParaRPr lang="en-US" dirty="0"/>
          </a:p>
          <a:p>
            <a:r>
              <a:rPr lang="en-US" b="1" dirty="0">
                <a:solidFill>
                  <a:srgbClr val="FF0066"/>
                </a:solidFill>
              </a:rPr>
              <a:t>A more efficient approach</a:t>
            </a:r>
          </a:p>
          <a:p>
            <a:pPr lvl="1"/>
            <a:r>
              <a:rPr lang="en-US" dirty="0"/>
              <a:t>It suffices to consider only vectors </a:t>
            </a:r>
            <a:r>
              <a:rPr lang="en-US" b="1" i="1" dirty="0"/>
              <a:t>v</a:t>
            </a:r>
            <a:br>
              <a:rPr lang="en-US" dirty="0"/>
            </a:br>
            <a:r>
              <a:rPr lang="en-US" dirty="0"/>
              <a:t>consisting of +1 and –1 components</a:t>
            </a:r>
          </a:p>
          <a:p>
            <a:pPr lvl="2"/>
            <a:r>
              <a:rPr lang="en-US" b="1" dirty="0"/>
              <a:t>Why?</a:t>
            </a:r>
            <a:r>
              <a:rPr lang="en-US" dirty="0"/>
              <a:t> Assuming data is random, then vectors of +/-1 cover the entire space evenly (and does not bias in any way)</a:t>
            </a:r>
          </a:p>
        </p:txBody>
      </p:sp>
      <p:sp>
        <p:nvSpPr>
          <p:cNvPr id="4" name="Date Placeholder 3"/>
          <p:cNvSpPr>
            <a:spLocks noGrp="1"/>
          </p:cNvSpPr>
          <p:nvPr>
            <p:ph type="dt" sz="half" idx="10"/>
          </p:nvPr>
        </p:nvSpPr>
        <p:spPr/>
        <p:txBody>
          <a:bodyPr/>
          <a:lstStyle/>
          <a:p>
            <a:fld id="{2C56E36F-274B-6C49-8D5E-2E433A84E828}"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51</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293353117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LSH for Euclidean Distance</a:t>
            </a:r>
          </a:p>
        </p:txBody>
      </p:sp>
      <p:sp>
        <p:nvSpPr>
          <p:cNvPr id="95235" name="Rectangle 3"/>
          <p:cNvSpPr>
            <a:spLocks noGrp="1" noChangeArrowheads="1"/>
          </p:cNvSpPr>
          <p:nvPr>
            <p:ph idx="1"/>
          </p:nvPr>
        </p:nvSpPr>
        <p:spPr>
          <a:xfrm>
            <a:off x="457200" y="1371600"/>
            <a:ext cx="8229600" cy="5181601"/>
          </a:xfrm>
        </p:spPr>
        <p:txBody>
          <a:bodyPr/>
          <a:lstStyle/>
          <a:p>
            <a:r>
              <a:rPr lang="en-US" b="1" dirty="0">
                <a:solidFill>
                  <a:srgbClr val="0000FF"/>
                </a:solidFill>
              </a:rPr>
              <a:t>Idea:</a:t>
            </a:r>
            <a:r>
              <a:rPr lang="en-US" b="1" dirty="0"/>
              <a:t> Hash functions correspond to lines</a:t>
            </a:r>
          </a:p>
          <a:p>
            <a:pPr lvl="8"/>
            <a:endParaRPr lang="en-US" dirty="0"/>
          </a:p>
          <a:p>
            <a:r>
              <a:rPr lang="en-US" dirty="0"/>
              <a:t>Partition the line into buckets of size </a:t>
            </a:r>
            <a:r>
              <a:rPr lang="en-US" b="1" i="1" dirty="0">
                <a:solidFill>
                  <a:srgbClr val="D60093"/>
                </a:solidFill>
              </a:rPr>
              <a:t>a</a:t>
            </a:r>
            <a:endParaRPr lang="en-US" b="1" dirty="0">
              <a:solidFill>
                <a:srgbClr val="D60093"/>
              </a:solidFill>
            </a:endParaRPr>
          </a:p>
          <a:p>
            <a:pPr lvl="8"/>
            <a:endParaRPr lang="en-US" dirty="0"/>
          </a:p>
          <a:p>
            <a:r>
              <a:rPr lang="en-US" b="1" dirty="0">
                <a:solidFill>
                  <a:srgbClr val="008000"/>
                </a:solidFill>
              </a:rPr>
              <a:t>Hash each point to the bucket containing its projection onto the line</a:t>
            </a:r>
          </a:p>
          <a:p>
            <a:pPr lvl="1"/>
            <a:r>
              <a:rPr lang="en-US" dirty="0"/>
              <a:t>An element of the “Signature” is a bucket id for that given projection line</a:t>
            </a:r>
          </a:p>
          <a:p>
            <a:pPr lvl="8"/>
            <a:endParaRPr lang="en-US" dirty="0"/>
          </a:p>
          <a:p>
            <a:r>
              <a:rPr lang="en-US" b="1" dirty="0"/>
              <a:t>Nearby points are always close</a:t>
            </a:r>
            <a:r>
              <a:rPr lang="en-US" dirty="0"/>
              <a:t>; </a:t>
            </a:r>
            <a:br>
              <a:rPr lang="en-US" dirty="0"/>
            </a:br>
            <a:r>
              <a:rPr lang="en-US" dirty="0"/>
              <a:t>distant points are rarely in same bucket</a:t>
            </a:r>
          </a:p>
        </p:txBody>
      </p:sp>
      <p:sp>
        <p:nvSpPr>
          <p:cNvPr id="4" name="Date Placeholder 3"/>
          <p:cNvSpPr>
            <a:spLocks noGrp="1"/>
          </p:cNvSpPr>
          <p:nvPr>
            <p:ph type="dt" sz="half" idx="10"/>
          </p:nvPr>
        </p:nvSpPr>
        <p:spPr/>
        <p:txBody>
          <a:bodyPr/>
          <a:lstStyle/>
          <a:p>
            <a:fld id="{17E28A75-034D-B644-AB61-84A0967AD0EE}" type="datetime1">
              <a:rPr lang="en-US" smtClean="0"/>
              <a:t>1/21/18</a:t>
            </a:fld>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52</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2820247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stCxn id="7" idx="4"/>
            <a:endCxn id="21" idx="0"/>
          </p:cNvCxnSpPr>
          <p:nvPr/>
        </p:nvCxnSpPr>
        <p:spPr>
          <a:xfrm>
            <a:off x="1676400" y="2397466"/>
            <a:ext cx="0" cy="1107734"/>
          </a:xfrm>
          <a:prstGeom prst="line">
            <a:avLst/>
          </a:prstGeom>
          <a:ln w="28575">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19" name="Straight Connector 18"/>
          <p:cNvCxnSpPr>
            <a:stCxn id="8" idx="4"/>
            <a:endCxn id="22" idx="0"/>
          </p:cNvCxnSpPr>
          <p:nvPr/>
        </p:nvCxnSpPr>
        <p:spPr>
          <a:xfrm>
            <a:off x="1981200" y="2626066"/>
            <a:ext cx="0" cy="879134"/>
          </a:xfrm>
          <a:prstGeom prst="line">
            <a:avLst/>
          </a:prstGeom>
          <a:ln w="28575">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cxnSp>
        <p:nvCxnSpPr>
          <p:cNvPr id="28" name="Straight Connector 27"/>
          <p:cNvCxnSpPr>
            <a:stCxn id="9" idx="4"/>
            <a:endCxn id="23" idx="0"/>
          </p:cNvCxnSpPr>
          <p:nvPr/>
        </p:nvCxnSpPr>
        <p:spPr>
          <a:xfrm>
            <a:off x="2971800" y="2819400"/>
            <a:ext cx="0" cy="685800"/>
          </a:xfrm>
          <a:prstGeom prst="line">
            <a:avLst/>
          </a:prstGeom>
          <a:ln w="28575">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a:t>Projection of Points</a:t>
            </a:r>
          </a:p>
        </p:txBody>
      </p:sp>
      <p:sp>
        <p:nvSpPr>
          <p:cNvPr id="45" name="Content Placeholder 44"/>
          <p:cNvSpPr>
            <a:spLocks noGrp="1"/>
          </p:cNvSpPr>
          <p:nvPr>
            <p:ph sz="half" idx="1"/>
          </p:nvPr>
        </p:nvSpPr>
        <p:spPr>
          <a:xfrm>
            <a:off x="457200" y="4503357"/>
            <a:ext cx="4038600" cy="2296731"/>
          </a:xfrm>
        </p:spPr>
        <p:txBody>
          <a:bodyPr>
            <a:normAutofit/>
          </a:bodyPr>
          <a:lstStyle/>
          <a:p>
            <a:r>
              <a:rPr lang="en-US" b="1" dirty="0">
                <a:solidFill>
                  <a:srgbClr val="D60093"/>
                </a:solidFill>
              </a:rPr>
              <a:t>“Lucky” case:</a:t>
            </a:r>
          </a:p>
          <a:p>
            <a:pPr lvl="1"/>
            <a:r>
              <a:rPr lang="en-US" dirty="0"/>
              <a:t>Points that are close hash in the same bucket</a:t>
            </a:r>
          </a:p>
          <a:p>
            <a:pPr lvl="1"/>
            <a:r>
              <a:rPr lang="en-US" dirty="0"/>
              <a:t>Distant points end up in different buckets</a:t>
            </a:r>
          </a:p>
        </p:txBody>
      </p:sp>
      <p:sp>
        <p:nvSpPr>
          <p:cNvPr id="46" name="Content Placeholder 45"/>
          <p:cNvSpPr>
            <a:spLocks noGrp="1"/>
          </p:cNvSpPr>
          <p:nvPr>
            <p:ph sz="half" idx="2"/>
          </p:nvPr>
        </p:nvSpPr>
        <p:spPr>
          <a:xfrm>
            <a:off x="4648200" y="4503356"/>
            <a:ext cx="4038600" cy="2296732"/>
          </a:xfrm>
        </p:spPr>
        <p:txBody>
          <a:bodyPr>
            <a:normAutofit/>
          </a:bodyPr>
          <a:lstStyle/>
          <a:p>
            <a:r>
              <a:rPr lang="en-US" b="1" dirty="0">
                <a:solidFill>
                  <a:srgbClr val="D60093"/>
                </a:solidFill>
              </a:rPr>
              <a:t>Two “unlucky” cases:</a:t>
            </a:r>
          </a:p>
          <a:p>
            <a:pPr lvl="1"/>
            <a:r>
              <a:rPr lang="en-US" b="1" dirty="0"/>
              <a:t>Top:</a:t>
            </a:r>
            <a:r>
              <a:rPr lang="en-US" dirty="0"/>
              <a:t> unlucky quantization</a:t>
            </a:r>
          </a:p>
          <a:p>
            <a:pPr lvl="1"/>
            <a:r>
              <a:rPr lang="en-US" b="1" dirty="0"/>
              <a:t>Bottom:</a:t>
            </a:r>
            <a:r>
              <a:rPr lang="en-US" dirty="0"/>
              <a:t> unlucky projection</a:t>
            </a:r>
          </a:p>
        </p:txBody>
      </p:sp>
      <p:sp>
        <p:nvSpPr>
          <p:cNvPr id="4" name="Date Placeholder 3"/>
          <p:cNvSpPr>
            <a:spLocks noGrp="1"/>
          </p:cNvSpPr>
          <p:nvPr>
            <p:ph type="dt" sz="half" idx="10"/>
          </p:nvPr>
        </p:nvSpPr>
        <p:spPr/>
        <p:txBody>
          <a:bodyPr/>
          <a:lstStyle/>
          <a:p>
            <a:fld id="{D80DBC1B-0ACA-634E-B852-B19EC16EA6B6}"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53</a:t>
            </a:fld>
            <a:endParaRPr lang="en-US"/>
          </a:p>
        </p:txBody>
      </p:sp>
      <p:sp>
        <p:nvSpPr>
          <p:cNvPr id="7" name="Oval 6"/>
          <p:cNvSpPr/>
          <p:nvPr/>
        </p:nvSpPr>
        <p:spPr>
          <a:xfrm>
            <a:off x="1600200" y="2245066"/>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8" name="Oval 7"/>
          <p:cNvSpPr/>
          <p:nvPr/>
        </p:nvSpPr>
        <p:spPr>
          <a:xfrm>
            <a:off x="1905000" y="2473666"/>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9" name="Oval 8"/>
          <p:cNvSpPr/>
          <p:nvPr/>
        </p:nvSpPr>
        <p:spPr>
          <a:xfrm>
            <a:off x="2895600" y="26670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nvGrpSpPr>
          <p:cNvPr id="15" name="Group 14"/>
          <p:cNvGrpSpPr/>
          <p:nvPr/>
        </p:nvGrpSpPr>
        <p:grpSpPr>
          <a:xfrm>
            <a:off x="609600" y="3429000"/>
            <a:ext cx="3345243" cy="304800"/>
            <a:chOff x="998157" y="4114800"/>
            <a:chExt cx="3345243" cy="304800"/>
          </a:xfrm>
        </p:grpSpPr>
        <p:sp>
          <p:nvSpPr>
            <p:cNvPr id="10" name="Rectangle 9"/>
            <p:cNvSpPr/>
            <p:nvPr/>
          </p:nvSpPr>
          <p:spPr>
            <a:xfrm>
              <a:off x="998157"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18288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Rectangle 11"/>
            <p:cNvSpPr/>
            <p:nvPr/>
          </p:nvSpPr>
          <p:spPr>
            <a:xfrm>
              <a:off x="26670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ectangle 12"/>
            <p:cNvSpPr/>
            <p:nvPr/>
          </p:nvSpPr>
          <p:spPr>
            <a:xfrm>
              <a:off x="35052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cxnSp>
        <p:nvCxnSpPr>
          <p:cNvPr id="17" name="Straight Connector 16"/>
          <p:cNvCxnSpPr/>
          <p:nvPr/>
        </p:nvCxnSpPr>
        <p:spPr>
          <a:xfrm>
            <a:off x="76200" y="3429000"/>
            <a:ext cx="4724400" cy="0"/>
          </a:xfrm>
          <a:prstGeom prst="line">
            <a:avLst/>
          </a:prstGeom>
          <a:ln w="28575"/>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038600" y="3124200"/>
            <a:ext cx="620683" cy="369332"/>
          </a:xfrm>
          <a:prstGeom prst="rect">
            <a:avLst/>
          </a:prstGeom>
          <a:noFill/>
        </p:spPr>
        <p:txBody>
          <a:bodyPr wrap="none" rtlCol="0">
            <a:spAutoFit/>
          </a:bodyPr>
          <a:lstStyle/>
          <a:p>
            <a:r>
              <a:rPr lang="en-US" dirty="0">
                <a:latin typeface="Arial" pitchFamily="34" charset="0"/>
                <a:cs typeface="Arial" pitchFamily="34" charset="0"/>
              </a:rPr>
              <a:t>Line</a:t>
            </a:r>
          </a:p>
        </p:txBody>
      </p:sp>
      <p:sp>
        <p:nvSpPr>
          <p:cNvPr id="20" name="TextBox 19"/>
          <p:cNvSpPr txBox="1"/>
          <p:nvPr/>
        </p:nvSpPr>
        <p:spPr>
          <a:xfrm>
            <a:off x="1741517" y="3733800"/>
            <a:ext cx="1928733" cy="369332"/>
          </a:xfrm>
          <a:prstGeom prst="rect">
            <a:avLst/>
          </a:prstGeom>
          <a:noFill/>
        </p:spPr>
        <p:txBody>
          <a:bodyPr wrap="none" rtlCol="0">
            <a:spAutoFit/>
          </a:bodyPr>
          <a:lstStyle/>
          <a:p>
            <a:r>
              <a:rPr lang="en-US" dirty="0">
                <a:latin typeface="Arial" pitchFamily="34" charset="0"/>
                <a:cs typeface="Arial" pitchFamily="34" charset="0"/>
              </a:rPr>
              <a:t>Buckets of size </a:t>
            </a:r>
            <a:r>
              <a:rPr lang="en-US" b="1" i="1" dirty="0">
                <a:solidFill>
                  <a:srgbClr val="D60093"/>
                </a:solidFill>
                <a:latin typeface="Arial" pitchFamily="34" charset="0"/>
                <a:cs typeface="Arial" pitchFamily="34" charset="0"/>
              </a:rPr>
              <a:t>a</a:t>
            </a:r>
          </a:p>
        </p:txBody>
      </p:sp>
      <p:sp>
        <p:nvSpPr>
          <p:cNvPr id="21" name="Oval 20"/>
          <p:cNvSpPr/>
          <p:nvPr/>
        </p:nvSpPr>
        <p:spPr>
          <a:xfrm>
            <a:off x="1600200" y="3505200"/>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22" name="Oval 21"/>
          <p:cNvSpPr/>
          <p:nvPr/>
        </p:nvSpPr>
        <p:spPr>
          <a:xfrm>
            <a:off x="1905000" y="350520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23" name="Oval 22"/>
          <p:cNvSpPr/>
          <p:nvPr/>
        </p:nvSpPr>
        <p:spPr>
          <a:xfrm>
            <a:off x="2895600" y="35052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nvGrpSpPr>
          <p:cNvPr id="47" name="Group 46"/>
          <p:cNvGrpSpPr/>
          <p:nvPr/>
        </p:nvGrpSpPr>
        <p:grpSpPr>
          <a:xfrm>
            <a:off x="4949907" y="1219199"/>
            <a:ext cx="3345243" cy="1295401"/>
            <a:chOff x="4949907" y="1066800"/>
            <a:chExt cx="3345243" cy="1295401"/>
          </a:xfrm>
        </p:grpSpPr>
        <p:sp>
          <p:nvSpPr>
            <p:cNvPr id="24" name="Oval 23"/>
            <p:cNvSpPr/>
            <p:nvPr/>
          </p:nvSpPr>
          <p:spPr>
            <a:xfrm>
              <a:off x="6397707" y="1066800"/>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25" name="Oval 24"/>
            <p:cNvSpPr/>
            <p:nvPr/>
          </p:nvSpPr>
          <p:spPr>
            <a:xfrm>
              <a:off x="6702507" y="129540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26" name="Oval 25"/>
            <p:cNvSpPr/>
            <p:nvPr/>
          </p:nvSpPr>
          <p:spPr>
            <a:xfrm>
              <a:off x="7693107" y="1488734"/>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nvGrpSpPr>
            <p:cNvPr id="58" name="Group 57"/>
            <p:cNvGrpSpPr/>
            <p:nvPr/>
          </p:nvGrpSpPr>
          <p:grpSpPr>
            <a:xfrm>
              <a:off x="4949907" y="2057401"/>
              <a:ext cx="3345243" cy="304800"/>
              <a:chOff x="998157" y="4114800"/>
              <a:chExt cx="3345243" cy="304800"/>
            </a:xfrm>
          </p:grpSpPr>
          <p:sp>
            <p:nvSpPr>
              <p:cNvPr id="59" name="Rectangle 58"/>
              <p:cNvSpPr/>
              <p:nvPr/>
            </p:nvSpPr>
            <p:spPr>
              <a:xfrm>
                <a:off x="998157"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0" name="Rectangle 59"/>
              <p:cNvSpPr/>
              <p:nvPr/>
            </p:nvSpPr>
            <p:spPr>
              <a:xfrm>
                <a:off x="18288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1" name="Rectangle 60"/>
              <p:cNvSpPr/>
              <p:nvPr/>
            </p:nvSpPr>
            <p:spPr>
              <a:xfrm>
                <a:off x="26670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2" name="Rectangle 61"/>
              <p:cNvSpPr/>
              <p:nvPr/>
            </p:nvSpPr>
            <p:spPr>
              <a:xfrm>
                <a:off x="35052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64" name="Oval 63"/>
            <p:cNvSpPr/>
            <p:nvPr/>
          </p:nvSpPr>
          <p:spPr>
            <a:xfrm>
              <a:off x="6397707" y="2133601"/>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65" name="Oval 64"/>
            <p:cNvSpPr/>
            <p:nvPr/>
          </p:nvSpPr>
          <p:spPr>
            <a:xfrm>
              <a:off x="6702507" y="2133601"/>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66" name="Oval 65"/>
            <p:cNvSpPr/>
            <p:nvPr/>
          </p:nvSpPr>
          <p:spPr>
            <a:xfrm>
              <a:off x="7693107" y="2133601"/>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grpSp>
        <p:nvGrpSpPr>
          <p:cNvPr id="72" name="Group 71"/>
          <p:cNvGrpSpPr/>
          <p:nvPr/>
        </p:nvGrpSpPr>
        <p:grpSpPr>
          <a:xfrm>
            <a:off x="6400799" y="2826956"/>
            <a:ext cx="2514601" cy="3345243"/>
            <a:chOff x="6400799" y="2826956"/>
            <a:chExt cx="2514601" cy="3345243"/>
          </a:xfrm>
        </p:grpSpPr>
        <p:sp>
          <p:nvSpPr>
            <p:cNvPr id="48" name="Oval 47"/>
            <p:cNvSpPr/>
            <p:nvPr/>
          </p:nvSpPr>
          <p:spPr>
            <a:xfrm>
              <a:off x="6400799" y="3753022"/>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49" name="Oval 48"/>
            <p:cNvSpPr/>
            <p:nvPr/>
          </p:nvSpPr>
          <p:spPr>
            <a:xfrm>
              <a:off x="6705599" y="3981622"/>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50" name="Oval 49"/>
            <p:cNvSpPr/>
            <p:nvPr/>
          </p:nvSpPr>
          <p:spPr>
            <a:xfrm>
              <a:off x="7696199" y="4174956"/>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sp>
          <p:nvSpPr>
            <p:cNvPr id="55" name="Oval 54"/>
            <p:cNvSpPr/>
            <p:nvPr/>
          </p:nvSpPr>
          <p:spPr>
            <a:xfrm>
              <a:off x="8686799" y="3741354"/>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56" name="Oval 55"/>
            <p:cNvSpPr/>
            <p:nvPr/>
          </p:nvSpPr>
          <p:spPr>
            <a:xfrm>
              <a:off x="8686799" y="3969954"/>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57" name="Oval 56"/>
            <p:cNvSpPr/>
            <p:nvPr/>
          </p:nvSpPr>
          <p:spPr>
            <a:xfrm>
              <a:off x="8686799" y="4163288"/>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nvGrpSpPr>
            <p:cNvPr id="67" name="Group 66"/>
            <p:cNvGrpSpPr/>
            <p:nvPr/>
          </p:nvGrpSpPr>
          <p:grpSpPr>
            <a:xfrm rot="16200000">
              <a:off x="7090378" y="4347178"/>
              <a:ext cx="3345243" cy="304800"/>
              <a:chOff x="998157" y="4114800"/>
              <a:chExt cx="3345243" cy="304800"/>
            </a:xfrm>
          </p:grpSpPr>
          <p:sp>
            <p:nvSpPr>
              <p:cNvPr id="68" name="Rectangle 67"/>
              <p:cNvSpPr/>
              <p:nvPr/>
            </p:nvSpPr>
            <p:spPr>
              <a:xfrm>
                <a:off x="998157"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9" name="Rectangle 68"/>
              <p:cNvSpPr/>
              <p:nvPr/>
            </p:nvSpPr>
            <p:spPr>
              <a:xfrm>
                <a:off x="18288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0" name="Rectangle 69"/>
              <p:cNvSpPr/>
              <p:nvPr/>
            </p:nvSpPr>
            <p:spPr>
              <a:xfrm>
                <a:off x="26670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Rectangle 70"/>
              <p:cNvSpPr/>
              <p:nvPr/>
            </p:nvSpPr>
            <p:spPr>
              <a:xfrm>
                <a:off x="35052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3631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Multiple Projections</a:t>
            </a:r>
          </a:p>
        </p:txBody>
      </p:sp>
      <p:sp>
        <p:nvSpPr>
          <p:cNvPr id="5" name="Date Placeholder 4"/>
          <p:cNvSpPr>
            <a:spLocks noGrp="1"/>
          </p:cNvSpPr>
          <p:nvPr>
            <p:ph type="dt" sz="half" idx="10"/>
          </p:nvPr>
        </p:nvSpPr>
        <p:spPr/>
        <p:txBody>
          <a:bodyPr/>
          <a:lstStyle/>
          <a:p>
            <a:fld id="{81C323B4-B026-1040-821B-5BCFF6719E38}"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7" name="Slide Number Placeholder 6"/>
          <p:cNvSpPr>
            <a:spLocks noGrp="1"/>
          </p:cNvSpPr>
          <p:nvPr>
            <p:ph type="sldNum" sz="quarter" idx="12"/>
          </p:nvPr>
        </p:nvSpPr>
        <p:spPr/>
        <p:txBody>
          <a:bodyPr/>
          <a:lstStyle/>
          <a:p>
            <a:fld id="{19B12225-5612-419B-A8D5-4B8EEE4C217E}" type="slidenum">
              <a:rPr lang="en-US" smtClean="0"/>
              <a:pPr/>
              <a:t>54</a:t>
            </a:fld>
            <a:endParaRPr lang="en-US"/>
          </a:p>
        </p:txBody>
      </p:sp>
      <p:sp>
        <p:nvSpPr>
          <p:cNvPr id="13" name="Oval 12"/>
          <p:cNvSpPr/>
          <p:nvPr/>
        </p:nvSpPr>
        <p:spPr>
          <a:xfrm>
            <a:off x="5495148" y="38862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sp>
        <p:nvSpPr>
          <p:cNvPr id="40" name="Oval 39"/>
          <p:cNvSpPr/>
          <p:nvPr/>
        </p:nvSpPr>
        <p:spPr>
          <a:xfrm>
            <a:off x="6059091" y="4892187"/>
            <a:ext cx="152400" cy="152400"/>
          </a:xfrm>
          <a:prstGeom prst="ellipse">
            <a:avLst/>
          </a:prstGeom>
          <a:solidFill>
            <a:schemeClr val="bg1">
              <a:lumMod val="50000"/>
            </a:schemeClr>
          </a:solidFill>
          <a:ln w="38100">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nvGrpSpPr>
          <p:cNvPr id="22" name="Group 21"/>
          <p:cNvGrpSpPr/>
          <p:nvPr/>
        </p:nvGrpSpPr>
        <p:grpSpPr>
          <a:xfrm>
            <a:off x="3209148" y="6019800"/>
            <a:ext cx="3345243" cy="304800"/>
            <a:chOff x="3209148" y="5257800"/>
            <a:chExt cx="3345243" cy="304800"/>
          </a:xfrm>
        </p:grpSpPr>
        <p:grpSp>
          <p:nvGrpSpPr>
            <p:cNvPr id="10" name="Group 9"/>
            <p:cNvGrpSpPr/>
            <p:nvPr/>
          </p:nvGrpSpPr>
          <p:grpSpPr>
            <a:xfrm>
              <a:off x="3209148" y="5257800"/>
              <a:ext cx="3345243" cy="304800"/>
              <a:chOff x="2598357" y="4724400"/>
              <a:chExt cx="3345243" cy="304800"/>
            </a:xfrm>
          </p:grpSpPr>
          <p:grpSp>
            <p:nvGrpSpPr>
              <p:cNvPr id="14" name="Group 13"/>
              <p:cNvGrpSpPr/>
              <p:nvPr/>
            </p:nvGrpSpPr>
            <p:grpSpPr>
              <a:xfrm>
                <a:off x="2598357" y="4724400"/>
                <a:ext cx="3345243" cy="304800"/>
                <a:chOff x="998157" y="4114800"/>
                <a:chExt cx="3345243" cy="304800"/>
              </a:xfrm>
            </p:grpSpPr>
            <p:sp>
              <p:nvSpPr>
                <p:cNvPr id="15" name="Rectangle 14"/>
                <p:cNvSpPr/>
                <p:nvPr/>
              </p:nvSpPr>
              <p:spPr>
                <a:xfrm>
                  <a:off x="998157"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ectangle 15"/>
                <p:cNvSpPr/>
                <p:nvPr/>
              </p:nvSpPr>
              <p:spPr>
                <a:xfrm>
                  <a:off x="18288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ectangle 16"/>
                <p:cNvSpPr/>
                <p:nvPr/>
              </p:nvSpPr>
              <p:spPr>
                <a:xfrm>
                  <a:off x="26670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Rectangle 17"/>
                <p:cNvSpPr/>
                <p:nvPr/>
              </p:nvSpPr>
              <p:spPr>
                <a:xfrm>
                  <a:off x="35052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9" name="Oval 18"/>
              <p:cNvSpPr/>
              <p:nvPr/>
            </p:nvSpPr>
            <p:spPr>
              <a:xfrm>
                <a:off x="3588957" y="4800600"/>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20" name="Oval 19"/>
              <p:cNvSpPr/>
              <p:nvPr/>
            </p:nvSpPr>
            <p:spPr>
              <a:xfrm>
                <a:off x="3893757" y="480060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21" name="Oval 20"/>
              <p:cNvSpPr/>
              <p:nvPr/>
            </p:nvSpPr>
            <p:spPr>
              <a:xfrm>
                <a:off x="4884357" y="48006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sp>
          <p:nvSpPr>
            <p:cNvPr id="41" name="Oval 40"/>
            <p:cNvSpPr/>
            <p:nvPr/>
          </p:nvSpPr>
          <p:spPr>
            <a:xfrm>
              <a:off x="6028363" y="5334000"/>
              <a:ext cx="152400" cy="152400"/>
            </a:xfrm>
            <a:prstGeom prst="ellipse">
              <a:avLst/>
            </a:prstGeom>
            <a:solidFill>
              <a:schemeClr val="bg1">
                <a:lumMod val="50000"/>
              </a:schemeClr>
            </a:solidFill>
            <a:ln w="38100">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sp>
        <p:nvSpPr>
          <p:cNvPr id="11" name="Oval 10"/>
          <p:cNvSpPr/>
          <p:nvPr/>
        </p:nvSpPr>
        <p:spPr>
          <a:xfrm>
            <a:off x="4199748" y="3464266"/>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12" name="Oval 11"/>
          <p:cNvSpPr/>
          <p:nvPr/>
        </p:nvSpPr>
        <p:spPr>
          <a:xfrm>
            <a:off x="4504548" y="3692866"/>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grpSp>
        <p:nvGrpSpPr>
          <p:cNvPr id="46" name="Group 45"/>
          <p:cNvGrpSpPr/>
          <p:nvPr/>
        </p:nvGrpSpPr>
        <p:grpSpPr>
          <a:xfrm>
            <a:off x="4579557" y="1943227"/>
            <a:ext cx="3345243" cy="1409573"/>
            <a:chOff x="4008652" y="2362200"/>
            <a:chExt cx="3345243" cy="1409573"/>
          </a:xfrm>
        </p:grpSpPr>
        <p:grpSp>
          <p:nvGrpSpPr>
            <p:cNvPr id="32" name="Group 31"/>
            <p:cNvGrpSpPr/>
            <p:nvPr/>
          </p:nvGrpSpPr>
          <p:grpSpPr>
            <a:xfrm rot="1998586">
              <a:off x="4008652" y="2853552"/>
              <a:ext cx="3345243" cy="304800"/>
              <a:chOff x="998157" y="4114800"/>
              <a:chExt cx="3345243" cy="304800"/>
            </a:xfrm>
          </p:grpSpPr>
          <p:sp>
            <p:nvSpPr>
              <p:cNvPr id="33" name="Rectangle 32"/>
              <p:cNvSpPr/>
              <p:nvPr/>
            </p:nvSpPr>
            <p:spPr>
              <a:xfrm>
                <a:off x="998157"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Rectangle 33"/>
              <p:cNvSpPr/>
              <p:nvPr/>
            </p:nvSpPr>
            <p:spPr>
              <a:xfrm>
                <a:off x="18288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26670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Rectangle 35"/>
              <p:cNvSpPr/>
              <p:nvPr/>
            </p:nvSpPr>
            <p:spPr>
              <a:xfrm>
                <a:off x="3505200" y="411480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37" name="Oval 36"/>
            <p:cNvSpPr/>
            <p:nvPr/>
          </p:nvSpPr>
          <p:spPr>
            <a:xfrm>
              <a:off x="4725591" y="2362200"/>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38" name="Oval 37"/>
            <p:cNvSpPr/>
            <p:nvPr/>
          </p:nvSpPr>
          <p:spPr>
            <a:xfrm>
              <a:off x="5030391" y="259080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39" name="Oval 38"/>
            <p:cNvSpPr/>
            <p:nvPr/>
          </p:nvSpPr>
          <p:spPr>
            <a:xfrm>
              <a:off x="5764294" y="3038637"/>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sp>
          <p:nvSpPr>
            <p:cNvPr id="42" name="Oval 41"/>
            <p:cNvSpPr/>
            <p:nvPr/>
          </p:nvSpPr>
          <p:spPr>
            <a:xfrm>
              <a:off x="6652659" y="3619373"/>
              <a:ext cx="152400" cy="152400"/>
            </a:xfrm>
            <a:prstGeom prst="ellipse">
              <a:avLst/>
            </a:prstGeom>
            <a:solidFill>
              <a:schemeClr val="bg1">
                <a:lumMod val="50000"/>
              </a:schemeClr>
            </a:solidFill>
            <a:ln w="38100">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grpSp>
        <p:nvGrpSpPr>
          <p:cNvPr id="44" name="Group 43"/>
          <p:cNvGrpSpPr/>
          <p:nvPr/>
        </p:nvGrpSpPr>
        <p:grpSpPr>
          <a:xfrm>
            <a:off x="2209800" y="1270382"/>
            <a:ext cx="457200" cy="3345239"/>
            <a:chOff x="2760765" y="1542607"/>
            <a:chExt cx="457200" cy="3345239"/>
          </a:xfrm>
        </p:grpSpPr>
        <p:grpSp>
          <p:nvGrpSpPr>
            <p:cNvPr id="24" name="Group 23"/>
            <p:cNvGrpSpPr/>
            <p:nvPr/>
          </p:nvGrpSpPr>
          <p:grpSpPr>
            <a:xfrm rot="6962058">
              <a:off x="1276708" y="3059158"/>
              <a:ext cx="3345239" cy="312138"/>
              <a:chOff x="791321" y="4105472"/>
              <a:chExt cx="3345239" cy="312138"/>
            </a:xfrm>
          </p:grpSpPr>
          <p:sp>
            <p:nvSpPr>
              <p:cNvPr id="25" name="Rectangle 24"/>
              <p:cNvSpPr/>
              <p:nvPr/>
            </p:nvSpPr>
            <p:spPr>
              <a:xfrm>
                <a:off x="791321" y="4112809"/>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25"/>
              <p:cNvSpPr/>
              <p:nvPr/>
            </p:nvSpPr>
            <p:spPr>
              <a:xfrm>
                <a:off x="1621963" y="4105472"/>
                <a:ext cx="838200" cy="312137"/>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Rectangle 26"/>
              <p:cNvSpPr/>
              <p:nvPr/>
            </p:nvSpPr>
            <p:spPr>
              <a:xfrm>
                <a:off x="2460161" y="4112809"/>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Rectangle 27"/>
              <p:cNvSpPr/>
              <p:nvPr/>
            </p:nvSpPr>
            <p:spPr>
              <a:xfrm>
                <a:off x="3298360" y="4112810"/>
                <a:ext cx="838200" cy="304800"/>
              </a:xfrm>
              <a:prstGeom prst="rect">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9" name="Oval 28"/>
            <p:cNvSpPr/>
            <p:nvPr/>
          </p:nvSpPr>
          <p:spPr>
            <a:xfrm>
              <a:off x="2972991" y="2875448"/>
              <a:ext cx="152400" cy="1524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8000"/>
                  </a:solidFill>
                </a:rPr>
                <a:t>v</a:t>
              </a:r>
            </a:p>
          </p:txBody>
        </p:sp>
        <p:sp>
          <p:nvSpPr>
            <p:cNvPr id="30" name="Oval 29"/>
            <p:cNvSpPr/>
            <p:nvPr/>
          </p:nvSpPr>
          <p:spPr>
            <a:xfrm>
              <a:off x="2930354" y="297180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rgbClr val="0000FF"/>
                  </a:solidFill>
                </a:rPr>
                <a:t>v</a:t>
              </a:r>
            </a:p>
          </p:txBody>
        </p:sp>
        <p:sp>
          <p:nvSpPr>
            <p:cNvPr id="31" name="Oval 30"/>
            <p:cNvSpPr/>
            <p:nvPr/>
          </p:nvSpPr>
          <p:spPr>
            <a:xfrm>
              <a:off x="3065565" y="271573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sp>
          <p:nvSpPr>
            <p:cNvPr id="43" name="Oval 42"/>
            <p:cNvSpPr/>
            <p:nvPr/>
          </p:nvSpPr>
          <p:spPr>
            <a:xfrm>
              <a:off x="2760765" y="3310045"/>
              <a:ext cx="152400" cy="152400"/>
            </a:xfrm>
            <a:prstGeom prst="ellipse">
              <a:avLst/>
            </a:prstGeom>
            <a:solidFill>
              <a:schemeClr val="bg1">
                <a:lumMod val="50000"/>
              </a:schemeClr>
            </a:solidFill>
            <a:ln w="38100">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00FF"/>
                </a:solidFill>
              </a:endParaRPr>
            </a:p>
          </p:txBody>
        </p:sp>
      </p:grpSp>
    </p:spTree>
    <p:extLst>
      <p:ext uri="{BB962C8B-B14F-4D97-AF65-F5344CB8AC3E}">
        <p14:creationId xmlns:p14="http://schemas.microsoft.com/office/powerpoint/2010/main" val="41316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Projection of Points</a:t>
            </a:r>
          </a:p>
        </p:txBody>
      </p:sp>
      <p:sp>
        <p:nvSpPr>
          <p:cNvPr id="48131" name="Line 3"/>
          <p:cNvSpPr>
            <a:spLocks noChangeShapeType="1"/>
          </p:cNvSpPr>
          <p:nvPr/>
        </p:nvSpPr>
        <p:spPr bwMode="auto">
          <a:xfrm>
            <a:off x="1828800" y="4876800"/>
            <a:ext cx="5410200" cy="0"/>
          </a:xfrm>
          <a:prstGeom prst="line">
            <a:avLst/>
          </a:prstGeom>
          <a:noFill/>
          <a:ln w="9525">
            <a:solidFill>
              <a:schemeClr val="tx1"/>
            </a:solidFill>
            <a:round/>
            <a:headEnd/>
            <a:tailEnd/>
          </a:ln>
        </p:spPr>
        <p:txBody>
          <a:bodyPr/>
          <a:lstStyle/>
          <a:p>
            <a:endParaRPr lang="en-US"/>
          </a:p>
        </p:txBody>
      </p:sp>
      <p:sp>
        <p:nvSpPr>
          <p:cNvPr id="48132" name="Oval 4"/>
          <p:cNvSpPr>
            <a:spLocks noChangeArrowheads="1"/>
          </p:cNvSpPr>
          <p:nvPr/>
        </p:nvSpPr>
        <p:spPr bwMode="auto">
          <a:xfrm>
            <a:off x="3886200" y="2286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8133" name="Oval 5"/>
          <p:cNvSpPr>
            <a:spLocks noChangeArrowheads="1"/>
          </p:cNvSpPr>
          <p:nvPr/>
        </p:nvSpPr>
        <p:spPr bwMode="auto">
          <a:xfrm>
            <a:off x="4343400" y="2667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8134" name="Line 6"/>
          <p:cNvSpPr>
            <a:spLocks noChangeShapeType="1"/>
          </p:cNvSpPr>
          <p:nvPr/>
        </p:nvSpPr>
        <p:spPr bwMode="auto">
          <a:xfrm>
            <a:off x="1981200" y="4800600"/>
            <a:ext cx="0" cy="152400"/>
          </a:xfrm>
          <a:prstGeom prst="line">
            <a:avLst/>
          </a:prstGeom>
          <a:noFill/>
          <a:ln w="9525">
            <a:solidFill>
              <a:schemeClr val="tx1"/>
            </a:solidFill>
            <a:round/>
            <a:headEnd/>
            <a:tailEnd/>
          </a:ln>
        </p:spPr>
        <p:txBody>
          <a:bodyPr/>
          <a:lstStyle/>
          <a:p>
            <a:endParaRPr lang="en-US"/>
          </a:p>
        </p:txBody>
      </p:sp>
      <p:sp>
        <p:nvSpPr>
          <p:cNvPr id="48135" name="Line 7"/>
          <p:cNvSpPr>
            <a:spLocks noChangeShapeType="1"/>
          </p:cNvSpPr>
          <p:nvPr/>
        </p:nvSpPr>
        <p:spPr bwMode="auto">
          <a:xfrm>
            <a:off x="5181600" y="4800600"/>
            <a:ext cx="0" cy="152400"/>
          </a:xfrm>
          <a:prstGeom prst="line">
            <a:avLst/>
          </a:prstGeom>
          <a:noFill/>
          <a:ln w="9525">
            <a:solidFill>
              <a:schemeClr val="tx1"/>
            </a:solidFill>
            <a:round/>
            <a:headEnd/>
            <a:tailEnd/>
          </a:ln>
        </p:spPr>
        <p:txBody>
          <a:bodyPr/>
          <a:lstStyle/>
          <a:p>
            <a:endParaRPr lang="en-US"/>
          </a:p>
        </p:txBody>
      </p:sp>
      <p:sp>
        <p:nvSpPr>
          <p:cNvPr id="48136" name="Line 10"/>
          <p:cNvSpPr>
            <a:spLocks noChangeShapeType="1"/>
          </p:cNvSpPr>
          <p:nvPr/>
        </p:nvSpPr>
        <p:spPr bwMode="auto">
          <a:xfrm>
            <a:off x="3581400" y="4800600"/>
            <a:ext cx="0" cy="152400"/>
          </a:xfrm>
          <a:prstGeom prst="line">
            <a:avLst/>
          </a:prstGeom>
          <a:noFill/>
          <a:ln w="9525">
            <a:solidFill>
              <a:schemeClr val="tx1"/>
            </a:solidFill>
            <a:round/>
            <a:headEnd/>
            <a:tailEnd/>
          </a:ln>
        </p:spPr>
        <p:txBody>
          <a:bodyPr/>
          <a:lstStyle/>
          <a:p>
            <a:endParaRPr lang="en-US"/>
          </a:p>
        </p:txBody>
      </p:sp>
      <p:sp>
        <p:nvSpPr>
          <p:cNvPr id="48137" name="Line 15"/>
          <p:cNvSpPr>
            <a:spLocks noChangeShapeType="1"/>
          </p:cNvSpPr>
          <p:nvPr/>
        </p:nvSpPr>
        <p:spPr bwMode="auto">
          <a:xfrm>
            <a:off x="6781800" y="4800600"/>
            <a:ext cx="0" cy="152400"/>
          </a:xfrm>
          <a:prstGeom prst="line">
            <a:avLst/>
          </a:prstGeom>
          <a:noFill/>
          <a:ln w="9525">
            <a:solidFill>
              <a:schemeClr val="tx1"/>
            </a:solidFill>
            <a:round/>
            <a:headEnd/>
            <a:tailEnd/>
          </a:ln>
        </p:spPr>
        <p:txBody>
          <a:bodyPr/>
          <a:lstStyle/>
          <a:p>
            <a:endParaRPr lang="en-US"/>
          </a:p>
        </p:txBody>
      </p:sp>
      <p:sp>
        <p:nvSpPr>
          <p:cNvPr id="48138" name="Line 16"/>
          <p:cNvSpPr>
            <a:spLocks noChangeShapeType="1"/>
          </p:cNvSpPr>
          <p:nvPr/>
        </p:nvSpPr>
        <p:spPr bwMode="auto">
          <a:xfrm>
            <a:off x="3581400" y="5029200"/>
            <a:ext cx="1524000" cy="0"/>
          </a:xfrm>
          <a:prstGeom prst="line">
            <a:avLst/>
          </a:prstGeom>
          <a:noFill/>
          <a:ln w="9525">
            <a:solidFill>
              <a:schemeClr val="tx1"/>
            </a:solidFill>
            <a:round/>
            <a:headEnd type="triangle" w="med" len="med"/>
            <a:tailEnd type="triangle" w="med" len="med"/>
          </a:ln>
        </p:spPr>
        <p:txBody>
          <a:bodyPr/>
          <a:lstStyle/>
          <a:p>
            <a:endParaRPr lang="en-US"/>
          </a:p>
        </p:txBody>
      </p:sp>
      <p:sp>
        <p:nvSpPr>
          <p:cNvPr id="48139" name="Text Box 17"/>
          <p:cNvSpPr txBox="1">
            <a:spLocks noChangeArrowheads="1"/>
          </p:cNvSpPr>
          <p:nvPr/>
        </p:nvSpPr>
        <p:spPr bwMode="auto">
          <a:xfrm>
            <a:off x="3886200" y="5181600"/>
            <a:ext cx="1011238" cy="701675"/>
          </a:xfrm>
          <a:prstGeom prst="rect">
            <a:avLst/>
          </a:prstGeom>
          <a:noFill/>
          <a:ln w="9525">
            <a:noFill/>
            <a:miter lim="800000"/>
            <a:headEnd/>
            <a:tailEnd/>
          </a:ln>
        </p:spPr>
        <p:txBody>
          <a:bodyPr wrap="none">
            <a:spAutoFit/>
          </a:bodyPr>
          <a:lstStyle/>
          <a:p>
            <a:pPr eaLnBrk="0" hangingPunct="0"/>
            <a:r>
              <a:rPr lang="en-US" sz="2000" dirty="0">
                <a:latin typeface="Arial" pitchFamily="34" charset="0"/>
                <a:cs typeface="Arial" pitchFamily="34" charset="0"/>
              </a:rPr>
              <a:t>Bucket</a:t>
            </a:r>
          </a:p>
          <a:p>
            <a:pPr eaLnBrk="0" hangingPunct="0"/>
            <a:r>
              <a:rPr lang="en-US" sz="2000" dirty="0">
                <a:latin typeface="Arial" pitchFamily="34" charset="0"/>
                <a:cs typeface="Arial" pitchFamily="34" charset="0"/>
              </a:rPr>
              <a:t>width </a:t>
            </a:r>
            <a:r>
              <a:rPr lang="en-US" sz="2000" b="1" i="1" dirty="0">
                <a:solidFill>
                  <a:srgbClr val="D60093"/>
                </a:solidFill>
                <a:latin typeface="Arial" pitchFamily="34" charset="0"/>
                <a:cs typeface="Arial" pitchFamily="34" charset="0"/>
              </a:rPr>
              <a:t>a</a:t>
            </a:r>
          </a:p>
        </p:txBody>
      </p:sp>
      <p:sp>
        <p:nvSpPr>
          <p:cNvPr id="48140" name="Text Box 18"/>
          <p:cNvSpPr txBox="1">
            <a:spLocks noChangeArrowheads="1"/>
          </p:cNvSpPr>
          <p:nvPr/>
        </p:nvSpPr>
        <p:spPr bwMode="auto">
          <a:xfrm>
            <a:off x="7315200" y="4572000"/>
            <a:ext cx="1539876" cy="707886"/>
          </a:xfrm>
          <a:prstGeom prst="rect">
            <a:avLst/>
          </a:prstGeom>
          <a:noFill/>
          <a:ln w="9525">
            <a:noFill/>
            <a:miter lim="800000"/>
            <a:headEnd/>
            <a:tailEnd/>
          </a:ln>
        </p:spPr>
        <p:txBody>
          <a:bodyPr wrap="square">
            <a:spAutoFit/>
          </a:bodyPr>
          <a:lstStyle/>
          <a:p>
            <a:pPr algn="ctr" eaLnBrk="0" hangingPunct="0"/>
            <a:r>
              <a:rPr lang="en-US" sz="2000" dirty="0">
                <a:latin typeface="Arial" pitchFamily="34" charset="0"/>
                <a:cs typeface="Arial" pitchFamily="34" charset="0"/>
              </a:rPr>
              <a:t>Randomly</a:t>
            </a:r>
            <a:br>
              <a:rPr lang="en-US" sz="2000" dirty="0">
                <a:latin typeface="Arial" pitchFamily="34" charset="0"/>
                <a:cs typeface="Arial" pitchFamily="34" charset="0"/>
              </a:rPr>
            </a:br>
            <a:r>
              <a:rPr lang="en-US" sz="2000" dirty="0">
                <a:latin typeface="Arial" pitchFamily="34" charset="0"/>
                <a:cs typeface="Arial" pitchFamily="34" charset="0"/>
              </a:rPr>
              <a:t>chosen line</a:t>
            </a:r>
          </a:p>
        </p:txBody>
      </p:sp>
      <p:sp>
        <p:nvSpPr>
          <p:cNvPr id="48141" name="Text Box 22"/>
          <p:cNvSpPr txBox="1">
            <a:spLocks noChangeArrowheads="1"/>
          </p:cNvSpPr>
          <p:nvPr/>
        </p:nvSpPr>
        <p:spPr bwMode="auto">
          <a:xfrm>
            <a:off x="4343400" y="1676400"/>
            <a:ext cx="1367682" cy="707886"/>
          </a:xfrm>
          <a:prstGeom prst="rect">
            <a:avLst/>
          </a:prstGeom>
          <a:noFill/>
          <a:ln w="9525">
            <a:noFill/>
            <a:miter lim="800000"/>
            <a:headEnd/>
            <a:tailEnd/>
          </a:ln>
        </p:spPr>
        <p:txBody>
          <a:bodyPr wrap="none">
            <a:spAutoFit/>
          </a:bodyPr>
          <a:lstStyle/>
          <a:p>
            <a:pPr eaLnBrk="0" hangingPunct="0"/>
            <a:r>
              <a:rPr lang="en-US" sz="2000" dirty="0">
                <a:latin typeface="Arial" pitchFamily="34" charset="0"/>
                <a:cs typeface="Arial" pitchFamily="34" charset="0"/>
              </a:rPr>
              <a:t>Points at</a:t>
            </a:r>
          </a:p>
          <a:p>
            <a:pPr eaLnBrk="0" hangingPunct="0"/>
            <a:r>
              <a:rPr lang="en-US" sz="2000" dirty="0">
                <a:latin typeface="Arial" pitchFamily="34" charset="0"/>
                <a:cs typeface="Arial" pitchFamily="34" charset="0"/>
              </a:rPr>
              <a:t>distance </a:t>
            </a:r>
            <a:r>
              <a:rPr lang="en-US" sz="2000" b="1" i="1" dirty="0">
                <a:solidFill>
                  <a:srgbClr val="CC3300"/>
                </a:solidFill>
                <a:latin typeface="Arial" pitchFamily="34" charset="0"/>
                <a:cs typeface="Arial" pitchFamily="34" charset="0"/>
              </a:rPr>
              <a:t>d</a:t>
            </a:r>
          </a:p>
        </p:txBody>
      </p:sp>
      <p:sp>
        <p:nvSpPr>
          <p:cNvPr id="48142" name="Text Box 27"/>
          <p:cNvSpPr txBox="1">
            <a:spLocks noChangeArrowheads="1"/>
          </p:cNvSpPr>
          <p:nvPr/>
        </p:nvSpPr>
        <p:spPr bwMode="auto">
          <a:xfrm>
            <a:off x="6537325" y="2139950"/>
            <a:ext cx="2007281" cy="1631216"/>
          </a:xfrm>
          <a:prstGeom prst="rect">
            <a:avLst/>
          </a:prstGeom>
          <a:noFill/>
          <a:ln w="9525">
            <a:noFill/>
            <a:miter lim="800000"/>
            <a:headEnd/>
            <a:tailEnd/>
          </a:ln>
        </p:spPr>
        <p:txBody>
          <a:bodyPr wrap="none">
            <a:spAutoFit/>
          </a:bodyPr>
          <a:lstStyle/>
          <a:p>
            <a:pPr eaLnBrk="0" hangingPunct="0"/>
            <a:r>
              <a:rPr lang="en-US" sz="2000" dirty="0">
                <a:latin typeface="Arial" pitchFamily="34" charset="0"/>
                <a:cs typeface="Arial" pitchFamily="34" charset="0"/>
              </a:rPr>
              <a:t>If </a:t>
            </a:r>
            <a:r>
              <a:rPr lang="en-US" sz="2000" b="1" i="1" dirty="0">
                <a:solidFill>
                  <a:srgbClr val="CC3300"/>
                </a:solidFill>
                <a:latin typeface="Arial" pitchFamily="34" charset="0"/>
                <a:cs typeface="Arial" pitchFamily="34" charset="0"/>
              </a:rPr>
              <a:t>d</a:t>
            </a:r>
            <a:r>
              <a:rPr lang="en-US" sz="2000" dirty="0">
                <a:latin typeface="Arial" pitchFamily="34" charset="0"/>
                <a:cs typeface="Arial" pitchFamily="34" charset="0"/>
              </a:rPr>
              <a:t>  &lt;&lt; </a:t>
            </a:r>
            <a:r>
              <a:rPr lang="en-US" sz="2000" b="1" i="1" dirty="0">
                <a:solidFill>
                  <a:srgbClr val="D60093"/>
                </a:solidFill>
                <a:latin typeface="Arial" pitchFamily="34" charset="0"/>
                <a:cs typeface="Arial" pitchFamily="34" charset="0"/>
              </a:rPr>
              <a:t>a</a:t>
            </a:r>
            <a:r>
              <a:rPr lang="en-US" sz="2000" dirty="0">
                <a:latin typeface="Arial" pitchFamily="34" charset="0"/>
                <a:cs typeface="Arial" pitchFamily="34" charset="0"/>
              </a:rPr>
              <a:t>, then</a:t>
            </a:r>
          </a:p>
          <a:p>
            <a:pPr eaLnBrk="0" hangingPunct="0"/>
            <a:r>
              <a:rPr lang="en-US" sz="2000" dirty="0">
                <a:latin typeface="Arial" pitchFamily="34" charset="0"/>
                <a:cs typeface="Arial" pitchFamily="34" charset="0"/>
              </a:rPr>
              <a:t>the chance the</a:t>
            </a:r>
          </a:p>
          <a:p>
            <a:pPr eaLnBrk="0" hangingPunct="0"/>
            <a:r>
              <a:rPr lang="en-US" sz="2000" dirty="0">
                <a:latin typeface="Arial" pitchFamily="34" charset="0"/>
                <a:cs typeface="Arial" pitchFamily="34" charset="0"/>
              </a:rPr>
              <a:t>points are in the</a:t>
            </a:r>
          </a:p>
          <a:p>
            <a:pPr eaLnBrk="0" hangingPunct="0"/>
            <a:r>
              <a:rPr lang="en-US" sz="2000" dirty="0">
                <a:latin typeface="Arial" pitchFamily="34" charset="0"/>
                <a:cs typeface="Arial" pitchFamily="34" charset="0"/>
              </a:rPr>
              <a:t>same bucket is</a:t>
            </a:r>
          </a:p>
          <a:p>
            <a:pPr eaLnBrk="0" hangingPunct="0"/>
            <a:r>
              <a:rPr lang="en-US" sz="2000" dirty="0">
                <a:latin typeface="Arial" pitchFamily="34" charset="0"/>
                <a:cs typeface="Arial" pitchFamily="34" charset="0"/>
              </a:rPr>
              <a:t>at least </a:t>
            </a:r>
            <a:r>
              <a:rPr lang="en-US" sz="2000" b="1" dirty="0">
                <a:latin typeface="Arial" pitchFamily="34" charset="0"/>
                <a:cs typeface="Arial" pitchFamily="34" charset="0"/>
              </a:rPr>
              <a:t>1 – </a:t>
            </a:r>
            <a:r>
              <a:rPr lang="en-US" sz="2000" b="1" i="1" dirty="0">
                <a:solidFill>
                  <a:srgbClr val="CC3300"/>
                </a:solidFill>
                <a:latin typeface="Arial" pitchFamily="34" charset="0"/>
                <a:cs typeface="Arial" pitchFamily="34" charset="0"/>
              </a:rPr>
              <a:t>d</a:t>
            </a:r>
            <a:r>
              <a:rPr lang="en-US" sz="2000" b="1" dirty="0">
                <a:latin typeface="Arial" pitchFamily="34" charset="0"/>
                <a:cs typeface="Arial" pitchFamily="34" charset="0"/>
              </a:rPr>
              <a:t>/</a:t>
            </a:r>
            <a:r>
              <a:rPr lang="en-US" sz="2000" b="1" i="1" dirty="0">
                <a:solidFill>
                  <a:srgbClr val="D60093"/>
                </a:solidFill>
                <a:latin typeface="Arial" pitchFamily="34" charset="0"/>
                <a:cs typeface="Arial" pitchFamily="34" charset="0"/>
              </a:rPr>
              <a:t>a</a:t>
            </a:r>
            <a:r>
              <a:rPr lang="en-US" sz="2000" dirty="0">
                <a:latin typeface="Arial" pitchFamily="34" charset="0"/>
                <a:cs typeface="Arial" pitchFamily="34" charset="0"/>
              </a:rPr>
              <a:t>.</a:t>
            </a:r>
          </a:p>
        </p:txBody>
      </p:sp>
      <p:sp>
        <p:nvSpPr>
          <p:cNvPr id="48143" name="Line 29"/>
          <p:cNvSpPr>
            <a:spLocks noChangeShapeType="1"/>
          </p:cNvSpPr>
          <p:nvPr/>
        </p:nvSpPr>
        <p:spPr bwMode="auto">
          <a:xfrm>
            <a:off x="3962400" y="2362200"/>
            <a:ext cx="381000" cy="304800"/>
          </a:xfrm>
          <a:prstGeom prst="line">
            <a:avLst/>
          </a:prstGeom>
          <a:noFill/>
          <a:ln w="9525">
            <a:solidFill>
              <a:schemeClr val="tx1"/>
            </a:solidFill>
            <a:round/>
            <a:headEnd/>
            <a:tailEnd/>
          </a:ln>
        </p:spPr>
        <p:txBody>
          <a:bodyPr/>
          <a:lstStyle/>
          <a:p>
            <a:endParaRPr lang="en-US"/>
          </a:p>
        </p:txBody>
      </p:sp>
      <p:sp>
        <p:nvSpPr>
          <p:cNvPr id="17" name="Date Placeholder 16"/>
          <p:cNvSpPr>
            <a:spLocks noGrp="1"/>
          </p:cNvSpPr>
          <p:nvPr>
            <p:ph type="dt" sz="half" idx="10"/>
          </p:nvPr>
        </p:nvSpPr>
        <p:spPr/>
        <p:txBody>
          <a:bodyPr/>
          <a:lstStyle/>
          <a:p>
            <a:fld id="{B6869ED2-AC49-E04D-A300-DA4FFE9034E5}" type="datetime1">
              <a:rPr lang="en-US" smtClean="0"/>
              <a:t>1/21/18</a:t>
            </a:fld>
            <a:endParaRPr lang="en-US"/>
          </a:p>
        </p:txBody>
      </p:sp>
      <p:sp>
        <p:nvSpPr>
          <p:cNvPr id="18" name="Slide Number Placeholder 17"/>
          <p:cNvSpPr>
            <a:spLocks noGrp="1"/>
          </p:cNvSpPr>
          <p:nvPr>
            <p:ph type="sldNum" sz="quarter" idx="12"/>
          </p:nvPr>
        </p:nvSpPr>
        <p:spPr/>
        <p:txBody>
          <a:bodyPr/>
          <a:lstStyle/>
          <a:p>
            <a:fld id="{19B12225-5612-419B-A8D5-4B8EEE4C217E}" type="slidenum">
              <a:rPr lang="en-US" smtClean="0"/>
              <a:pPr/>
              <a:t>55</a:t>
            </a:fld>
            <a:endParaRPr lang="en-US"/>
          </a:p>
        </p:txBody>
      </p:sp>
      <p:sp>
        <p:nvSpPr>
          <p:cNvPr id="19" name="Footer Placeholder 18"/>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149275007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Projection of Points</a:t>
            </a:r>
          </a:p>
        </p:txBody>
      </p:sp>
      <p:sp>
        <p:nvSpPr>
          <p:cNvPr id="49155" name="Line 3"/>
          <p:cNvSpPr>
            <a:spLocks noChangeShapeType="1"/>
          </p:cNvSpPr>
          <p:nvPr/>
        </p:nvSpPr>
        <p:spPr bwMode="auto">
          <a:xfrm>
            <a:off x="1828800" y="4876800"/>
            <a:ext cx="5410200" cy="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56" name="Oval 4"/>
          <p:cNvSpPr>
            <a:spLocks noChangeArrowheads="1"/>
          </p:cNvSpPr>
          <p:nvPr/>
        </p:nvSpPr>
        <p:spPr bwMode="auto">
          <a:xfrm>
            <a:off x="3886200" y="2286000"/>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49157" name="Oval 5"/>
          <p:cNvSpPr>
            <a:spLocks noChangeArrowheads="1"/>
          </p:cNvSpPr>
          <p:nvPr/>
        </p:nvSpPr>
        <p:spPr bwMode="auto">
          <a:xfrm>
            <a:off x="5105400" y="3124200"/>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49158" name="Line 6"/>
          <p:cNvSpPr>
            <a:spLocks noChangeShapeType="1"/>
          </p:cNvSpPr>
          <p:nvPr/>
        </p:nvSpPr>
        <p:spPr bwMode="auto">
          <a:xfrm>
            <a:off x="19812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59" name="Line 7"/>
          <p:cNvSpPr>
            <a:spLocks noChangeShapeType="1"/>
          </p:cNvSpPr>
          <p:nvPr/>
        </p:nvSpPr>
        <p:spPr bwMode="auto">
          <a:xfrm>
            <a:off x="51816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0" name="Line 8"/>
          <p:cNvSpPr>
            <a:spLocks noChangeShapeType="1"/>
          </p:cNvSpPr>
          <p:nvPr/>
        </p:nvSpPr>
        <p:spPr bwMode="auto">
          <a:xfrm>
            <a:off x="46482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1" name="Line 9"/>
          <p:cNvSpPr>
            <a:spLocks noChangeShapeType="1"/>
          </p:cNvSpPr>
          <p:nvPr/>
        </p:nvSpPr>
        <p:spPr bwMode="auto">
          <a:xfrm>
            <a:off x="41148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2" name="Line 10"/>
          <p:cNvSpPr>
            <a:spLocks noChangeShapeType="1"/>
          </p:cNvSpPr>
          <p:nvPr/>
        </p:nvSpPr>
        <p:spPr bwMode="auto">
          <a:xfrm>
            <a:off x="35814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3" name="Line 11"/>
          <p:cNvSpPr>
            <a:spLocks noChangeShapeType="1"/>
          </p:cNvSpPr>
          <p:nvPr/>
        </p:nvSpPr>
        <p:spPr bwMode="auto">
          <a:xfrm>
            <a:off x="30480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4" name="Line 12"/>
          <p:cNvSpPr>
            <a:spLocks noChangeShapeType="1"/>
          </p:cNvSpPr>
          <p:nvPr/>
        </p:nvSpPr>
        <p:spPr bwMode="auto">
          <a:xfrm>
            <a:off x="25146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5" name="Line 13"/>
          <p:cNvSpPr>
            <a:spLocks noChangeShapeType="1"/>
          </p:cNvSpPr>
          <p:nvPr/>
        </p:nvSpPr>
        <p:spPr bwMode="auto">
          <a:xfrm>
            <a:off x="57150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6" name="Line 14"/>
          <p:cNvSpPr>
            <a:spLocks noChangeShapeType="1"/>
          </p:cNvSpPr>
          <p:nvPr/>
        </p:nvSpPr>
        <p:spPr bwMode="auto">
          <a:xfrm>
            <a:off x="62484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7" name="Line 15"/>
          <p:cNvSpPr>
            <a:spLocks noChangeShapeType="1"/>
          </p:cNvSpPr>
          <p:nvPr/>
        </p:nvSpPr>
        <p:spPr bwMode="auto">
          <a:xfrm>
            <a:off x="6781800" y="4800600"/>
            <a:ext cx="0" cy="1524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68" name="Line 16"/>
          <p:cNvSpPr>
            <a:spLocks noChangeShapeType="1"/>
          </p:cNvSpPr>
          <p:nvPr/>
        </p:nvSpPr>
        <p:spPr bwMode="auto">
          <a:xfrm>
            <a:off x="3048000" y="5105400"/>
            <a:ext cx="533400" cy="0"/>
          </a:xfrm>
          <a:prstGeom prst="line">
            <a:avLst/>
          </a:prstGeom>
          <a:noFill/>
          <a:ln w="9525">
            <a:solidFill>
              <a:schemeClr val="tx1"/>
            </a:solidFill>
            <a:round/>
            <a:headEnd type="triangle" w="med" len="med"/>
            <a:tailEnd type="triangle" w="med" len="med"/>
          </a:ln>
        </p:spPr>
        <p:txBody>
          <a:bodyPr/>
          <a:lstStyle/>
          <a:p>
            <a:endParaRPr lang="en-US">
              <a:latin typeface="Arial" pitchFamily="34" charset="0"/>
              <a:cs typeface="Arial" pitchFamily="34" charset="0"/>
            </a:endParaRPr>
          </a:p>
        </p:txBody>
      </p:sp>
      <p:sp>
        <p:nvSpPr>
          <p:cNvPr id="49169" name="Text Box 17"/>
          <p:cNvSpPr txBox="1">
            <a:spLocks noChangeArrowheads="1"/>
          </p:cNvSpPr>
          <p:nvPr/>
        </p:nvSpPr>
        <p:spPr bwMode="auto">
          <a:xfrm>
            <a:off x="3260725" y="5187950"/>
            <a:ext cx="1011238" cy="701675"/>
          </a:xfrm>
          <a:prstGeom prst="rect">
            <a:avLst/>
          </a:prstGeom>
          <a:noFill/>
          <a:ln w="9525">
            <a:noFill/>
            <a:miter lim="800000"/>
            <a:headEnd/>
            <a:tailEnd/>
          </a:ln>
        </p:spPr>
        <p:txBody>
          <a:bodyPr wrap="none">
            <a:spAutoFit/>
          </a:bodyPr>
          <a:lstStyle/>
          <a:p>
            <a:pPr eaLnBrk="0" hangingPunct="0"/>
            <a:r>
              <a:rPr lang="en-US" sz="2000" dirty="0">
                <a:latin typeface="Arial" pitchFamily="34" charset="0"/>
                <a:cs typeface="Arial" pitchFamily="34" charset="0"/>
              </a:rPr>
              <a:t>Bucket</a:t>
            </a:r>
          </a:p>
          <a:p>
            <a:pPr eaLnBrk="0" hangingPunct="0"/>
            <a:r>
              <a:rPr lang="en-US" sz="2000" dirty="0">
                <a:latin typeface="Arial" pitchFamily="34" charset="0"/>
                <a:cs typeface="Arial" pitchFamily="34" charset="0"/>
              </a:rPr>
              <a:t>width </a:t>
            </a:r>
            <a:r>
              <a:rPr lang="en-US" sz="2000" b="1" i="1" dirty="0">
                <a:solidFill>
                  <a:srgbClr val="D60093"/>
                </a:solidFill>
                <a:latin typeface="Arial" pitchFamily="34" charset="0"/>
                <a:cs typeface="Arial" pitchFamily="34" charset="0"/>
              </a:rPr>
              <a:t>a</a:t>
            </a:r>
          </a:p>
        </p:txBody>
      </p:sp>
      <p:sp>
        <p:nvSpPr>
          <p:cNvPr id="49171" name="Line 19"/>
          <p:cNvSpPr>
            <a:spLocks noChangeShapeType="1"/>
          </p:cNvSpPr>
          <p:nvPr/>
        </p:nvSpPr>
        <p:spPr bwMode="auto">
          <a:xfrm>
            <a:off x="3962400" y="2362200"/>
            <a:ext cx="0" cy="2514600"/>
          </a:xfrm>
          <a:prstGeom prst="line">
            <a:avLst/>
          </a:prstGeom>
          <a:noFill/>
          <a:ln w="9525">
            <a:solidFill>
              <a:srgbClr val="FF0000"/>
            </a:solidFill>
            <a:prstDash val="dash"/>
            <a:round/>
            <a:headEnd/>
            <a:tailEnd/>
          </a:ln>
        </p:spPr>
        <p:txBody>
          <a:bodyPr/>
          <a:lstStyle/>
          <a:p>
            <a:endParaRPr lang="en-US">
              <a:latin typeface="Arial" pitchFamily="34" charset="0"/>
              <a:cs typeface="Arial" pitchFamily="34" charset="0"/>
            </a:endParaRPr>
          </a:p>
        </p:txBody>
      </p:sp>
      <p:sp>
        <p:nvSpPr>
          <p:cNvPr id="49172" name="Line 20"/>
          <p:cNvSpPr>
            <a:spLocks noChangeShapeType="1"/>
          </p:cNvSpPr>
          <p:nvPr/>
        </p:nvSpPr>
        <p:spPr bwMode="auto">
          <a:xfrm>
            <a:off x="5105400" y="3200400"/>
            <a:ext cx="0" cy="1676400"/>
          </a:xfrm>
          <a:prstGeom prst="line">
            <a:avLst/>
          </a:prstGeom>
          <a:noFill/>
          <a:ln w="9525">
            <a:solidFill>
              <a:srgbClr val="FF0000"/>
            </a:solidFill>
            <a:prstDash val="dash"/>
            <a:round/>
            <a:headEnd/>
            <a:tailEnd/>
          </a:ln>
        </p:spPr>
        <p:txBody>
          <a:bodyPr/>
          <a:lstStyle/>
          <a:p>
            <a:endParaRPr lang="en-US">
              <a:latin typeface="Arial" pitchFamily="34" charset="0"/>
              <a:cs typeface="Arial" pitchFamily="34" charset="0"/>
            </a:endParaRPr>
          </a:p>
        </p:txBody>
      </p:sp>
      <p:sp>
        <p:nvSpPr>
          <p:cNvPr id="49173" name="Line 21"/>
          <p:cNvSpPr>
            <a:spLocks noChangeShapeType="1"/>
          </p:cNvSpPr>
          <p:nvPr/>
        </p:nvSpPr>
        <p:spPr bwMode="auto">
          <a:xfrm>
            <a:off x="3962400" y="2286000"/>
            <a:ext cx="1143000" cy="83820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74" name="Text Box 22"/>
          <p:cNvSpPr txBox="1">
            <a:spLocks noChangeArrowheads="1"/>
          </p:cNvSpPr>
          <p:nvPr/>
        </p:nvSpPr>
        <p:spPr bwMode="auto">
          <a:xfrm>
            <a:off x="4556125" y="2063750"/>
            <a:ext cx="1367682" cy="707886"/>
          </a:xfrm>
          <a:prstGeom prst="rect">
            <a:avLst/>
          </a:prstGeom>
          <a:noFill/>
          <a:ln w="9525">
            <a:noFill/>
            <a:miter lim="800000"/>
            <a:headEnd/>
            <a:tailEnd/>
          </a:ln>
        </p:spPr>
        <p:txBody>
          <a:bodyPr wrap="none">
            <a:spAutoFit/>
          </a:bodyPr>
          <a:lstStyle/>
          <a:p>
            <a:pPr eaLnBrk="0" hangingPunct="0"/>
            <a:r>
              <a:rPr lang="en-US" sz="2000" dirty="0">
                <a:latin typeface="Arial" pitchFamily="34" charset="0"/>
                <a:cs typeface="Arial" pitchFamily="34" charset="0"/>
              </a:rPr>
              <a:t>Points at</a:t>
            </a:r>
          </a:p>
          <a:p>
            <a:pPr eaLnBrk="0" hangingPunct="0"/>
            <a:r>
              <a:rPr lang="en-US" sz="2000" dirty="0">
                <a:latin typeface="Arial" pitchFamily="34" charset="0"/>
                <a:cs typeface="Arial" pitchFamily="34" charset="0"/>
              </a:rPr>
              <a:t>distance </a:t>
            </a:r>
            <a:r>
              <a:rPr lang="en-US" sz="2000" b="1" i="1" dirty="0">
                <a:solidFill>
                  <a:srgbClr val="CC3300"/>
                </a:solidFill>
                <a:latin typeface="Arial" pitchFamily="34" charset="0"/>
                <a:cs typeface="Arial" pitchFamily="34" charset="0"/>
              </a:rPr>
              <a:t>d</a:t>
            </a:r>
          </a:p>
        </p:txBody>
      </p:sp>
      <p:sp>
        <p:nvSpPr>
          <p:cNvPr id="49175" name="Line 23"/>
          <p:cNvSpPr>
            <a:spLocks noChangeShapeType="1"/>
          </p:cNvSpPr>
          <p:nvPr/>
        </p:nvSpPr>
        <p:spPr bwMode="auto">
          <a:xfrm flipH="1">
            <a:off x="3962400" y="3200400"/>
            <a:ext cx="1143000" cy="0"/>
          </a:xfrm>
          <a:prstGeom prst="line">
            <a:avLst/>
          </a:prstGeom>
          <a:noFill/>
          <a:ln w="9525">
            <a:solidFill>
              <a:schemeClr val="tx1"/>
            </a:solidFill>
            <a:round/>
            <a:headEnd/>
            <a:tailEnd/>
          </a:ln>
        </p:spPr>
        <p:txBody>
          <a:bodyPr/>
          <a:lstStyle/>
          <a:p>
            <a:endParaRPr lang="en-US">
              <a:latin typeface="Arial" pitchFamily="34" charset="0"/>
              <a:cs typeface="Arial" pitchFamily="34" charset="0"/>
            </a:endParaRPr>
          </a:p>
        </p:txBody>
      </p:sp>
      <p:sp>
        <p:nvSpPr>
          <p:cNvPr id="49176" name="Text Box 24"/>
          <p:cNvSpPr txBox="1">
            <a:spLocks noChangeArrowheads="1"/>
          </p:cNvSpPr>
          <p:nvPr/>
        </p:nvSpPr>
        <p:spPr bwMode="auto">
          <a:xfrm>
            <a:off x="4495800" y="2819400"/>
            <a:ext cx="325438" cy="396875"/>
          </a:xfrm>
          <a:prstGeom prst="rect">
            <a:avLst/>
          </a:prstGeom>
          <a:noFill/>
          <a:ln w="9525">
            <a:noFill/>
            <a:miter lim="800000"/>
            <a:headEnd/>
            <a:tailEnd/>
          </a:ln>
        </p:spPr>
        <p:txBody>
          <a:bodyPr wrap="none">
            <a:spAutoFit/>
          </a:bodyPr>
          <a:lstStyle/>
          <a:p>
            <a:pPr eaLnBrk="0" hangingPunct="0"/>
            <a:r>
              <a:rPr lang="en-US" sz="2000">
                <a:latin typeface="Arial" pitchFamily="34" charset="0"/>
                <a:cs typeface="Arial" pitchFamily="34" charset="0"/>
              </a:rPr>
              <a:t>θ</a:t>
            </a:r>
          </a:p>
        </p:txBody>
      </p:sp>
      <p:sp>
        <p:nvSpPr>
          <p:cNvPr id="49177" name="Text Box 25"/>
          <p:cNvSpPr txBox="1">
            <a:spLocks noChangeArrowheads="1"/>
          </p:cNvSpPr>
          <p:nvPr/>
        </p:nvSpPr>
        <p:spPr bwMode="auto">
          <a:xfrm>
            <a:off x="4038600" y="3276600"/>
            <a:ext cx="1024639" cy="400110"/>
          </a:xfrm>
          <a:prstGeom prst="rect">
            <a:avLst/>
          </a:prstGeom>
          <a:noFill/>
          <a:ln w="9525">
            <a:noFill/>
            <a:miter lim="800000"/>
            <a:headEnd/>
            <a:tailEnd/>
          </a:ln>
        </p:spPr>
        <p:txBody>
          <a:bodyPr wrap="none">
            <a:spAutoFit/>
          </a:bodyPr>
          <a:lstStyle/>
          <a:p>
            <a:pPr eaLnBrk="0" hangingPunct="0"/>
            <a:r>
              <a:rPr lang="en-US" sz="2000" b="1" i="1" dirty="0">
                <a:solidFill>
                  <a:srgbClr val="CC3300"/>
                </a:solidFill>
                <a:latin typeface="Arial" pitchFamily="34" charset="0"/>
                <a:cs typeface="Arial" pitchFamily="34" charset="0"/>
              </a:rPr>
              <a:t>d</a:t>
            </a:r>
            <a:r>
              <a:rPr lang="en-US" sz="2000" dirty="0">
                <a:latin typeface="Arial" pitchFamily="34" charset="0"/>
                <a:cs typeface="Arial" pitchFamily="34" charset="0"/>
              </a:rPr>
              <a:t> </a:t>
            </a:r>
            <a:r>
              <a:rPr lang="en-US" sz="2000" dirty="0" err="1">
                <a:latin typeface="Arial" pitchFamily="34" charset="0"/>
                <a:cs typeface="Arial" pitchFamily="34" charset="0"/>
              </a:rPr>
              <a:t>cos</a:t>
            </a:r>
            <a:r>
              <a:rPr lang="en-US" sz="2000" dirty="0">
                <a:latin typeface="Arial" pitchFamily="34" charset="0"/>
                <a:cs typeface="Arial" pitchFamily="34" charset="0"/>
              </a:rPr>
              <a:t> θ</a:t>
            </a:r>
          </a:p>
        </p:txBody>
      </p:sp>
      <p:sp>
        <p:nvSpPr>
          <p:cNvPr id="49178" name="Text Box 26"/>
          <p:cNvSpPr txBox="1">
            <a:spLocks noChangeArrowheads="1"/>
          </p:cNvSpPr>
          <p:nvPr/>
        </p:nvSpPr>
        <p:spPr bwMode="auto">
          <a:xfrm>
            <a:off x="1279525" y="2292350"/>
            <a:ext cx="2247900" cy="1920875"/>
          </a:xfrm>
          <a:prstGeom prst="rect">
            <a:avLst/>
          </a:prstGeom>
          <a:noFill/>
          <a:ln w="9525">
            <a:noFill/>
            <a:miter lim="800000"/>
            <a:headEnd/>
            <a:tailEnd/>
          </a:ln>
        </p:spPr>
        <p:txBody>
          <a:bodyPr wrap="none">
            <a:spAutoFit/>
          </a:bodyPr>
          <a:lstStyle/>
          <a:p>
            <a:pPr eaLnBrk="0" hangingPunct="0"/>
            <a:r>
              <a:rPr lang="en-US" sz="2000" dirty="0">
                <a:latin typeface="Arial" pitchFamily="34" charset="0"/>
                <a:cs typeface="Arial" pitchFamily="34" charset="0"/>
              </a:rPr>
              <a:t>If </a:t>
            </a:r>
            <a:r>
              <a:rPr lang="en-US" sz="2000" b="1" i="1" dirty="0">
                <a:solidFill>
                  <a:srgbClr val="CC3300"/>
                </a:solidFill>
                <a:latin typeface="Arial" pitchFamily="34" charset="0"/>
                <a:cs typeface="Arial" pitchFamily="34" charset="0"/>
              </a:rPr>
              <a:t>d</a:t>
            </a:r>
            <a:r>
              <a:rPr lang="en-US" sz="2000" b="1" i="1" dirty="0">
                <a:latin typeface="Arial" pitchFamily="34" charset="0"/>
                <a:cs typeface="Arial" pitchFamily="34" charset="0"/>
              </a:rPr>
              <a:t> </a:t>
            </a:r>
            <a:r>
              <a:rPr lang="en-US" sz="2000" b="1" dirty="0">
                <a:latin typeface="Arial" pitchFamily="34" charset="0"/>
                <a:cs typeface="Arial" pitchFamily="34" charset="0"/>
              </a:rPr>
              <a:t> &gt;&gt; </a:t>
            </a:r>
            <a:r>
              <a:rPr lang="en-US" sz="2000" b="1" i="1" dirty="0">
                <a:solidFill>
                  <a:srgbClr val="D60093"/>
                </a:solidFill>
                <a:latin typeface="Arial" pitchFamily="34" charset="0"/>
                <a:cs typeface="Arial" pitchFamily="34" charset="0"/>
              </a:rPr>
              <a:t>a</a:t>
            </a:r>
            <a:r>
              <a:rPr lang="en-US" sz="2000" dirty="0">
                <a:latin typeface="Arial" pitchFamily="34" charset="0"/>
                <a:cs typeface="Arial" pitchFamily="34" charset="0"/>
              </a:rPr>
              <a:t>, θ must</a:t>
            </a:r>
          </a:p>
          <a:p>
            <a:pPr eaLnBrk="0" hangingPunct="0"/>
            <a:r>
              <a:rPr lang="en-US" sz="2000" dirty="0">
                <a:latin typeface="Arial" pitchFamily="34" charset="0"/>
                <a:cs typeface="Arial" pitchFamily="34" charset="0"/>
              </a:rPr>
              <a:t>be close to 90</a:t>
            </a:r>
            <a:r>
              <a:rPr lang="en-US" sz="2000" baseline="30000" dirty="0">
                <a:latin typeface="Arial" pitchFamily="34" charset="0"/>
                <a:cs typeface="Arial" pitchFamily="34" charset="0"/>
              </a:rPr>
              <a:t>o</a:t>
            </a:r>
          </a:p>
          <a:p>
            <a:pPr eaLnBrk="0" hangingPunct="0"/>
            <a:r>
              <a:rPr lang="en-US" sz="2000" dirty="0">
                <a:latin typeface="Arial" pitchFamily="34" charset="0"/>
                <a:cs typeface="Arial" pitchFamily="34" charset="0"/>
              </a:rPr>
              <a:t>for there to be</a:t>
            </a:r>
          </a:p>
          <a:p>
            <a:pPr eaLnBrk="0" hangingPunct="0"/>
            <a:r>
              <a:rPr lang="en-US" sz="2000" dirty="0">
                <a:latin typeface="Arial" pitchFamily="34" charset="0"/>
                <a:cs typeface="Arial" pitchFamily="34" charset="0"/>
              </a:rPr>
              <a:t>any chance points</a:t>
            </a:r>
          </a:p>
          <a:p>
            <a:pPr eaLnBrk="0" hangingPunct="0"/>
            <a:r>
              <a:rPr lang="en-US" sz="2000" dirty="0">
                <a:latin typeface="Arial" pitchFamily="34" charset="0"/>
                <a:cs typeface="Arial" pitchFamily="34" charset="0"/>
              </a:rPr>
              <a:t>go to the same</a:t>
            </a:r>
          </a:p>
          <a:p>
            <a:pPr eaLnBrk="0" hangingPunct="0"/>
            <a:r>
              <a:rPr lang="en-US" sz="2000" dirty="0">
                <a:latin typeface="Arial" pitchFamily="34" charset="0"/>
                <a:cs typeface="Arial" pitchFamily="34" charset="0"/>
              </a:rPr>
              <a:t>bucket.</a:t>
            </a:r>
          </a:p>
        </p:txBody>
      </p:sp>
      <p:sp>
        <p:nvSpPr>
          <p:cNvPr id="28" name="Date Placeholder 27"/>
          <p:cNvSpPr>
            <a:spLocks noGrp="1"/>
          </p:cNvSpPr>
          <p:nvPr>
            <p:ph type="dt" sz="half" idx="10"/>
          </p:nvPr>
        </p:nvSpPr>
        <p:spPr/>
        <p:txBody>
          <a:bodyPr/>
          <a:lstStyle/>
          <a:p>
            <a:fld id="{A72CF545-BBDF-6E4F-A03E-056C6C2EF4FE}" type="datetime1">
              <a:rPr lang="en-US" smtClean="0"/>
              <a:t>1/21/18</a:t>
            </a:fld>
            <a:endParaRPr lang="en-US"/>
          </a:p>
        </p:txBody>
      </p:sp>
      <p:sp>
        <p:nvSpPr>
          <p:cNvPr id="29" name="Slide Number Placeholder 28"/>
          <p:cNvSpPr>
            <a:spLocks noGrp="1"/>
          </p:cNvSpPr>
          <p:nvPr>
            <p:ph type="sldNum" sz="quarter" idx="12"/>
          </p:nvPr>
        </p:nvSpPr>
        <p:spPr/>
        <p:txBody>
          <a:bodyPr/>
          <a:lstStyle/>
          <a:p>
            <a:fld id="{19B12225-5612-419B-A8D5-4B8EEE4C217E}" type="slidenum">
              <a:rPr lang="en-US" smtClean="0"/>
              <a:pPr/>
              <a:t>56</a:t>
            </a:fld>
            <a:endParaRPr lang="en-US"/>
          </a:p>
        </p:txBody>
      </p:sp>
      <p:sp>
        <p:nvSpPr>
          <p:cNvPr id="30" name="Footer Placeholder 29"/>
          <p:cNvSpPr>
            <a:spLocks noGrp="1"/>
          </p:cNvSpPr>
          <p:nvPr>
            <p:ph type="ftr" sz="quarter" idx="11"/>
          </p:nvPr>
        </p:nvSpPr>
        <p:spPr/>
        <p:txBody>
          <a:bodyPr/>
          <a:lstStyle/>
          <a:p>
            <a:r>
              <a:rPr lang="en-US"/>
              <a:t>Jure Leskovec, Stanford CS246: Mining Massive Datasets</a:t>
            </a:r>
          </a:p>
        </p:txBody>
      </p:sp>
      <p:sp>
        <p:nvSpPr>
          <p:cNvPr id="31" name="Text Box 18"/>
          <p:cNvSpPr txBox="1">
            <a:spLocks noChangeArrowheads="1"/>
          </p:cNvSpPr>
          <p:nvPr/>
        </p:nvSpPr>
        <p:spPr bwMode="auto">
          <a:xfrm>
            <a:off x="7315200" y="4572000"/>
            <a:ext cx="1539876" cy="707886"/>
          </a:xfrm>
          <a:prstGeom prst="rect">
            <a:avLst/>
          </a:prstGeom>
          <a:noFill/>
          <a:ln w="9525">
            <a:noFill/>
            <a:miter lim="800000"/>
            <a:headEnd/>
            <a:tailEnd/>
          </a:ln>
        </p:spPr>
        <p:txBody>
          <a:bodyPr wrap="square">
            <a:spAutoFit/>
          </a:bodyPr>
          <a:lstStyle/>
          <a:p>
            <a:pPr algn="ctr" eaLnBrk="0" hangingPunct="0"/>
            <a:r>
              <a:rPr lang="en-US" sz="2000" dirty="0">
                <a:latin typeface="Arial" pitchFamily="34" charset="0"/>
                <a:cs typeface="Arial" pitchFamily="34" charset="0"/>
              </a:rPr>
              <a:t>Randomly</a:t>
            </a:r>
            <a:br>
              <a:rPr lang="en-US" sz="2000" dirty="0">
                <a:latin typeface="Arial" pitchFamily="34" charset="0"/>
                <a:cs typeface="Arial" pitchFamily="34" charset="0"/>
              </a:rPr>
            </a:br>
            <a:r>
              <a:rPr lang="en-US" sz="2000" dirty="0">
                <a:latin typeface="Arial" pitchFamily="34" charset="0"/>
                <a:cs typeface="Arial" pitchFamily="34" charset="0"/>
              </a:rPr>
              <a:t>chosen line</a:t>
            </a:r>
          </a:p>
        </p:txBody>
      </p:sp>
    </p:spTree>
    <p:extLst>
      <p:ext uri="{BB962C8B-B14F-4D97-AF65-F5344CB8AC3E}">
        <p14:creationId xmlns:p14="http://schemas.microsoft.com/office/powerpoint/2010/main" val="24532662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 y="76200"/>
            <a:ext cx="9067800" cy="987552"/>
          </a:xfrm>
        </p:spPr>
        <p:txBody>
          <a:bodyPr>
            <a:normAutofit/>
          </a:bodyPr>
          <a:lstStyle/>
          <a:p>
            <a:r>
              <a:rPr lang="en-US" dirty="0"/>
              <a:t>An LS-Family for Euclidean Distance</a:t>
            </a:r>
          </a:p>
        </p:txBody>
      </p:sp>
      <p:sp>
        <p:nvSpPr>
          <p:cNvPr id="97283" name="Rectangle 3"/>
          <p:cNvSpPr>
            <a:spLocks noGrp="1" noChangeArrowheads="1"/>
          </p:cNvSpPr>
          <p:nvPr>
            <p:ph idx="1"/>
          </p:nvPr>
        </p:nvSpPr>
        <p:spPr/>
        <p:txBody>
          <a:bodyPr>
            <a:noAutofit/>
          </a:bodyPr>
          <a:lstStyle/>
          <a:p>
            <a:r>
              <a:rPr lang="en-US" dirty="0">
                <a:cs typeface="Tahoma" pitchFamily="34" charset="0"/>
              </a:rPr>
              <a:t>If points are distance  </a:t>
            </a:r>
            <a:r>
              <a:rPr lang="en-US" b="1" i="1" dirty="0">
                <a:cs typeface="Tahoma" pitchFamily="34" charset="0"/>
              </a:rPr>
              <a:t>d </a:t>
            </a:r>
            <a:r>
              <a:rPr lang="en-US" b="1" i="1" u="sng" dirty="0">
                <a:cs typeface="Tahoma" pitchFamily="34" charset="0"/>
              </a:rPr>
              <a:t>&lt;</a:t>
            </a:r>
            <a:r>
              <a:rPr lang="en-US" b="1" dirty="0">
                <a:cs typeface="Tahoma" pitchFamily="34" charset="0"/>
              </a:rPr>
              <a:t> </a:t>
            </a:r>
            <a:r>
              <a:rPr lang="en-US" b="1" i="1" dirty="0">
                <a:solidFill>
                  <a:srgbClr val="D60093"/>
                </a:solidFill>
                <a:cs typeface="Tahoma" pitchFamily="34" charset="0"/>
              </a:rPr>
              <a:t>a</a:t>
            </a:r>
            <a:r>
              <a:rPr lang="en-US" b="1" i="1" dirty="0">
                <a:cs typeface="Tahoma" pitchFamily="34" charset="0"/>
              </a:rPr>
              <a:t>/2</a:t>
            </a:r>
            <a:r>
              <a:rPr lang="en-US" dirty="0">
                <a:cs typeface="Tahoma" pitchFamily="34" charset="0"/>
              </a:rPr>
              <a:t>, prob. </a:t>
            </a:r>
            <a:br>
              <a:rPr lang="en-US" dirty="0">
                <a:cs typeface="Tahoma" pitchFamily="34" charset="0"/>
              </a:rPr>
            </a:br>
            <a:r>
              <a:rPr lang="en-US" dirty="0">
                <a:cs typeface="Tahoma" pitchFamily="34" charset="0"/>
              </a:rPr>
              <a:t>they are in same bucket  </a:t>
            </a:r>
            <a:r>
              <a:rPr lang="en-US" b="1" i="1" dirty="0">
                <a:cs typeface="Arial" pitchFamily="34" charset="0"/>
              </a:rPr>
              <a:t>≥ 1- d/a = ½</a:t>
            </a:r>
          </a:p>
          <a:p>
            <a:r>
              <a:rPr lang="en-US" dirty="0"/>
              <a:t>If points are distance </a:t>
            </a:r>
            <a:r>
              <a:rPr lang="en-US" b="1" i="1" dirty="0"/>
              <a:t>d </a:t>
            </a:r>
            <a:r>
              <a:rPr lang="en-US" b="1" i="1" u="sng" dirty="0"/>
              <a:t>&gt;</a:t>
            </a:r>
            <a:r>
              <a:rPr lang="en-US" b="1" i="1" dirty="0"/>
              <a:t> 2</a:t>
            </a:r>
            <a:r>
              <a:rPr lang="en-US" b="1" i="1" dirty="0">
                <a:solidFill>
                  <a:srgbClr val="D60093"/>
                </a:solidFill>
              </a:rPr>
              <a:t>a</a:t>
            </a:r>
            <a:r>
              <a:rPr lang="en-US" i="1" dirty="0"/>
              <a:t> </a:t>
            </a:r>
            <a:r>
              <a:rPr lang="en-US" dirty="0"/>
              <a:t>apart, then they can be in the same bucket only if  </a:t>
            </a:r>
            <a:r>
              <a:rPr lang="en-US" b="1" i="1" dirty="0"/>
              <a:t>d </a:t>
            </a:r>
            <a:r>
              <a:rPr lang="en-US" b="1" i="1" dirty="0" err="1"/>
              <a:t>cos</a:t>
            </a:r>
            <a:r>
              <a:rPr lang="en-US" b="1" i="1" dirty="0"/>
              <a:t> </a:t>
            </a:r>
            <a:r>
              <a:rPr lang="en-US" b="1" dirty="0">
                <a:cs typeface="Tahoma" pitchFamily="34" charset="0"/>
              </a:rPr>
              <a:t>θ</a:t>
            </a:r>
            <a:r>
              <a:rPr lang="en-US" b="1" i="1" dirty="0">
                <a:cs typeface="Tahoma" pitchFamily="34" charset="0"/>
              </a:rPr>
              <a:t> </a:t>
            </a:r>
            <a:r>
              <a:rPr lang="en-US" b="1" i="1" dirty="0">
                <a:cs typeface="Arial" pitchFamily="34" charset="0"/>
              </a:rPr>
              <a:t>≤ a</a:t>
            </a:r>
            <a:r>
              <a:rPr lang="en-US" i="1" dirty="0">
                <a:cs typeface="Arial" pitchFamily="34" charset="0"/>
              </a:rPr>
              <a:t> </a:t>
            </a:r>
            <a:endParaRPr lang="en-US" i="1" dirty="0"/>
          </a:p>
          <a:p>
            <a:pPr lvl="1"/>
            <a:r>
              <a:rPr lang="en-US" dirty="0" err="1"/>
              <a:t>cos</a:t>
            </a:r>
            <a:r>
              <a:rPr lang="en-US" dirty="0"/>
              <a:t> </a:t>
            </a:r>
            <a:r>
              <a:rPr lang="en-US" dirty="0">
                <a:cs typeface="Tahoma" pitchFamily="34" charset="0"/>
              </a:rPr>
              <a:t>θ </a:t>
            </a:r>
            <a:r>
              <a:rPr lang="en-US" dirty="0">
                <a:cs typeface="Arial" pitchFamily="34" charset="0"/>
              </a:rPr>
              <a:t>≤ ½ </a:t>
            </a:r>
            <a:endParaRPr lang="en-US" dirty="0">
              <a:cs typeface="Tahoma" pitchFamily="34" charset="0"/>
            </a:endParaRPr>
          </a:p>
          <a:p>
            <a:pPr lvl="1"/>
            <a:r>
              <a:rPr lang="en-US" dirty="0"/>
              <a:t>60 </a:t>
            </a:r>
            <a:r>
              <a:rPr lang="en-US" u="sng" dirty="0"/>
              <a:t>&lt;</a:t>
            </a:r>
            <a:r>
              <a:rPr lang="en-US" dirty="0"/>
              <a:t> </a:t>
            </a:r>
            <a:r>
              <a:rPr lang="en-US" dirty="0">
                <a:cs typeface="Tahoma" pitchFamily="34" charset="0"/>
              </a:rPr>
              <a:t>θ </a:t>
            </a:r>
            <a:r>
              <a:rPr lang="en-US" u="sng" dirty="0">
                <a:cs typeface="Tahoma" pitchFamily="34" charset="0"/>
              </a:rPr>
              <a:t>&lt;</a:t>
            </a:r>
            <a:r>
              <a:rPr lang="en-US" dirty="0">
                <a:cs typeface="Tahoma" pitchFamily="34" charset="0"/>
              </a:rPr>
              <a:t> 90, i.e., at most 1/3 probability</a:t>
            </a:r>
          </a:p>
          <a:p>
            <a:pPr lvl="8"/>
            <a:endParaRPr lang="en-US" dirty="0">
              <a:cs typeface="Tahoma" pitchFamily="34" charset="0"/>
            </a:endParaRPr>
          </a:p>
          <a:p>
            <a:r>
              <a:rPr lang="en-US" dirty="0">
                <a:cs typeface="Tahoma" pitchFamily="34" charset="0"/>
              </a:rPr>
              <a:t>Yields a </a:t>
            </a:r>
            <a:r>
              <a:rPr lang="en-US" b="1" i="1" dirty="0">
                <a:solidFill>
                  <a:srgbClr val="D60093"/>
                </a:solidFill>
                <a:cs typeface="Tahoma" pitchFamily="34" charset="0"/>
              </a:rPr>
              <a:t>(a/2, 2a, 1/2, 1/3)-</a:t>
            </a:r>
            <a:r>
              <a:rPr lang="en-US" i="1" dirty="0">
                <a:solidFill>
                  <a:srgbClr val="D60093"/>
                </a:solidFill>
                <a:cs typeface="Tahoma" pitchFamily="34" charset="0"/>
              </a:rPr>
              <a:t>sensitive</a:t>
            </a:r>
            <a:r>
              <a:rPr lang="en-US" dirty="0">
                <a:solidFill>
                  <a:srgbClr val="D60093"/>
                </a:solidFill>
                <a:cs typeface="Tahoma" pitchFamily="34" charset="0"/>
              </a:rPr>
              <a:t> </a:t>
            </a:r>
            <a:r>
              <a:rPr lang="en-US" dirty="0">
                <a:cs typeface="Tahoma" pitchFamily="34" charset="0"/>
              </a:rPr>
              <a:t>family of </a:t>
            </a:r>
            <a:br>
              <a:rPr lang="en-US" dirty="0">
                <a:cs typeface="Tahoma" pitchFamily="34" charset="0"/>
              </a:rPr>
            </a:br>
            <a:r>
              <a:rPr lang="en-US" dirty="0">
                <a:cs typeface="Tahoma" pitchFamily="34" charset="0"/>
              </a:rPr>
              <a:t>hash functions for any </a:t>
            </a:r>
            <a:r>
              <a:rPr lang="en-US" b="1" i="1" dirty="0">
                <a:solidFill>
                  <a:srgbClr val="D60093"/>
                </a:solidFill>
                <a:cs typeface="Tahoma" pitchFamily="34" charset="0"/>
              </a:rPr>
              <a:t>a</a:t>
            </a:r>
            <a:endParaRPr lang="en-US" b="1" dirty="0">
              <a:solidFill>
                <a:srgbClr val="D60093"/>
              </a:solidFill>
              <a:cs typeface="Tahoma" pitchFamily="34" charset="0"/>
            </a:endParaRPr>
          </a:p>
          <a:p>
            <a:r>
              <a:rPr lang="en-US" b="1" dirty="0">
                <a:solidFill>
                  <a:srgbClr val="008000"/>
                </a:solidFill>
                <a:cs typeface="Tahoma" pitchFamily="34" charset="0"/>
              </a:rPr>
              <a:t>Amplify using AND-OR cascades</a:t>
            </a:r>
          </a:p>
        </p:txBody>
      </p:sp>
      <p:sp>
        <p:nvSpPr>
          <p:cNvPr id="4" name="Date Placeholder 3"/>
          <p:cNvSpPr>
            <a:spLocks noGrp="1"/>
          </p:cNvSpPr>
          <p:nvPr>
            <p:ph type="dt" sz="half" idx="10"/>
          </p:nvPr>
        </p:nvSpPr>
        <p:spPr/>
        <p:txBody>
          <a:bodyPr/>
          <a:lstStyle/>
          <a:p>
            <a:fld id="{34FFE44C-B55B-4A47-905F-F250ABC0649D}"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57</a:t>
            </a:fld>
            <a:endParaRPr lang="en-US"/>
          </a:p>
        </p:txBody>
      </p:sp>
    </p:spTree>
    <p:extLst>
      <p:ext uri="{BB962C8B-B14F-4D97-AF65-F5344CB8AC3E}">
        <p14:creationId xmlns:p14="http://schemas.microsoft.com/office/powerpoint/2010/main" val="1797513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04B6CC-7066-4A85-BBAA-B241505175A1}" type="slidenum">
              <a:rPr lang="en-US"/>
              <a:pPr/>
              <a:t>58</a:t>
            </a:fld>
            <a:endParaRPr lang="en-US"/>
          </a:p>
        </p:txBody>
      </p:sp>
      <p:sp>
        <p:nvSpPr>
          <p:cNvPr id="54274" name="Rectangle 2"/>
          <p:cNvSpPr>
            <a:spLocks noGrp="1" noChangeArrowheads="1"/>
          </p:cNvSpPr>
          <p:nvPr>
            <p:ph type="title"/>
          </p:nvPr>
        </p:nvSpPr>
        <p:spPr/>
        <p:txBody>
          <a:bodyPr/>
          <a:lstStyle/>
          <a:p>
            <a:r>
              <a:rPr lang="en-US" dirty="0" err="1"/>
              <a:t>Fixup</a:t>
            </a:r>
            <a:r>
              <a:rPr lang="en-US" dirty="0"/>
              <a:t>: Euclidean Distance</a:t>
            </a:r>
          </a:p>
        </p:txBody>
      </p:sp>
      <p:sp>
        <p:nvSpPr>
          <p:cNvPr id="54275" name="Rectangle 3"/>
          <p:cNvSpPr>
            <a:spLocks noGrp="1" noChangeArrowheads="1"/>
          </p:cNvSpPr>
          <p:nvPr>
            <p:ph type="body" idx="1"/>
          </p:nvPr>
        </p:nvSpPr>
        <p:spPr/>
        <p:txBody>
          <a:bodyPr>
            <a:normAutofit/>
          </a:bodyPr>
          <a:lstStyle/>
          <a:p>
            <a:r>
              <a:rPr lang="en-US" dirty="0"/>
              <a:t>Projection method y</a:t>
            </a:r>
            <a:r>
              <a:rPr lang="en-US" dirty="0">
                <a:cs typeface="Tahoma" pitchFamily="34" charset="0"/>
              </a:rPr>
              <a:t>ields a </a:t>
            </a:r>
            <a:r>
              <a:rPr lang="en-US" b="1" i="1" dirty="0">
                <a:solidFill>
                  <a:srgbClr val="D60093"/>
                </a:solidFill>
                <a:cs typeface="Tahoma" pitchFamily="34" charset="0"/>
              </a:rPr>
              <a:t>(a/2, 2a, 1/2, 1/3)-</a:t>
            </a:r>
            <a:r>
              <a:rPr lang="en-US" i="1" dirty="0">
                <a:solidFill>
                  <a:srgbClr val="D60093"/>
                </a:solidFill>
                <a:cs typeface="Tahoma" pitchFamily="34" charset="0"/>
              </a:rPr>
              <a:t>sensitive</a:t>
            </a:r>
            <a:r>
              <a:rPr lang="en-US" dirty="0">
                <a:solidFill>
                  <a:srgbClr val="D60093"/>
                </a:solidFill>
                <a:cs typeface="Tahoma" pitchFamily="34" charset="0"/>
              </a:rPr>
              <a:t> </a:t>
            </a:r>
            <a:r>
              <a:rPr lang="en-US" dirty="0">
                <a:cs typeface="Tahoma" pitchFamily="34" charset="0"/>
              </a:rPr>
              <a:t>family of hash functions</a:t>
            </a:r>
            <a:endParaRPr lang="en-US" b="1" dirty="0">
              <a:solidFill>
                <a:srgbClr val="D60093"/>
              </a:solidFill>
              <a:cs typeface="Tahoma" pitchFamily="34" charset="0"/>
            </a:endParaRPr>
          </a:p>
          <a:p>
            <a:pPr lvl="8"/>
            <a:endParaRPr lang="en-US" dirty="0"/>
          </a:p>
          <a:p>
            <a:r>
              <a:rPr lang="en-US" dirty="0"/>
              <a:t>For previous distance measures, we could start with an </a:t>
            </a:r>
            <a:r>
              <a:rPr lang="en-US" b="1" i="1" dirty="0">
                <a:solidFill>
                  <a:srgbClr val="D60093"/>
                </a:solidFill>
              </a:rPr>
              <a:t>(d</a:t>
            </a:r>
            <a:r>
              <a:rPr lang="en-US" b="1" i="1" baseline="-25000" dirty="0">
                <a:solidFill>
                  <a:srgbClr val="D60093"/>
                </a:solidFill>
              </a:rPr>
              <a:t>1</a:t>
            </a:r>
            <a:r>
              <a:rPr lang="en-US" b="1" i="1" dirty="0">
                <a:solidFill>
                  <a:srgbClr val="D60093"/>
                </a:solidFill>
              </a:rPr>
              <a:t>, d</a:t>
            </a:r>
            <a:r>
              <a:rPr lang="en-US" b="1" i="1" baseline="-25000" dirty="0">
                <a:solidFill>
                  <a:srgbClr val="D60093"/>
                </a:solidFill>
              </a:rPr>
              <a:t>2</a:t>
            </a:r>
            <a:r>
              <a:rPr lang="en-US" b="1" i="1" dirty="0">
                <a:solidFill>
                  <a:srgbClr val="D60093"/>
                </a:solidFill>
              </a:rPr>
              <a:t>, p</a:t>
            </a:r>
            <a:r>
              <a:rPr lang="en-US" b="1" i="1" baseline="-25000" dirty="0">
                <a:solidFill>
                  <a:srgbClr val="D60093"/>
                </a:solidFill>
              </a:rPr>
              <a:t>1</a:t>
            </a:r>
            <a:r>
              <a:rPr lang="en-US" b="1" i="1" dirty="0">
                <a:solidFill>
                  <a:srgbClr val="D60093"/>
                </a:solidFill>
              </a:rPr>
              <a:t>, p</a:t>
            </a:r>
            <a:r>
              <a:rPr lang="en-US" b="1" i="1" baseline="-25000" dirty="0">
                <a:solidFill>
                  <a:srgbClr val="D60093"/>
                </a:solidFill>
              </a:rPr>
              <a:t>2</a:t>
            </a:r>
            <a:r>
              <a:rPr lang="en-US" b="1" i="1" dirty="0">
                <a:solidFill>
                  <a:srgbClr val="D60093"/>
                </a:solidFill>
              </a:rPr>
              <a:t>)</a:t>
            </a:r>
            <a:r>
              <a:rPr lang="en-US" dirty="0">
                <a:solidFill>
                  <a:srgbClr val="D60093"/>
                </a:solidFill>
              </a:rPr>
              <a:t>-sensitive</a:t>
            </a:r>
            <a:r>
              <a:rPr lang="en-US" dirty="0"/>
              <a:t> family for any </a:t>
            </a:r>
            <a:r>
              <a:rPr lang="en-US" b="1" i="1" dirty="0"/>
              <a:t>d</a:t>
            </a:r>
            <a:r>
              <a:rPr lang="en-US" b="1" i="1" baseline="-25000" dirty="0"/>
              <a:t>1</a:t>
            </a:r>
            <a:r>
              <a:rPr lang="en-US" b="1" dirty="0"/>
              <a:t> &lt; </a:t>
            </a:r>
            <a:r>
              <a:rPr lang="en-US" b="1" i="1" dirty="0"/>
              <a:t>d</a:t>
            </a:r>
            <a:r>
              <a:rPr lang="en-US" b="1" i="1" baseline="-25000" dirty="0"/>
              <a:t>2</a:t>
            </a:r>
            <a:r>
              <a:rPr lang="en-US" dirty="0"/>
              <a:t>, and drive </a:t>
            </a:r>
            <a:r>
              <a:rPr lang="en-US" b="1" i="1" dirty="0"/>
              <a:t>p</a:t>
            </a:r>
            <a:r>
              <a:rPr lang="en-US" b="1" i="1" baseline="-25000" dirty="0"/>
              <a:t>1</a:t>
            </a:r>
            <a:r>
              <a:rPr lang="en-US" dirty="0"/>
              <a:t> and </a:t>
            </a:r>
            <a:r>
              <a:rPr lang="en-US" b="1" i="1" dirty="0"/>
              <a:t>p</a:t>
            </a:r>
            <a:r>
              <a:rPr lang="en-US" b="1" i="1" baseline="-25000" dirty="0"/>
              <a:t>2</a:t>
            </a:r>
            <a:r>
              <a:rPr lang="en-US" dirty="0"/>
              <a:t>  to 1 and 0 by </a:t>
            </a:r>
            <a:r>
              <a:rPr lang="en-US" b="1" dirty="0"/>
              <a:t>AND/OR</a:t>
            </a:r>
            <a:r>
              <a:rPr lang="en-US" dirty="0"/>
              <a:t> constructions</a:t>
            </a:r>
          </a:p>
          <a:p>
            <a:pPr lvl="8"/>
            <a:endParaRPr lang="en-US" dirty="0"/>
          </a:p>
          <a:p>
            <a:r>
              <a:rPr lang="en-US" dirty="0">
                <a:solidFill>
                  <a:srgbClr val="0000FF"/>
                </a:solidFill>
              </a:rPr>
              <a:t>Note: Here, we seem to need </a:t>
            </a:r>
            <a:r>
              <a:rPr lang="en-US" b="1" i="1" dirty="0">
                <a:solidFill>
                  <a:srgbClr val="0000FF"/>
                </a:solidFill>
              </a:rPr>
              <a:t>d</a:t>
            </a:r>
            <a:r>
              <a:rPr lang="en-US" b="1" i="1" baseline="-25000" dirty="0">
                <a:solidFill>
                  <a:srgbClr val="0000FF"/>
                </a:solidFill>
              </a:rPr>
              <a:t>1</a:t>
            </a:r>
            <a:r>
              <a:rPr lang="en-US" b="1" i="1" dirty="0">
                <a:solidFill>
                  <a:srgbClr val="0000FF"/>
                </a:solidFill>
              </a:rPr>
              <a:t> </a:t>
            </a:r>
            <a:r>
              <a:rPr lang="en-US" b="1" dirty="0">
                <a:solidFill>
                  <a:srgbClr val="0000FF"/>
                </a:solidFill>
                <a:sym typeface="Symbol"/>
              </a:rPr>
              <a:t></a:t>
            </a:r>
            <a:r>
              <a:rPr lang="en-US" b="1" i="1" dirty="0">
                <a:solidFill>
                  <a:srgbClr val="0000FF"/>
                </a:solidFill>
                <a:sym typeface="Symbol"/>
              </a:rPr>
              <a:t>  4 </a:t>
            </a:r>
            <a:r>
              <a:rPr lang="en-US" b="1" i="1" dirty="0">
                <a:solidFill>
                  <a:srgbClr val="0000FF"/>
                </a:solidFill>
              </a:rPr>
              <a:t>d</a:t>
            </a:r>
            <a:r>
              <a:rPr lang="en-US" b="1" i="1" baseline="-25000" dirty="0">
                <a:solidFill>
                  <a:srgbClr val="0000FF"/>
                </a:solidFill>
              </a:rPr>
              <a:t>2</a:t>
            </a:r>
          </a:p>
          <a:p>
            <a:pPr lvl="1"/>
            <a:r>
              <a:rPr lang="en-US" dirty="0"/>
              <a:t>In the calculation on the previous slide we only considered cases </a:t>
            </a:r>
            <a:r>
              <a:rPr lang="en-US" b="1" i="1" dirty="0">
                <a:cs typeface="Tahoma" pitchFamily="34" charset="0"/>
              </a:rPr>
              <a:t>d </a:t>
            </a:r>
            <a:r>
              <a:rPr lang="en-US" b="1" i="1" u="sng" dirty="0">
                <a:cs typeface="Tahoma" pitchFamily="34" charset="0"/>
              </a:rPr>
              <a:t>&lt;</a:t>
            </a:r>
            <a:r>
              <a:rPr lang="en-US" b="1" dirty="0">
                <a:cs typeface="Tahoma" pitchFamily="34" charset="0"/>
              </a:rPr>
              <a:t> </a:t>
            </a:r>
            <a:r>
              <a:rPr lang="en-US" b="1" i="1" dirty="0">
                <a:solidFill>
                  <a:srgbClr val="D60093"/>
                </a:solidFill>
                <a:cs typeface="Tahoma" pitchFamily="34" charset="0"/>
              </a:rPr>
              <a:t>a</a:t>
            </a:r>
            <a:r>
              <a:rPr lang="en-US" b="1" i="1" dirty="0">
                <a:cs typeface="Tahoma" pitchFamily="34" charset="0"/>
              </a:rPr>
              <a:t>/2 </a:t>
            </a:r>
            <a:r>
              <a:rPr lang="en-US" dirty="0">
                <a:cs typeface="Tahoma" pitchFamily="34" charset="0"/>
              </a:rPr>
              <a:t>and </a:t>
            </a:r>
            <a:r>
              <a:rPr lang="en-US" b="1" i="1" dirty="0"/>
              <a:t>d </a:t>
            </a:r>
            <a:r>
              <a:rPr lang="en-US" b="1" i="1" u="sng" dirty="0"/>
              <a:t>&gt;</a:t>
            </a:r>
            <a:r>
              <a:rPr lang="en-US" b="1" i="1" dirty="0"/>
              <a:t> 2</a:t>
            </a:r>
            <a:r>
              <a:rPr lang="en-US" b="1" i="1" dirty="0">
                <a:solidFill>
                  <a:srgbClr val="D60093"/>
                </a:solidFill>
              </a:rPr>
              <a:t>a</a:t>
            </a:r>
            <a:r>
              <a:rPr lang="en-US" i="1" dirty="0"/>
              <a:t> </a:t>
            </a:r>
            <a:endParaRPr lang="en-US" dirty="0"/>
          </a:p>
        </p:txBody>
      </p:sp>
      <p:sp>
        <p:nvSpPr>
          <p:cNvPr id="5" name="Date Placeholder 4"/>
          <p:cNvSpPr>
            <a:spLocks noGrp="1"/>
          </p:cNvSpPr>
          <p:nvPr>
            <p:ph type="dt" sz="half" idx="10"/>
          </p:nvPr>
        </p:nvSpPr>
        <p:spPr/>
        <p:txBody>
          <a:bodyPr/>
          <a:lstStyle/>
          <a:p>
            <a:fld id="{1CBF552B-4960-DE4D-8B43-775A9B385A2F}"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3591295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F2EBE7-FC2B-45E7-A608-B0C61FE2C64A}" type="slidenum">
              <a:rPr lang="en-US"/>
              <a:pPr/>
              <a:t>59</a:t>
            </a:fld>
            <a:endParaRPr lang="en-US"/>
          </a:p>
        </p:txBody>
      </p:sp>
      <p:sp>
        <p:nvSpPr>
          <p:cNvPr id="55298" name="Rectangle 2"/>
          <p:cNvSpPr>
            <a:spLocks noGrp="1" noChangeArrowheads="1"/>
          </p:cNvSpPr>
          <p:nvPr>
            <p:ph type="title"/>
          </p:nvPr>
        </p:nvSpPr>
        <p:spPr/>
        <p:txBody>
          <a:bodyPr/>
          <a:lstStyle/>
          <a:p>
            <a:r>
              <a:rPr lang="en-US"/>
              <a:t>Fixup – (2)</a:t>
            </a:r>
          </a:p>
        </p:txBody>
      </p:sp>
      <p:sp>
        <p:nvSpPr>
          <p:cNvPr id="55299" name="Rectangle 3"/>
          <p:cNvSpPr>
            <a:spLocks noGrp="1" noChangeArrowheads="1"/>
          </p:cNvSpPr>
          <p:nvPr>
            <p:ph type="body" idx="1"/>
          </p:nvPr>
        </p:nvSpPr>
        <p:spPr/>
        <p:txBody>
          <a:bodyPr/>
          <a:lstStyle/>
          <a:p>
            <a:r>
              <a:rPr lang="en-US" dirty="0"/>
              <a:t>But as long as </a:t>
            </a:r>
            <a:r>
              <a:rPr lang="en-US" b="1" i="1" dirty="0"/>
              <a:t>d</a:t>
            </a:r>
            <a:r>
              <a:rPr lang="en-US" b="1" i="1" baseline="-25000" dirty="0"/>
              <a:t>1</a:t>
            </a:r>
            <a:r>
              <a:rPr lang="en-US" b="1" dirty="0"/>
              <a:t> &lt; </a:t>
            </a:r>
            <a:r>
              <a:rPr lang="en-US" b="1" i="1" dirty="0"/>
              <a:t>d</a:t>
            </a:r>
            <a:r>
              <a:rPr lang="en-US" b="1" i="1" baseline="-25000" dirty="0"/>
              <a:t>2</a:t>
            </a:r>
            <a:r>
              <a:rPr lang="en-US" dirty="0"/>
              <a:t>, the probability of points at distance </a:t>
            </a:r>
            <a:r>
              <a:rPr lang="en-US" b="1" i="1" dirty="0"/>
              <a:t>d</a:t>
            </a:r>
            <a:r>
              <a:rPr lang="en-US" b="1" i="1" baseline="-25000" dirty="0"/>
              <a:t>1</a:t>
            </a:r>
            <a:r>
              <a:rPr lang="en-US" dirty="0"/>
              <a:t>  falling in the same bucket is greater than the probability of points at distance </a:t>
            </a:r>
            <a:r>
              <a:rPr lang="en-US" b="1" i="1" dirty="0"/>
              <a:t>d</a:t>
            </a:r>
            <a:r>
              <a:rPr lang="en-US" b="1" i="1" baseline="-25000" dirty="0"/>
              <a:t>2</a:t>
            </a:r>
            <a:r>
              <a:rPr lang="en-US" dirty="0"/>
              <a:t> doing so</a:t>
            </a:r>
          </a:p>
          <a:p>
            <a:pPr lvl="8"/>
            <a:endParaRPr lang="en-US" dirty="0"/>
          </a:p>
          <a:p>
            <a:r>
              <a:rPr lang="en-US" dirty="0"/>
              <a:t>Thus, the hash family formed by projecting onto lines is an </a:t>
            </a:r>
            <a:r>
              <a:rPr lang="en-US" b="1" i="1" dirty="0">
                <a:solidFill>
                  <a:srgbClr val="D60093"/>
                </a:solidFill>
              </a:rPr>
              <a:t>(d</a:t>
            </a:r>
            <a:r>
              <a:rPr lang="en-US" b="1" i="1" baseline="-25000" dirty="0">
                <a:solidFill>
                  <a:srgbClr val="D60093"/>
                </a:solidFill>
              </a:rPr>
              <a:t>1</a:t>
            </a:r>
            <a:r>
              <a:rPr lang="en-US" b="1" i="1" dirty="0">
                <a:solidFill>
                  <a:srgbClr val="D60093"/>
                </a:solidFill>
              </a:rPr>
              <a:t>, d</a:t>
            </a:r>
            <a:r>
              <a:rPr lang="en-US" b="1" i="1" baseline="-25000" dirty="0">
                <a:solidFill>
                  <a:srgbClr val="D60093"/>
                </a:solidFill>
              </a:rPr>
              <a:t>2</a:t>
            </a:r>
            <a:r>
              <a:rPr lang="en-US" b="1" i="1" dirty="0">
                <a:solidFill>
                  <a:srgbClr val="D60093"/>
                </a:solidFill>
              </a:rPr>
              <a:t>, p</a:t>
            </a:r>
            <a:r>
              <a:rPr lang="en-US" b="1" i="1" baseline="-25000" dirty="0">
                <a:solidFill>
                  <a:srgbClr val="D60093"/>
                </a:solidFill>
              </a:rPr>
              <a:t>1</a:t>
            </a:r>
            <a:r>
              <a:rPr lang="en-US" b="1" i="1" dirty="0">
                <a:solidFill>
                  <a:srgbClr val="D60093"/>
                </a:solidFill>
              </a:rPr>
              <a:t>, p</a:t>
            </a:r>
            <a:r>
              <a:rPr lang="en-US" b="1" i="1" baseline="-25000" dirty="0">
                <a:solidFill>
                  <a:srgbClr val="D60093"/>
                </a:solidFill>
              </a:rPr>
              <a:t>2</a:t>
            </a:r>
            <a:r>
              <a:rPr lang="en-US" b="1" i="1" dirty="0">
                <a:solidFill>
                  <a:srgbClr val="D60093"/>
                </a:solidFill>
              </a:rPr>
              <a:t>)</a:t>
            </a:r>
            <a:r>
              <a:rPr lang="en-US" dirty="0">
                <a:solidFill>
                  <a:srgbClr val="D60093"/>
                </a:solidFill>
              </a:rPr>
              <a:t>-sensitive</a:t>
            </a:r>
            <a:r>
              <a:rPr lang="en-US" dirty="0"/>
              <a:t> family </a:t>
            </a:r>
            <a:br>
              <a:rPr lang="en-US" dirty="0"/>
            </a:br>
            <a:r>
              <a:rPr lang="en-US" dirty="0"/>
              <a:t>for </a:t>
            </a:r>
            <a:r>
              <a:rPr lang="en-US" b="1" dirty="0">
                <a:solidFill>
                  <a:srgbClr val="0000FF"/>
                </a:solidFill>
              </a:rPr>
              <a:t>some</a:t>
            </a:r>
            <a:r>
              <a:rPr lang="en-US" b="1" dirty="0">
                <a:solidFill>
                  <a:srgbClr val="FF0066"/>
                </a:solidFill>
              </a:rPr>
              <a:t> </a:t>
            </a:r>
            <a:r>
              <a:rPr lang="en-US" b="1" i="1" dirty="0"/>
              <a:t>p</a:t>
            </a:r>
            <a:r>
              <a:rPr lang="en-US" b="1" i="1" baseline="-25000" dirty="0"/>
              <a:t>1</a:t>
            </a:r>
            <a:r>
              <a:rPr lang="en-US" b="1" dirty="0"/>
              <a:t> &gt; </a:t>
            </a:r>
            <a:r>
              <a:rPr lang="en-US" b="1" i="1" dirty="0"/>
              <a:t>p</a:t>
            </a:r>
            <a:r>
              <a:rPr lang="en-US" b="1" i="1" baseline="-25000" dirty="0"/>
              <a:t>2</a:t>
            </a:r>
            <a:endParaRPr lang="en-US" b="1" baseline="-25000" dirty="0"/>
          </a:p>
          <a:p>
            <a:pPr lvl="1"/>
            <a:r>
              <a:rPr lang="en-US" b="1" dirty="0">
                <a:solidFill>
                  <a:srgbClr val="008000"/>
                </a:solidFill>
              </a:rPr>
              <a:t>Then, amplify by AND/OR constructions</a:t>
            </a:r>
          </a:p>
        </p:txBody>
      </p:sp>
      <p:sp>
        <p:nvSpPr>
          <p:cNvPr id="5" name="Date Placeholder 4"/>
          <p:cNvSpPr>
            <a:spLocks noGrp="1"/>
          </p:cNvSpPr>
          <p:nvPr>
            <p:ph type="dt" sz="half" idx="10"/>
          </p:nvPr>
        </p:nvSpPr>
        <p:spPr/>
        <p:txBody>
          <a:bodyPr/>
          <a:lstStyle/>
          <a:p>
            <a:fld id="{FA0516E8-39BB-5F44-9EFB-7C135C3DD2BD}"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Tree>
    <p:extLst>
      <p:ext uri="{BB962C8B-B14F-4D97-AF65-F5344CB8AC3E}">
        <p14:creationId xmlns:p14="http://schemas.microsoft.com/office/powerpoint/2010/main" val="267599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Recap: </a:t>
            </a:r>
            <a:r>
              <a:rPr lang="en-US" dirty="0" err="1"/>
              <a:t>Minhashing</a:t>
            </a:r>
            <a:endParaRPr lang="en-US" dirty="0"/>
          </a:p>
        </p:txBody>
      </p:sp>
      <p:sp>
        <p:nvSpPr>
          <p:cNvPr id="2" name="Content Placeholder 1"/>
          <p:cNvSpPr>
            <a:spLocks noGrp="1"/>
          </p:cNvSpPr>
          <p:nvPr>
            <p:ph idx="1"/>
          </p:nvPr>
        </p:nvSpPr>
        <p:spPr>
          <a:xfrm>
            <a:off x="457200" y="1295401"/>
            <a:ext cx="8686800" cy="1227581"/>
          </a:xfrm>
        </p:spPr>
        <p:txBody>
          <a:bodyPr>
            <a:normAutofit fontScale="85000" lnSpcReduction="10000"/>
          </a:bodyPr>
          <a:lstStyle/>
          <a:p>
            <a:r>
              <a:rPr lang="en-US" b="1" i="1" dirty="0">
                <a:solidFill>
                  <a:srgbClr val="FF0066"/>
                </a:solidFill>
              </a:rPr>
              <a:t>Min-Hashing</a:t>
            </a:r>
            <a:r>
              <a:rPr lang="en-US" dirty="0"/>
              <a:t>: Convert large sets into short signatures, while preserving similarity: </a:t>
            </a:r>
            <a:r>
              <a:rPr lang="en-US" b="1" dirty="0" err="1">
                <a:solidFill>
                  <a:srgbClr val="0000FF"/>
                </a:solidFill>
              </a:rPr>
              <a:t>Pr</a:t>
            </a:r>
            <a:r>
              <a:rPr lang="en-US" b="1" dirty="0">
                <a:solidFill>
                  <a:srgbClr val="0000FF"/>
                </a:solidFill>
              </a:rPr>
              <a:t>[</a:t>
            </a:r>
            <a:r>
              <a:rPr lang="en-US" b="1" i="1" dirty="0">
                <a:solidFill>
                  <a:srgbClr val="0000FF"/>
                </a:solidFill>
              </a:rPr>
              <a:t>h</a:t>
            </a:r>
            <a:r>
              <a:rPr lang="en-US" b="1" dirty="0">
                <a:solidFill>
                  <a:srgbClr val="0000FF"/>
                </a:solidFill>
              </a:rPr>
              <a:t>(C</a:t>
            </a:r>
            <a:r>
              <a:rPr lang="en-US" b="1" baseline="-25000" dirty="0">
                <a:solidFill>
                  <a:srgbClr val="0000FF"/>
                </a:solidFill>
              </a:rPr>
              <a:t>1</a:t>
            </a:r>
            <a:r>
              <a:rPr lang="en-US" b="1" dirty="0">
                <a:solidFill>
                  <a:srgbClr val="0000FF"/>
                </a:solidFill>
              </a:rPr>
              <a:t>) = </a:t>
            </a:r>
            <a:r>
              <a:rPr lang="en-US" b="1" i="1" dirty="0">
                <a:solidFill>
                  <a:srgbClr val="0000FF"/>
                </a:solidFill>
              </a:rPr>
              <a:t>h</a:t>
            </a:r>
            <a:r>
              <a:rPr lang="en-US" b="1" dirty="0">
                <a:solidFill>
                  <a:srgbClr val="0000FF"/>
                </a:solidFill>
              </a:rPr>
              <a:t>(C</a:t>
            </a:r>
            <a:r>
              <a:rPr lang="en-US" b="1" baseline="-25000" dirty="0">
                <a:solidFill>
                  <a:srgbClr val="0000FF"/>
                </a:solidFill>
              </a:rPr>
              <a:t>2</a:t>
            </a:r>
            <a:r>
              <a:rPr lang="en-US" b="1" dirty="0">
                <a:solidFill>
                  <a:srgbClr val="0000FF"/>
                </a:solidFill>
              </a:rPr>
              <a:t>)] = </a:t>
            </a:r>
            <a:r>
              <a:rPr lang="en-US" b="1" i="1" dirty="0">
                <a:solidFill>
                  <a:srgbClr val="0000FF"/>
                </a:solidFill>
              </a:rPr>
              <a:t>sim</a:t>
            </a:r>
            <a:r>
              <a:rPr lang="en-US" b="1" dirty="0">
                <a:solidFill>
                  <a:srgbClr val="0000FF"/>
                </a:solidFill>
              </a:rPr>
              <a:t>(D</a:t>
            </a:r>
            <a:r>
              <a:rPr lang="en-US" b="1" baseline="-25000" dirty="0">
                <a:solidFill>
                  <a:srgbClr val="0000FF"/>
                </a:solidFill>
              </a:rPr>
              <a:t>1</a:t>
            </a:r>
            <a:r>
              <a:rPr lang="en-US" b="1" dirty="0">
                <a:solidFill>
                  <a:srgbClr val="0000FF"/>
                </a:solidFill>
              </a:rPr>
              <a:t>, D</a:t>
            </a:r>
            <a:r>
              <a:rPr lang="en-US" b="1" baseline="-25000" dirty="0">
                <a:solidFill>
                  <a:srgbClr val="0000FF"/>
                </a:solidFill>
              </a:rPr>
              <a:t>2</a:t>
            </a:r>
            <a:r>
              <a:rPr lang="en-US" b="1" dirty="0">
                <a:solidFill>
                  <a:srgbClr val="0000FF"/>
                </a:solidFill>
              </a:rPr>
              <a:t>) </a:t>
            </a:r>
          </a:p>
          <a:p>
            <a:endParaRPr lang="en-US" dirty="0"/>
          </a:p>
        </p:txBody>
      </p:sp>
      <p:sp>
        <p:nvSpPr>
          <p:cNvPr id="125" name="Date Placeholder 124"/>
          <p:cNvSpPr>
            <a:spLocks noGrp="1"/>
          </p:cNvSpPr>
          <p:nvPr>
            <p:ph type="dt" sz="half" idx="10"/>
          </p:nvPr>
        </p:nvSpPr>
        <p:spPr/>
        <p:txBody>
          <a:bodyPr/>
          <a:lstStyle/>
          <a:p>
            <a:fld id="{53C49CFB-A024-0F46-A5EB-2845EF3C906F}" type="datetime1">
              <a:rPr lang="en-US" smtClean="0"/>
              <a:t>1/21/18</a:t>
            </a:fld>
            <a:endParaRPr lang="en-US"/>
          </a:p>
        </p:txBody>
      </p:sp>
      <p:sp>
        <p:nvSpPr>
          <p:cNvPr id="126" name="Footer Placeholder 125"/>
          <p:cNvSpPr>
            <a:spLocks noGrp="1"/>
          </p:cNvSpPr>
          <p:nvPr>
            <p:ph type="ftr" sz="quarter" idx="11"/>
          </p:nvPr>
        </p:nvSpPr>
        <p:spPr/>
        <p:txBody>
          <a:bodyPr/>
          <a:lstStyle/>
          <a:p>
            <a:r>
              <a:rPr lang="en-US"/>
              <a:t>Jure Leskovec, Stanford CS246: Mining Massive Datasets</a:t>
            </a:r>
          </a:p>
        </p:txBody>
      </p:sp>
      <p:sp>
        <p:nvSpPr>
          <p:cNvPr id="142" name="Slide Number Placeholder 4"/>
          <p:cNvSpPr>
            <a:spLocks noGrp="1"/>
          </p:cNvSpPr>
          <p:nvPr>
            <p:ph type="sldNum" sz="quarter" idx="12"/>
          </p:nvPr>
        </p:nvSpPr>
        <p:spPr/>
        <p:txBody>
          <a:bodyPr/>
          <a:lstStyle/>
          <a:p>
            <a:fld id="{0B7F76BF-E99C-4B98-B084-9376D208FB1D}" type="slidenum">
              <a:rPr lang="en-US"/>
              <a:pPr/>
              <a:t>6</a:t>
            </a:fld>
            <a:endParaRPr lang="en-US"/>
          </a:p>
        </p:txBody>
      </p:sp>
      <p:sp>
        <p:nvSpPr>
          <p:cNvPr id="127" name="Text Box 142"/>
          <p:cNvSpPr txBox="1">
            <a:spLocks noChangeArrowheads="1"/>
          </p:cNvSpPr>
          <p:nvPr/>
        </p:nvSpPr>
        <p:spPr bwMode="auto">
          <a:xfrm>
            <a:off x="5105400" y="4766608"/>
            <a:ext cx="3936014" cy="1938992"/>
          </a:xfrm>
          <a:prstGeom prst="rect">
            <a:avLst/>
          </a:prstGeom>
          <a:noFill/>
          <a:ln w="9525">
            <a:noFill/>
            <a:miter lim="800000"/>
            <a:headEnd/>
            <a:tailEnd/>
          </a:ln>
          <a:effectLst/>
        </p:spPr>
        <p:txBody>
          <a:bodyPr wrap="none">
            <a:spAutoFit/>
          </a:bodyPr>
          <a:lstStyle/>
          <a:p>
            <a:r>
              <a:rPr lang="en-US" sz="2400" b="1" dirty="0">
                <a:solidFill>
                  <a:srgbClr val="D60093"/>
                </a:solidFill>
              </a:rPr>
              <a:t>Similarities of columns and</a:t>
            </a:r>
            <a:br>
              <a:rPr lang="en-US" sz="2400" b="1" dirty="0">
                <a:solidFill>
                  <a:srgbClr val="D60093"/>
                </a:solidFill>
              </a:rPr>
            </a:br>
            <a:r>
              <a:rPr lang="en-US" sz="2400" b="1" dirty="0">
                <a:solidFill>
                  <a:srgbClr val="D60093"/>
                </a:solidFill>
              </a:rPr>
              <a:t>signatures (approx.) match!</a:t>
            </a:r>
          </a:p>
          <a:p>
            <a:r>
              <a:rPr lang="en-US" sz="2400" dirty="0"/>
              <a:t>                   1-3      2-4    1-2   3-4</a:t>
            </a:r>
          </a:p>
          <a:p>
            <a:r>
              <a:rPr lang="en-US" sz="2400" b="1" dirty="0"/>
              <a:t>Col/Col </a:t>
            </a:r>
            <a:r>
              <a:rPr lang="en-US" sz="2400" dirty="0"/>
              <a:t>  0.75    0.75    0       0</a:t>
            </a:r>
          </a:p>
          <a:p>
            <a:r>
              <a:rPr lang="en-US" sz="2400" b="1" dirty="0"/>
              <a:t>Sig/Sig </a:t>
            </a:r>
            <a:r>
              <a:rPr lang="en-US" sz="2400" dirty="0"/>
              <a:t>  0.67    1.00    0       0</a:t>
            </a:r>
          </a:p>
        </p:txBody>
      </p:sp>
      <p:sp>
        <p:nvSpPr>
          <p:cNvPr id="128" name="Rectangle 143"/>
          <p:cNvSpPr>
            <a:spLocks noChangeArrowheads="1"/>
          </p:cNvSpPr>
          <p:nvPr/>
        </p:nvSpPr>
        <p:spPr bwMode="auto">
          <a:xfrm>
            <a:off x="6180667" y="5544031"/>
            <a:ext cx="2658533" cy="1143000"/>
          </a:xfrm>
          <a:prstGeom prst="rect">
            <a:avLst/>
          </a:prstGeom>
          <a:noFill/>
          <a:ln w="9525">
            <a:solidFill>
              <a:schemeClr val="tx1"/>
            </a:solidFill>
            <a:miter lim="800000"/>
            <a:headEnd/>
            <a:tailEnd/>
          </a:ln>
          <a:effectLst/>
        </p:spPr>
        <p:txBody>
          <a:bodyPr wrap="none" anchor="ctr"/>
          <a:lstStyle/>
          <a:p>
            <a:endParaRPr lang="en-US"/>
          </a:p>
        </p:txBody>
      </p:sp>
      <p:sp>
        <p:nvSpPr>
          <p:cNvPr id="129" name="Line 144"/>
          <p:cNvSpPr>
            <a:spLocks noChangeShapeType="1"/>
          </p:cNvSpPr>
          <p:nvPr/>
        </p:nvSpPr>
        <p:spPr bwMode="auto">
          <a:xfrm>
            <a:off x="6180667" y="5908097"/>
            <a:ext cx="2658533" cy="0"/>
          </a:xfrm>
          <a:prstGeom prst="line">
            <a:avLst/>
          </a:prstGeom>
          <a:noFill/>
          <a:ln w="9525">
            <a:solidFill>
              <a:schemeClr val="tx1"/>
            </a:solidFill>
            <a:round/>
            <a:headEnd/>
            <a:tailEnd/>
          </a:ln>
          <a:effectLst/>
        </p:spPr>
        <p:txBody>
          <a:bodyPr/>
          <a:lstStyle/>
          <a:p>
            <a:endParaRPr lang="en-US"/>
          </a:p>
        </p:txBody>
      </p:sp>
      <p:sp>
        <p:nvSpPr>
          <p:cNvPr id="248" name="Text Box 67"/>
          <p:cNvSpPr txBox="1">
            <a:spLocks noChangeArrowheads="1"/>
          </p:cNvSpPr>
          <p:nvPr/>
        </p:nvSpPr>
        <p:spPr bwMode="auto">
          <a:xfrm>
            <a:off x="6026150" y="2449512"/>
            <a:ext cx="2103438" cy="369888"/>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Signature matrix </a:t>
            </a:r>
            <a:r>
              <a:rPr lang="en-US" b="1" i="1" dirty="0">
                <a:solidFill>
                  <a:srgbClr val="008000"/>
                </a:solidFill>
              </a:rPr>
              <a:t>M</a:t>
            </a:r>
          </a:p>
        </p:txBody>
      </p:sp>
      <p:sp>
        <p:nvSpPr>
          <p:cNvPr id="249" name="AutoShape 68"/>
          <p:cNvSpPr>
            <a:spLocks noChangeArrowheads="1"/>
          </p:cNvSpPr>
          <p:nvPr/>
        </p:nvSpPr>
        <p:spPr bwMode="auto">
          <a:xfrm>
            <a:off x="4800600" y="3657600"/>
            <a:ext cx="762000" cy="533400"/>
          </a:xfrm>
          <a:prstGeom prst="rightArrow">
            <a:avLst>
              <a:gd name="adj1" fmla="val 50000"/>
              <a:gd name="adj2" fmla="val 35714"/>
            </a:avLst>
          </a:prstGeom>
          <a:solidFill>
            <a:srgbClr val="FFFF99"/>
          </a:solidFill>
          <a:ln w="9525">
            <a:solidFill>
              <a:schemeClr val="tx1"/>
            </a:solidFill>
            <a:miter lim="800000"/>
            <a:headEnd/>
            <a:tailEnd/>
          </a:ln>
          <a:effectLst/>
        </p:spPr>
        <p:txBody>
          <a:bodyPr wrap="none" anchor="ctr"/>
          <a:lstStyle/>
          <a:p>
            <a:endParaRPr lang="en-US"/>
          </a:p>
        </p:txBody>
      </p:sp>
      <p:sp>
        <p:nvSpPr>
          <p:cNvPr id="261" name="Rectangle 81"/>
          <p:cNvSpPr>
            <a:spLocks noChangeArrowheads="1"/>
          </p:cNvSpPr>
          <p:nvPr/>
        </p:nvSpPr>
        <p:spPr bwMode="auto">
          <a:xfrm>
            <a:off x="914400" y="6246812"/>
            <a:ext cx="381000" cy="581025"/>
          </a:xfrm>
          <a:prstGeom prst="rect">
            <a:avLst/>
          </a:prstGeom>
          <a:solidFill>
            <a:schemeClr val="accent1">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t>5</a:t>
            </a:r>
          </a:p>
        </p:txBody>
      </p:sp>
      <p:sp>
        <p:nvSpPr>
          <p:cNvPr id="262" name="Rectangle 82"/>
          <p:cNvSpPr>
            <a:spLocks noChangeArrowheads="1"/>
          </p:cNvSpPr>
          <p:nvPr/>
        </p:nvSpPr>
        <p:spPr bwMode="auto">
          <a:xfrm>
            <a:off x="914400" y="5667375"/>
            <a:ext cx="381000" cy="579438"/>
          </a:xfrm>
          <a:prstGeom prst="rect">
            <a:avLst/>
          </a:prstGeom>
          <a:solidFill>
            <a:schemeClr val="accent1">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t>7</a:t>
            </a:r>
          </a:p>
        </p:txBody>
      </p:sp>
      <p:sp>
        <p:nvSpPr>
          <p:cNvPr id="263" name="Rectangle 83"/>
          <p:cNvSpPr>
            <a:spLocks noChangeArrowheads="1"/>
          </p:cNvSpPr>
          <p:nvPr/>
        </p:nvSpPr>
        <p:spPr bwMode="auto">
          <a:xfrm>
            <a:off x="914400" y="5086350"/>
            <a:ext cx="381000" cy="581025"/>
          </a:xfrm>
          <a:prstGeom prst="rect">
            <a:avLst/>
          </a:prstGeom>
          <a:solidFill>
            <a:schemeClr val="accent1">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6</a:t>
            </a:r>
          </a:p>
        </p:txBody>
      </p:sp>
      <p:sp>
        <p:nvSpPr>
          <p:cNvPr id="264" name="Rectangle 84"/>
          <p:cNvSpPr>
            <a:spLocks noChangeArrowheads="1"/>
          </p:cNvSpPr>
          <p:nvPr/>
        </p:nvSpPr>
        <p:spPr bwMode="auto">
          <a:xfrm>
            <a:off x="914400" y="4505325"/>
            <a:ext cx="381000" cy="581025"/>
          </a:xfrm>
          <a:prstGeom prst="rect">
            <a:avLst/>
          </a:prstGeom>
          <a:solidFill>
            <a:schemeClr val="accent1">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t>3</a:t>
            </a:r>
          </a:p>
        </p:txBody>
      </p:sp>
      <p:sp>
        <p:nvSpPr>
          <p:cNvPr id="265" name="Rectangle 85"/>
          <p:cNvSpPr>
            <a:spLocks noChangeArrowheads="1"/>
          </p:cNvSpPr>
          <p:nvPr/>
        </p:nvSpPr>
        <p:spPr bwMode="auto">
          <a:xfrm>
            <a:off x="914400" y="3924300"/>
            <a:ext cx="381000" cy="581025"/>
          </a:xfrm>
          <a:prstGeom prst="rect">
            <a:avLst/>
          </a:prstGeom>
          <a:solidFill>
            <a:schemeClr val="accent1">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1</a:t>
            </a:r>
          </a:p>
        </p:txBody>
      </p:sp>
      <p:sp>
        <p:nvSpPr>
          <p:cNvPr id="266" name="Rectangle 86"/>
          <p:cNvSpPr>
            <a:spLocks noChangeArrowheads="1"/>
          </p:cNvSpPr>
          <p:nvPr/>
        </p:nvSpPr>
        <p:spPr bwMode="auto">
          <a:xfrm>
            <a:off x="914400" y="3344862"/>
            <a:ext cx="381000" cy="579438"/>
          </a:xfrm>
          <a:prstGeom prst="rect">
            <a:avLst/>
          </a:prstGeom>
          <a:solidFill>
            <a:schemeClr val="accent1">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t>2</a:t>
            </a:r>
          </a:p>
        </p:txBody>
      </p:sp>
      <p:sp>
        <p:nvSpPr>
          <p:cNvPr id="267" name="Rectangle 87"/>
          <p:cNvSpPr>
            <a:spLocks noChangeArrowheads="1"/>
          </p:cNvSpPr>
          <p:nvPr/>
        </p:nvSpPr>
        <p:spPr bwMode="auto">
          <a:xfrm>
            <a:off x="914400" y="2738437"/>
            <a:ext cx="381000" cy="606425"/>
          </a:xfrm>
          <a:prstGeom prst="rect">
            <a:avLst/>
          </a:prstGeom>
          <a:solidFill>
            <a:schemeClr val="accent1">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t>4</a:t>
            </a:r>
          </a:p>
        </p:txBody>
      </p:sp>
      <p:sp>
        <p:nvSpPr>
          <p:cNvPr id="268" name="Line 88"/>
          <p:cNvSpPr>
            <a:spLocks noChangeShapeType="1"/>
          </p:cNvSpPr>
          <p:nvPr/>
        </p:nvSpPr>
        <p:spPr bwMode="auto">
          <a:xfrm>
            <a:off x="914400" y="2738437"/>
            <a:ext cx="381000" cy="0"/>
          </a:xfrm>
          <a:prstGeom prst="line">
            <a:avLst/>
          </a:prstGeom>
          <a:noFill/>
          <a:ln w="28575" cap="sq">
            <a:solidFill>
              <a:schemeClr val="tx1"/>
            </a:solidFill>
            <a:miter lim="800000"/>
            <a:headEnd/>
            <a:tailEnd/>
          </a:ln>
          <a:effectLst/>
        </p:spPr>
        <p:txBody>
          <a:bodyPr wrap="none"/>
          <a:lstStyle/>
          <a:p>
            <a:pPr algn="ctr"/>
            <a:endParaRPr lang="en-US"/>
          </a:p>
        </p:txBody>
      </p:sp>
      <p:sp>
        <p:nvSpPr>
          <p:cNvPr id="269" name="Line 89"/>
          <p:cNvSpPr>
            <a:spLocks noChangeShapeType="1"/>
          </p:cNvSpPr>
          <p:nvPr/>
        </p:nvSpPr>
        <p:spPr bwMode="auto">
          <a:xfrm>
            <a:off x="914400" y="3344862"/>
            <a:ext cx="381000" cy="0"/>
          </a:xfrm>
          <a:prstGeom prst="line">
            <a:avLst/>
          </a:prstGeom>
          <a:noFill/>
          <a:ln w="12700">
            <a:solidFill>
              <a:schemeClr val="tx1"/>
            </a:solidFill>
            <a:miter lim="800000"/>
            <a:headEnd/>
            <a:tailEnd/>
          </a:ln>
          <a:effectLst/>
        </p:spPr>
        <p:txBody>
          <a:bodyPr wrap="none"/>
          <a:lstStyle/>
          <a:p>
            <a:pPr algn="ctr"/>
            <a:endParaRPr lang="en-US"/>
          </a:p>
        </p:txBody>
      </p:sp>
      <p:sp>
        <p:nvSpPr>
          <p:cNvPr id="270" name="Line 90"/>
          <p:cNvSpPr>
            <a:spLocks noChangeShapeType="1"/>
          </p:cNvSpPr>
          <p:nvPr/>
        </p:nvSpPr>
        <p:spPr bwMode="auto">
          <a:xfrm>
            <a:off x="914400" y="3924300"/>
            <a:ext cx="381000" cy="0"/>
          </a:xfrm>
          <a:prstGeom prst="line">
            <a:avLst/>
          </a:prstGeom>
          <a:noFill/>
          <a:ln w="12700">
            <a:solidFill>
              <a:schemeClr val="tx1"/>
            </a:solidFill>
            <a:miter lim="800000"/>
            <a:headEnd/>
            <a:tailEnd/>
          </a:ln>
          <a:effectLst/>
        </p:spPr>
        <p:txBody>
          <a:bodyPr wrap="none"/>
          <a:lstStyle/>
          <a:p>
            <a:pPr algn="ctr"/>
            <a:endParaRPr lang="en-US"/>
          </a:p>
        </p:txBody>
      </p:sp>
      <p:sp>
        <p:nvSpPr>
          <p:cNvPr id="271" name="Line 91"/>
          <p:cNvSpPr>
            <a:spLocks noChangeShapeType="1"/>
          </p:cNvSpPr>
          <p:nvPr/>
        </p:nvSpPr>
        <p:spPr bwMode="auto">
          <a:xfrm>
            <a:off x="914400" y="4505325"/>
            <a:ext cx="381000" cy="0"/>
          </a:xfrm>
          <a:prstGeom prst="line">
            <a:avLst/>
          </a:prstGeom>
          <a:noFill/>
          <a:ln w="12700">
            <a:solidFill>
              <a:schemeClr val="tx1"/>
            </a:solidFill>
            <a:miter lim="800000"/>
            <a:headEnd/>
            <a:tailEnd/>
          </a:ln>
          <a:effectLst/>
        </p:spPr>
        <p:txBody>
          <a:bodyPr wrap="none"/>
          <a:lstStyle/>
          <a:p>
            <a:pPr algn="ctr"/>
            <a:endParaRPr lang="en-US"/>
          </a:p>
        </p:txBody>
      </p:sp>
      <p:sp>
        <p:nvSpPr>
          <p:cNvPr id="272" name="Line 92"/>
          <p:cNvSpPr>
            <a:spLocks noChangeShapeType="1"/>
          </p:cNvSpPr>
          <p:nvPr/>
        </p:nvSpPr>
        <p:spPr bwMode="auto">
          <a:xfrm>
            <a:off x="914400" y="5086350"/>
            <a:ext cx="381000" cy="0"/>
          </a:xfrm>
          <a:prstGeom prst="line">
            <a:avLst/>
          </a:prstGeom>
          <a:noFill/>
          <a:ln w="12700">
            <a:solidFill>
              <a:schemeClr val="tx1"/>
            </a:solidFill>
            <a:miter lim="800000"/>
            <a:headEnd/>
            <a:tailEnd/>
          </a:ln>
          <a:effectLst/>
        </p:spPr>
        <p:txBody>
          <a:bodyPr wrap="none"/>
          <a:lstStyle/>
          <a:p>
            <a:pPr algn="ctr"/>
            <a:endParaRPr lang="en-US"/>
          </a:p>
        </p:txBody>
      </p:sp>
      <p:sp>
        <p:nvSpPr>
          <p:cNvPr id="273" name="Line 93"/>
          <p:cNvSpPr>
            <a:spLocks noChangeShapeType="1"/>
          </p:cNvSpPr>
          <p:nvPr/>
        </p:nvSpPr>
        <p:spPr bwMode="auto">
          <a:xfrm>
            <a:off x="914400" y="5667375"/>
            <a:ext cx="381000" cy="0"/>
          </a:xfrm>
          <a:prstGeom prst="line">
            <a:avLst/>
          </a:prstGeom>
          <a:noFill/>
          <a:ln w="12700">
            <a:solidFill>
              <a:schemeClr val="tx1"/>
            </a:solidFill>
            <a:miter lim="800000"/>
            <a:headEnd/>
            <a:tailEnd/>
          </a:ln>
          <a:effectLst/>
        </p:spPr>
        <p:txBody>
          <a:bodyPr wrap="none"/>
          <a:lstStyle/>
          <a:p>
            <a:pPr algn="ctr"/>
            <a:endParaRPr lang="en-US"/>
          </a:p>
        </p:txBody>
      </p:sp>
      <p:sp>
        <p:nvSpPr>
          <p:cNvPr id="274" name="Line 94"/>
          <p:cNvSpPr>
            <a:spLocks noChangeShapeType="1"/>
          </p:cNvSpPr>
          <p:nvPr/>
        </p:nvSpPr>
        <p:spPr bwMode="auto">
          <a:xfrm>
            <a:off x="914400" y="6246812"/>
            <a:ext cx="381000" cy="0"/>
          </a:xfrm>
          <a:prstGeom prst="line">
            <a:avLst/>
          </a:prstGeom>
          <a:noFill/>
          <a:ln w="12700">
            <a:solidFill>
              <a:schemeClr val="tx1"/>
            </a:solidFill>
            <a:miter lim="800000"/>
            <a:headEnd/>
            <a:tailEnd/>
          </a:ln>
          <a:effectLst/>
        </p:spPr>
        <p:txBody>
          <a:bodyPr wrap="none"/>
          <a:lstStyle/>
          <a:p>
            <a:pPr algn="ctr"/>
            <a:endParaRPr lang="en-US"/>
          </a:p>
        </p:txBody>
      </p:sp>
      <p:sp>
        <p:nvSpPr>
          <p:cNvPr id="275" name="Line 95"/>
          <p:cNvSpPr>
            <a:spLocks noChangeShapeType="1"/>
          </p:cNvSpPr>
          <p:nvPr/>
        </p:nvSpPr>
        <p:spPr bwMode="auto">
          <a:xfrm>
            <a:off x="914400" y="6827837"/>
            <a:ext cx="381000" cy="0"/>
          </a:xfrm>
          <a:prstGeom prst="line">
            <a:avLst/>
          </a:prstGeom>
          <a:noFill/>
          <a:ln w="28575" cap="sq">
            <a:solidFill>
              <a:schemeClr val="tx1"/>
            </a:solidFill>
            <a:miter lim="800000"/>
            <a:headEnd/>
            <a:tailEnd/>
          </a:ln>
          <a:effectLst/>
        </p:spPr>
        <p:txBody>
          <a:bodyPr wrap="none"/>
          <a:lstStyle/>
          <a:p>
            <a:pPr algn="ctr"/>
            <a:endParaRPr lang="en-US"/>
          </a:p>
        </p:txBody>
      </p:sp>
      <p:sp>
        <p:nvSpPr>
          <p:cNvPr id="276" name="Line 96"/>
          <p:cNvSpPr>
            <a:spLocks noChangeShapeType="1"/>
          </p:cNvSpPr>
          <p:nvPr/>
        </p:nvSpPr>
        <p:spPr bwMode="auto">
          <a:xfrm>
            <a:off x="914400" y="2738437"/>
            <a:ext cx="0" cy="4089400"/>
          </a:xfrm>
          <a:prstGeom prst="line">
            <a:avLst/>
          </a:prstGeom>
          <a:noFill/>
          <a:ln w="28575" cap="sq">
            <a:solidFill>
              <a:schemeClr val="tx1"/>
            </a:solidFill>
            <a:miter lim="800000"/>
            <a:headEnd/>
            <a:tailEnd/>
          </a:ln>
          <a:effectLst/>
        </p:spPr>
        <p:txBody>
          <a:bodyPr wrap="none"/>
          <a:lstStyle/>
          <a:p>
            <a:pPr algn="ctr"/>
            <a:endParaRPr lang="en-US"/>
          </a:p>
        </p:txBody>
      </p:sp>
      <p:sp>
        <p:nvSpPr>
          <p:cNvPr id="277" name="Line 97"/>
          <p:cNvSpPr>
            <a:spLocks noChangeShapeType="1"/>
          </p:cNvSpPr>
          <p:nvPr/>
        </p:nvSpPr>
        <p:spPr bwMode="auto">
          <a:xfrm>
            <a:off x="1295400" y="4505325"/>
            <a:ext cx="0" cy="581025"/>
          </a:xfrm>
          <a:prstGeom prst="line">
            <a:avLst/>
          </a:prstGeom>
          <a:noFill/>
          <a:ln w="12700">
            <a:solidFill>
              <a:schemeClr val="tx1"/>
            </a:solidFill>
            <a:miter lim="800000"/>
            <a:headEnd/>
            <a:tailEnd/>
          </a:ln>
          <a:effectLst/>
        </p:spPr>
        <p:txBody>
          <a:bodyPr wrap="none"/>
          <a:lstStyle/>
          <a:p>
            <a:pPr algn="ctr"/>
            <a:endParaRPr lang="en-US"/>
          </a:p>
        </p:txBody>
      </p:sp>
      <p:sp>
        <p:nvSpPr>
          <p:cNvPr id="278" name="Line 98"/>
          <p:cNvSpPr>
            <a:spLocks noChangeShapeType="1"/>
          </p:cNvSpPr>
          <p:nvPr/>
        </p:nvSpPr>
        <p:spPr bwMode="auto">
          <a:xfrm>
            <a:off x="1295400" y="2738437"/>
            <a:ext cx="0" cy="1766888"/>
          </a:xfrm>
          <a:prstGeom prst="line">
            <a:avLst/>
          </a:prstGeom>
          <a:noFill/>
          <a:ln w="28575" cap="sq">
            <a:solidFill>
              <a:schemeClr val="tx1"/>
            </a:solidFill>
            <a:miter lim="800000"/>
            <a:headEnd/>
            <a:tailEnd/>
          </a:ln>
          <a:effectLst/>
        </p:spPr>
        <p:txBody>
          <a:bodyPr wrap="none"/>
          <a:lstStyle/>
          <a:p>
            <a:pPr algn="ctr"/>
            <a:endParaRPr lang="en-US"/>
          </a:p>
        </p:txBody>
      </p:sp>
      <p:sp>
        <p:nvSpPr>
          <p:cNvPr id="279" name="Line 99"/>
          <p:cNvSpPr>
            <a:spLocks noChangeShapeType="1"/>
          </p:cNvSpPr>
          <p:nvPr/>
        </p:nvSpPr>
        <p:spPr bwMode="auto">
          <a:xfrm>
            <a:off x="1295400" y="4476750"/>
            <a:ext cx="0" cy="2351088"/>
          </a:xfrm>
          <a:prstGeom prst="line">
            <a:avLst/>
          </a:prstGeom>
          <a:noFill/>
          <a:ln w="28575" cap="sq">
            <a:solidFill>
              <a:schemeClr val="tx1"/>
            </a:solidFill>
            <a:miter lim="800000"/>
            <a:headEnd/>
            <a:tailEnd/>
          </a:ln>
          <a:effectLst/>
        </p:spPr>
        <p:txBody>
          <a:bodyPr wrap="none"/>
          <a:lstStyle/>
          <a:p>
            <a:pPr algn="ctr"/>
            <a:endParaRPr lang="en-US"/>
          </a:p>
        </p:txBody>
      </p:sp>
      <p:sp>
        <p:nvSpPr>
          <p:cNvPr id="291" name="Rectangle 112"/>
          <p:cNvSpPr>
            <a:spLocks noChangeArrowheads="1"/>
          </p:cNvSpPr>
          <p:nvPr/>
        </p:nvSpPr>
        <p:spPr bwMode="auto">
          <a:xfrm>
            <a:off x="381000" y="6246812"/>
            <a:ext cx="381000" cy="581025"/>
          </a:xfrm>
          <a:prstGeom prst="rect">
            <a:avLst/>
          </a:prstGeom>
          <a:solidFill>
            <a:schemeClr val="folHlink">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latin typeface="+mj-lt"/>
              </a:rPr>
              <a:t>4</a:t>
            </a:r>
          </a:p>
        </p:txBody>
      </p:sp>
      <p:sp>
        <p:nvSpPr>
          <p:cNvPr id="292" name="Rectangle 113"/>
          <p:cNvSpPr>
            <a:spLocks noChangeArrowheads="1"/>
          </p:cNvSpPr>
          <p:nvPr/>
        </p:nvSpPr>
        <p:spPr bwMode="auto">
          <a:xfrm>
            <a:off x="381000" y="5667375"/>
            <a:ext cx="381000" cy="579438"/>
          </a:xfrm>
          <a:prstGeom prst="rect">
            <a:avLst/>
          </a:prstGeom>
          <a:solidFill>
            <a:schemeClr val="folHlink">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latin typeface="+mj-lt"/>
              </a:rPr>
              <a:t>5</a:t>
            </a:r>
          </a:p>
        </p:txBody>
      </p:sp>
      <p:sp>
        <p:nvSpPr>
          <p:cNvPr id="293" name="Rectangle 114"/>
          <p:cNvSpPr>
            <a:spLocks noChangeArrowheads="1"/>
          </p:cNvSpPr>
          <p:nvPr/>
        </p:nvSpPr>
        <p:spPr bwMode="auto">
          <a:xfrm>
            <a:off x="381000" y="5086350"/>
            <a:ext cx="381000" cy="581025"/>
          </a:xfrm>
          <a:prstGeom prst="rect">
            <a:avLst/>
          </a:prstGeom>
          <a:solidFill>
            <a:schemeClr val="folHlink">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latin typeface="+mj-lt"/>
              </a:rPr>
              <a:t>1</a:t>
            </a:r>
          </a:p>
        </p:txBody>
      </p:sp>
      <p:sp>
        <p:nvSpPr>
          <p:cNvPr id="294" name="Rectangle 115"/>
          <p:cNvSpPr>
            <a:spLocks noChangeArrowheads="1"/>
          </p:cNvSpPr>
          <p:nvPr/>
        </p:nvSpPr>
        <p:spPr bwMode="auto">
          <a:xfrm>
            <a:off x="381000" y="4505325"/>
            <a:ext cx="381000" cy="581025"/>
          </a:xfrm>
          <a:prstGeom prst="rect">
            <a:avLst/>
          </a:prstGeom>
          <a:solidFill>
            <a:schemeClr val="folHlink">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latin typeface="+mj-lt"/>
              </a:rPr>
              <a:t>6</a:t>
            </a:r>
          </a:p>
        </p:txBody>
      </p:sp>
      <p:sp>
        <p:nvSpPr>
          <p:cNvPr id="295" name="Rectangle 116"/>
          <p:cNvSpPr>
            <a:spLocks noChangeArrowheads="1"/>
          </p:cNvSpPr>
          <p:nvPr/>
        </p:nvSpPr>
        <p:spPr bwMode="auto">
          <a:xfrm>
            <a:off x="381000" y="3924300"/>
            <a:ext cx="381000" cy="581025"/>
          </a:xfrm>
          <a:prstGeom prst="rect">
            <a:avLst/>
          </a:prstGeom>
          <a:solidFill>
            <a:schemeClr val="folHlink">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latin typeface="+mj-lt"/>
              </a:rPr>
              <a:t>7</a:t>
            </a:r>
          </a:p>
        </p:txBody>
      </p:sp>
      <p:sp>
        <p:nvSpPr>
          <p:cNvPr id="296" name="Rectangle 117"/>
          <p:cNvSpPr>
            <a:spLocks noChangeArrowheads="1"/>
          </p:cNvSpPr>
          <p:nvPr/>
        </p:nvSpPr>
        <p:spPr bwMode="auto">
          <a:xfrm>
            <a:off x="381000" y="3344862"/>
            <a:ext cx="381000" cy="579438"/>
          </a:xfrm>
          <a:prstGeom prst="rect">
            <a:avLst/>
          </a:prstGeom>
          <a:solidFill>
            <a:schemeClr val="folHlink">
              <a:alpha val="50000"/>
            </a:scheme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a:latin typeface="+mj-lt"/>
              </a:rPr>
              <a:t>3</a:t>
            </a:r>
          </a:p>
        </p:txBody>
      </p:sp>
      <p:sp>
        <p:nvSpPr>
          <p:cNvPr id="297" name="Rectangle 118"/>
          <p:cNvSpPr>
            <a:spLocks noChangeArrowheads="1"/>
          </p:cNvSpPr>
          <p:nvPr/>
        </p:nvSpPr>
        <p:spPr bwMode="auto">
          <a:xfrm>
            <a:off x="381000" y="2738437"/>
            <a:ext cx="381000" cy="606425"/>
          </a:xfrm>
          <a:prstGeom prst="rect">
            <a:avLst/>
          </a:prstGeom>
          <a:solidFill>
            <a:srgbClr val="680000">
              <a:alpha val="50000"/>
            </a:srgbClr>
          </a:solid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latin typeface="+mj-lt"/>
              </a:rPr>
              <a:t>2</a:t>
            </a:r>
          </a:p>
        </p:txBody>
      </p:sp>
      <p:sp>
        <p:nvSpPr>
          <p:cNvPr id="298" name="Line 119"/>
          <p:cNvSpPr>
            <a:spLocks noChangeShapeType="1"/>
          </p:cNvSpPr>
          <p:nvPr/>
        </p:nvSpPr>
        <p:spPr bwMode="auto">
          <a:xfrm>
            <a:off x="381000" y="2738437"/>
            <a:ext cx="381000" cy="0"/>
          </a:xfrm>
          <a:prstGeom prst="line">
            <a:avLst/>
          </a:prstGeom>
          <a:noFill/>
          <a:ln w="28575" cap="sq">
            <a:solidFill>
              <a:schemeClr val="tx1"/>
            </a:solidFill>
            <a:miter lim="800000"/>
            <a:headEnd/>
            <a:tailEnd/>
          </a:ln>
          <a:effectLst/>
        </p:spPr>
        <p:txBody>
          <a:bodyPr wrap="none"/>
          <a:lstStyle/>
          <a:p>
            <a:pPr algn="ctr"/>
            <a:endParaRPr lang="en-US">
              <a:latin typeface="+mj-lt"/>
            </a:endParaRPr>
          </a:p>
        </p:txBody>
      </p:sp>
      <p:sp>
        <p:nvSpPr>
          <p:cNvPr id="299" name="Line 120"/>
          <p:cNvSpPr>
            <a:spLocks noChangeShapeType="1"/>
          </p:cNvSpPr>
          <p:nvPr/>
        </p:nvSpPr>
        <p:spPr bwMode="auto">
          <a:xfrm>
            <a:off x="381000" y="3344862"/>
            <a:ext cx="381000" cy="0"/>
          </a:xfrm>
          <a:prstGeom prst="line">
            <a:avLst/>
          </a:prstGeom>
          <a:noFill/>
          <a:ln w="12700">
            <a:solidFill>
              <a:schemeClr val="tx1"/>
            </a:solidFill>
            <a:miter lim="800000"/>
            <a:headEnd/>
            <a:tailEnd/>
          </a:ln>
          <a:effectLst/>
        </p:spPr>
        <p:txBody>
          <a:bodyPr wrap="none"/>
          <a:lstStyle/>
          <a:p>
            <a:pPr algn="ctr"/>
            <a:endParaRPr lang="en-US">
              <a:latin typeface="+mj-lt"/>
            </a:endParaRPr>
          </a:p>
        </p:txBody>
      </p:sp>
      <p:sp>
        <p:nvSpPr>
          <p:cNvPr id="300" name="Line 121"/>
          <p:cNvSpPr>
            <a:spLocks noChangeShapeType="1"/>
          </p:cNvSpPr>
          <p:nvPr/>
        </p:nvSpPr>
        <p:spPr bwMode="auto">
          <a:xfrm>
            <a:off x="381000" y="3924300"/>
            <a:ext cx="381000" cy="0"/>
          </a:xfrm>
          <a:prstGeom prst="line">
            <a:avLst/>
          </a:prstGeom>
          <a:noFill/>
          <a:ln w="12700">
            <a:solidFill>
              <a:schemeClr val="tx1"/>
            </a:solidFill>
            <a:miter lim="800000"/>
            <a:headEnd/>
            <a:tailEnd/>
          </a:ln>
          <a:effectLst/>
        </p:spPr>
        <p:txBody>
          <a:bodyPr wrap="none"/>
          <a:lstStyle/>
          <a:p>
            <a:pPr algn="ctr"/>
            <a:endParaRPr lang="en-US">
              <a:latin typeface="+mj-lt"/>
            </a:endParaRPr>
          </a:p>
        </p:txBody>
      </p:sp>
      <p:sp>
        <p:nvSpPr>
          <p:cNvPr id="301" name="Line 122"/>
          <p:cNvSpPr>
            <a:spLocks noChangeShapeType="1"/>
          </p:cNvSpPr>
          <p:nvPr/>
        </p:nvSpPr>
        <p:spPr bwMode="auto">
          <a:xfrm>
            <a:off x="381000" y="4505325"/>
            <a:ext cx="381000" cy="0"/>
          </a:xfrm>
          <a:prstGeom prst="line">
            <a:avLst/>
          </a:prstGeom>
          <a:noFill/>
          <a:ln w="12700">
            <a:solidFill>
              <a:schemeClr val="tx1"/>
            </a:solidFill>
            <a:miter lim="800000"/>
            <a:headEnd/>
            <a:tailEnd/>
          </a:ln>
          <a:effectLst/>
        </p:spPr>
        <p:txBody>
          <a:bodyPr wrap="none"/>
          <a:lstStyle/>
          <a:p>
            <a:pPr algn="ctr"/>
            <a:endParaRPr lang="en-US">
              <a:latin typeface="+mj-lt"/>
            </a:endParaRPr>
          </a:p>
        </p:txBody>
      </p:sp>
      <p:sp>
        <p:nvSpPr>
          <p:cNvPr id="302" name="Line 123"/>
          <p:cNvSpPr>
            <a:spLocks noChangeShapeType="1"/>
          </p:cNvSpPr>
          <p:nvPr/>
        </p:nvSpPr>
        <p:spPr bwMode="auto">
          <a:xfrm>
            <a:off x="381000" y="5086350"/>
            <a:ext cx="381000" cy="0"/>
          </a:xfrm>
          <a:prstGeom prst="line">
            <a:avLst/>
          </a:prstGeom>
          <a:noFill/>
          <a:ln w="12700">
            <a:solidFill>
              <a:schemeClr val="tx1"/>
            </a:solidFill>
            <a:miter lim="800000"/>
            <a:headEnd/>
            <a:tailEnd/>
          </a:ln>
          <a:effectLst/>
        </p:spPr>
        <p:txBody>
          <a:bodyPr wrap="none"/>
          <a:lstStyle/>
          <a:p>
            <a:pPr algn="ctr"/>
            <a:endParaRPr lang="en-US">
              <a:latin typeface="+mj-lt"/>
            </a:endParaRPr>
          </a:p>
        </p:txBody>
      </p:sp>
      <p:sp>
        <p:nvSpPr>
          <p:cNvPr id="303" name="Line 124"/>
          <p:cNvSpPr>
            <a:spLocks noChangeShapeType="1"/>
          </p:cNvSpPr>
          <p:nvPr/>
        </p:nvSpPr>
        <p:spPr bwMode="auto">
          <a:xfrm>
            <a:off x="381000" y="5667375"/>
            <a:ext cx="381000" cy="0"/>
          </a:xfrm>
          <a:prstGeom prst="line">
            <a:avLst/>
          </a:prstGeom>
          <a:noFill/>
          <a:ln w="12700">
            <a:solidFill>
              <a:schemeClr val="tx1"/>
            </a:solidFill>
            <a:miter lim="800000"/>
            <a:headEnd/>
            <a:tailEnd/>
          </a:ln>
          <a:effectLst/>
        </p:spPr>
        <p:txBody>
          <a:bodyPr wrap="none"/>
          <a:lstStyle/>
          <a:p>
            <a:pPr algn="ctr"/>
            <a:endParaRPr lang="en-US">
              <a:latin typeface="+mj-lt"/>
            </a:endParaRPr>
          </a:p>
        </p:txBody>
      </p:sp>
      <p:sp>
        <p:nvSpPr>
          <p:cNvPr id="304" name="Line 125"/>
          <p:cNvSpPr>
            <a:spLocks noChangeShapeType="1"/>
          </p:cNvSpPr>
          <p:nvPr/>
        </p:nvSpPr>
        <p:spPr bwMode="auto">
          <a:xfrm>
            <a:off x="381000" y="6246812"/>
            <a:ext cx="381000" cy="0"/>
          </a:xfrm>
          <a:prstGeom prst="line">
            <a:avLst/>
          </a:prstGeom>
          <a:noFill/>
          <a:ln w="12700">
            <a:solidFill>
              <a:schemeClr val="tx1"/>
            </a:solidFill>
            <a:miter lim="800000"/>
            <a:headEnd/>
            <a:tailEnd/>
          </a:ln>
          <a:effectLst/>
        </p:spPr>
        <p:txBody>
          <a:bodyPr wrap="none"/>
          <a:lstStyle/>
          <a:p>
            <a:pPr algn="ctr"/>
            <a:endParaRPr lang="en-US">
              <a:latin typeface="+mj-lt"/>
            </a:endParaRPr>
          </a:p>
        </p:txBody>
      </p:sp>
      <p:sp>
        <p:nvSpPr>
          <p:cNvPr id="305" name="Line 126"/>
          <p:cNvSpPr>
            <a:spLocks noChangeShapeType="1"/>
          </p:cNvSpPr>
          <p:nvPr/>
        </p:nvSpPr>
        <p:spPr bwMode="auto">
          <a:xfrm>
            <a:off x="381000" y="6827837"/>
            <a:ext cx="381000" cy="0"/>
          </a:xfrm>
          <a:prstGeom prst="line">
            <a:avLst/>
          </a:prstGeom>
          <a:noFill/>
          <a:ln w="28575" cap="sq">
            <a:solidFill>
              <a:schemeClr val="tx1"/>
            </a:solidFill>
            <a:miter lim="800000"/>
            <a:headEnd/>
            <a:tailEnd/>
          </a:ln>
          <a:effectLst/>
        </p:spPr>
        <p:txBody>
          <a:bodyPr wrap="none"/>
          <a:lstStyle/>
          <a:p>
            <a:pPr algn="ctr"/>
            <a:endParaRPr lang="en-US">
              <a:latin typeface="+mj-lt"/>
            </a:endParaRPr>
          </a:p>
        </p:txBody>
      </p:sp>
      <p:sp>
        <p:nvSpPr>
          <p:cNvPr id="306" name="Line 127"/>
          <p:cNvSpPr>
            <a:spLocks noChangeShapeType="1"/>
          </p:cNvSpPr>
          <p:nvPr/>
        </p:nvSpPr>
        <p:spPr bwMode="auto">
          <a:xfrm>
            <a:off x="381000" y="2738437"/>
            <a:ext cx="0" cy="4089400"/>
          </a:xfrm>
          <a:prstGeom prst="line">
            <a:avLst/>
          </a:prstGeom>
          <a:noFill/>
          <a:ln w="28575" cap="sq">
            <a:solidFill>
              <a:schemeClr val="tx1"/>
            </a:solidFill>
            <a:miter lim="800000"/>
            <a:headEnd/>
            <a:tailEnd/>
          </a:ln>
          <a:effectLst/>
        </p:spPr>
        <p:txBody>
          <a:bodyPr wrap="none"/>
          <a:lstStyle/>
          <a:p>
            <a:pPr algn="ctr"/>
            <a:endParaRPr lang="en-US">
              <a:latin typeface="+mj-lt"/>
            </a:endParaRPr>
          </a:p>
        </p:txBody>
      </p:sp>
      <p:sp>
        <p:nvSpPr>
          <p:cNvPr id="307" name="Line 128"/>
          <p:cNvSpPr>
            <a:spLocks noChangeShapeType="1"/>
          </p:cNvSpPr>
          <p:nvPr/>
        </p:nvSpPr>
        <p:spPr bwMode="auto">
          <a:xfrm>
            <a:off x="762000" y="4505325"/>
            <a:ext cx="0" cy="581025"/>
          </a:xfrm>
          <a:prstGeom prst="line">
            <a:avLst/>
          </a:prstGeom>
          <a:noFill/>
          <a:ln w="12700">
            <a:solidFill>
              <a:schemeClr val="tx1"/>
            </a:solidFill>
            <a:miter lim="800000"/>
            <a:headEnd/>
            <a:tailEnd/>
          </a:ln>
          <a:effectLst/>
        </p:spPr>
        <p:txBody>
          <a:bodyPr wrap="none"/>
          <a:lstStyle/>
          <a:p>
            <a:pPr algn="ctr"/>
            <a:endParaRPr lang="en-US">
              <a:latin typeface="+mj-lt"/>
            </a:endParaRPr>
          </a:p>
        </p:txBody>
      </p:sp>
      <p:sp>
        <p:nvSpPr>
          <p:cNvPr id="308" name="Line 129"/>
          <p:cNvSpPr>
            <a:spLocks noChangeShapeType="1"/>
          </p:cNvSpPr>
          <p:nvPr/>
        </p:nvSpPr>
        <p:spPr bwMode="auto">
          <a:xfrm>
            <a:off x="762000" y="2738437"/>
            <a:ext cx="0" cy="1766888"/>
          </a:xfrm>
          <a:prstGeom prst="line">
            <a:avLst/>
          </a:prstGeom>
          <a:noFill/>
          <a:ln w="28575" cap="sq">
            <a:solidFill>
              <a:schemeClr val="tx1"/>
            </a:solidFill>
            <a:miter lim="800000"/>
            <a:headEnd/>
            <a:tailEnd/>
          </a:ln>
          <a:effectLst/>
        </p:spPr>
        <p:txBody>
          <a:bodyPr wrap="none"/>
          <a:lstStyle/>
          <a:p>
            <a:pPr algn="ctr"/>
            <a:endParaRPr lang="en-US">
              <a:latin typeface="+mj-lt"/>
            </a:endParaRPr>
          </a:p>
        </p:txBody>
      </p:sp>
      <p:sp>
        <p:nvSpPr>
          <p:cNvPr id="309" name="Line 130"/>
          <p:cNvSpPr>
            <a:spLocks noChangeShapeType="1"/>
          </p:cNvSpPr>
          <p:nvPr/>
        </p:nvSpPr>
        <p:spPr bwMode="auto">
          <a:xfrm>
            <a:off x="762000" y="4476750"/>
            <a:ext cx="0" cy="2351088"/>
          </a:xfrm>
          <a:prstGeom prst="line">
            <a:avLst/>
          </a:prstGeom>
          <a:noFill/>
          <a:ln w="28575" cap="sq">
            <a:solidFill>
              <a:schemeClr val="tx1"/>
            </a:solidFill>
            <a:miter lim="800000"/>
            <a:headEnd/>
            <a:tailEnd/>
          </a:ln>
          <a:effectLst/>
        </p:spPr>
        <p:txBody>
          <a:bodyPr wrap="none"/>
          <a:lstStyle/>
          <a:p>
            <a:pPr algn="ctr"/>
            <a:endParaRPr lang="en-US">
              <a:latin typeface="+mj-lt"/>
            </a:endParaRPr>
          </a:p>
        </p:txBody>
      </p:sp>
      <p:sp>
        <p:nvSpPr>
          <p:cNvPr id="321" name="Rectangle 5"/>
          <p:cNvSpPr>
            <a:spLocks noChangeArrowheads="1"/>
          </p:cNvSpPr>
          <p:nvPr/>
        </p:nvSpPr>
        <p:spPr bwMode="auto">
          <a:xfrm>
            <a:off x="3943353" y="626268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22" name="Rectangle 6"/>
          <p:cNvSpPr>
            <a:spLocks noChangeArrowheads="1"/>
          </p:cNvSpPr>
          <p:nvPr/>
        </p:nvSpPr>
        <p:spPr bwMode="auto">
          <a:xfrm>
            <a:off x="3314702" y="626268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1</a:t>
            </a:r>
          </a:p>
        </p:txBody>
      </p:sp>
      <p:sp>
        <p:nvSpPr>
          <p:cNvPr id="323" name="Rectangle 7"/>
          <p:cNvSpPr>
            <a:spLocks noChangeArrowheads="1"/>
          </p:cNvSpPr>
          <p:nvPr/>
        </p:nvSpPr>
        <p:spPr bwMode="auto">
          <a:xfrm>
            <a:off x="2686051" y="626268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24" name="Rectangle 8"/>
          <p:cNvSpPr>
            <a:spLocks noChangeArrowheads="1"/>
          </p:cNvSpPr>
          <p:nvPr/>
        </p:nvSpPr>
        <p:spPr bwMode="auto">
          <a:xfrm>
            <a:off x="2057401" y="626268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25" name="Rectangle 9"/>
          <p:cNvSpPr>
            <a:spLocks noChangeArrowheads="1"/>
          </p:cNvSpPr>
          <p:nvPr/>
        </p:nvSpPr>
        <p:spPr bwMode="auto">
          <a:xfrm>
            <a:off x="3943353" y="5668962"/>
            <a:ext cx="628651" cy="593725"/>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0</a:t>
            </a:r>
          </a:p>
        </p:txBody>
      </p:sp>
      <p:sp>
        <p:nvSpPr>
          <p:cNvPr id="326" name="Rectangle 10"/>
          <p:cNvSpPr>
            <a:spLocks noChangeArrowheads="1"/>
          </p:cNvSpPr>
          <p:nvPr/>
        </p:nvSpPr>
        <p:spPr bwMode="auto">
          <a:xfrm>
            <a:off x="3314702" y="5668962"/>
            <a:ext cx="628651" cy="593725"/>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27" name="Rectangle 11"/>
          <p:cNvSpPr>
            <a:spLocks noChangeArrowheads="1"/>
          </p:cNvSpPr>
          <p:nvPr/>
        </p:nvSpPr>
        <p:spPr bwMode="auto">
          <a:xfrm>
            <a:off x="2686051" y="5668962"/>
            <a:ext cx="628651" cy="593725"/>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28" name="Rectangle 12"/>
          <p:cNvSpPr>
            <a:spLocks noChangeArrowheads="1"/>
          </p:cNvSpPr>
          <p:nvPr/>
        </p:nvSpPr>
        <p:spPr bwMode="auto">
          <a:xfrm>
            <a:off x="2057401" y="5668962"/>
            <a:ext cx="628651" cy="593725"/>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29" name="Rectangle 13"/>
          <p:cNvSpPr>
            <a:spLocks noChangeArrowheads="1"/>
          </p:cNvSpPr>
          <p:nvPr/>
        </p:nvSpPr>
        <p:spPr bwMode="auto">
          <a:xfrm>
            <a:off x="3943353" y="5073650"/>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30" name="Rectangle 14"/>
          <p:cNvSpPr>
            <a:spLocks noChangeArrowheads="1"/>
          </p:cNvSpPr>
          <p:nvPr/>
        </p:nvSpPr>
        <p:spPr bwMode="auto">
          <a:xfrm>
            <a:off x="3314702" y="5073650"/>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31" name="Rectangle 15"/>
          <p:cNvSpPr>
            <a:spLocks noChangeArrowheads="1"/>
          </p:cNvSpPr>
          <p:nvPr/>
        </p:nvSpPr>
        <p:spPr bwMode="auto">
          <a:xfrm>
            <a:off x="2686051" y="5073650"/>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32" name="Rectangle 16"/>
          <p:cNvSpPr>
            <a:spLocks noChangeArrowheads="1"/>
          </p:cNvSpPr>
          <p:nvPr/>
        </p:nvSpPr>
        <p:spPr bwMode="auto">
          <a:xfrm>
            <a:off x="2057401" y="5073650"/>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33" name="Rectangle 17"/>
          <p:cNvSpPr>
            <a:spLocks noChangeArrowheads="1"/>
          </p:cNvSpPr>
          <p:nvPr/>
        </p:nvSpPr>
        <p:spPr bwMode="auto">
          <a:xfrm>
            <a:off x="3943353" y="4476750"/>
            <a:ext cx="628651" cy="596900"/>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34" name="Rectangle 18"/>
          <p:cNvSpPr>
            <a:spLocks noChangeArrowheads="1"/>
          </p:cNvSpPr>
          <p:nvPr/>
        </p:nvSpPr>
        <p:spPr bwMode="auto">
          <a:xfrm>
            <a:off x="3314702" y="4476750"/>
            <a:ext cx="628651" cy="596900"/>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35" name="Rectangle 19"/>
          <p:cNvSpPr>
            <a:spLocks noChangeArrowheads="1"/>
          </p:cNvSpPr>
          <p:nvPr/>
        </p:nvSpPr>
        <p:spPr bwMode="auto">
          <a:xfrm>
            <a:off x="2686051" y="4476750"/>
            <a:ext cx="628651" cy="596900"/>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36" name="Rectangle 20"/>
          <p:cNvSpPr>
            <a:spLocks noChangeArrowheads="1"/>
          </p:cNvSpPr>
          <p:nvPr/>
        </p:nvSpPr>
        <p:spPr bwMode="auto">
          <a:xfrm>
            <a:off x="2057401" y="4476750"/>
            <a:ext cx="628651" cy="596900"/>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37" name="Rectangle 21"/>
          <p:cNvSpPr>
            <a:spLocks noChangeArrowheads="1"/>
          </p:cNvSpPr>
          <p:nvPr/>
        </p:nvSpPr>
        <p:spPr bwMode="auto">
          <a:xfrm>
            <a:off x="3943353" y="3881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38" name="Rectangle 22"/>
          <p:cNvSpPr>
            <a:spLocks noChangeArrowheads="1"/>
          </p:cNvSpPr>
          <p:nvPr/>
        </p:nvSpPr>
        <p:spPr bwMode="auto">
          <a:xfrm>
            <a:off x="3314702" y="3881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39" name="Rectangle 23"/>
          <p:cNvSpPr>
            <a:spLocks noChangeArrowheads="1"/>
          </p:cNvSpPr>
          <p:nvPr/>
        </p:nvSpPr>
        <p:spPr bwMode="auto">
          <a:xfrm>
            <a:off x="2686051" y="3881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40" name="Rectangle 24"/>
          <p:cNvSpPr>
            <a:spLocks noChangeArrowheads="1"/>
          </p:cNvSpPr>
          <p:nvPr/>
        </p:nvSpPr>
        <p:spPr bwMode="auto">
          <a:xfrm>
            <a:off x="2057401" y="3881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41" name="Rectangle 25"/>
          <p:cNvSpPr>
            <a:spLocks noChangeArrowheads="1"/>
          </p:cNvSpPr>
          <p:nvPr/>
        </p:nvSpPr>
        <p:spPr bwMode="auto">
          <a:xfrm>
            <a:off x="3943353" y="3333750"/>
            <a:ext cx="628651" cy="547688"/>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42" name="Rectangle 26"/>
          <p:cNvSpPr>
            <a:spLocks noChangeArrowheads="1"/>
          </p:cNvSpPr>
          <p:nvPr/>
        </p:nvSpPr>
        <p:spPr bwMode="auto">
          <a:xfrm>
            <a:off x="3314702" y="3333750"/>
            <a:ext cx="628651" cy="547688"/>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43" name="Rectangle 27"/>
          <p:cNvSpPr>
            <a:spLocks noChangeArrowheads="1"/>
          </p:cNvSpPr>
          <p:nvPr/>
        </p:nvSpPr>
        <p:spPr bwMode="auto">
          <a:xfrm>
            <a:off x="2686051" y="3333750"/>
            <a:ext cx="628651" cy="547688"/>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0</a:t>
            </a:r>
          </a:p>
        </p:txBody>
      </p:sp>
      <p:sp>
        <p:nvSpPr>
          <p:cNvPr id="344" name="Rectangle 28"/>
          <p:cNvSpPr>
            <a:spLocks noChangeArrowheads="1"/>
          </p:cNvSpPr>
          <p:nvPr/>
        </p:nvSpPr>
        <p:spPr bwMode="auto">
          <a:xfrm>
            <a:off x="2057401" y="3333750"/>
            <a:ext cx="628651" cy="547688"/>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a:t>1</a:t>
            </a:r>
          </a:p>
        </p:txBody>
      </p:sp>
      <p:sp>
        <p:nvSpPr>
          <p:cNvPr id="345" name="Rectangle 29"/>
          <p:cNvSpPr>
            <a:spLocks noChangeArrowheads="1"/>
          </p:cNvSpPr>
          <p:nvPr/>
        </p:nvSpPr>
        <p:spPr bwMode="auto">
          <a:xfrm>
            <a:off x="3943353" y="2738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0</a:t>
            </a:r>
          </a:p>
        </p:txBody>
      </p:sp>
      <p:sp>
        <p:nvSpPr>
          <p:cNvPr id="346" name="Rectangle 30"/>
          <p:cNvSpPr>
            <a:spLocks noChangeArrowheads="1"/>
          </p:cNvSpPr>
          <p:nvPr/>
        </p:nvSpPr>
        <p:spPr bwMode="auto">
          <a:xfrm>
            <a:off x="3314702" y="2738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1</a:t>
            </a:r>
          </a:p>
        </p:txBody>
      </p:sp>
      <p:sp>
        <p:nvSpPr>
          <p:cNvPr id="347" name="Rectangle 31"/>
          <p:cNvSpPr>
            <a:spLocks noChangeArrowheads="1"/>
          </p:cNvSpPr>
          <p:nvPr/>
        </p:nvSpPr>
        <p:spPr bwMode="auto">
          <a:xfrm>
            <a:off x="2686051" y="2738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0</a:t>
            </a:r>
          </a:p>
        </p:txBody>
      </p:sp>
      <p:sp>
        <p:nvSpPr>
          <p:cNvPr id="348" name="Rectangle 32"/>
          <p:cNvSpPr>
            <a:spLocks noChangeArrowheads="1"/>
          </p:cNvSpPr>
          <p:nvPr/>
        </p:nvSpPr>
        <p:spPr bwMode="auto">
          <a:xfrm>
            <a:off x="2057401" y="2738437"/>
            <a:ext cx="628651" cy="595313"/>
          </a:xfrm>
          <a:prstGeom prst="rect">
            <a:avLst/>
          </a:prstGeom>
          <a:noFill/>
          <a:ln w="9525">
            <a:noFill/>
            <a:miter lim="800000"/>
            <a:headEnd/>
            <a:tailEnd/>
          </a:ln>
          <a:effectLst/>
        </p:spPr>
        <p:txBody>
          <a:bodyPr/>
          <a:lstStyle/>
          <a:p>
            <a:pPr algn="ctr">
              <a:spcBef>
                <a:spcPct val="20000"/>
              </a:spcBef>
              <a:buClr>
                <a:srgbClr val="CC00CC"/>
              </a:buClr>
              <a:buFont typeface="Monotype Sorts" pitchFamily="2" charset="2"/>
              <a:buNone/>
            </a:pPr>
            <a:r>
              <a:rPr lang="en-US" sz="2800" dirty="0"/>
              <a:t>1 </a:t>
            </a:r>
          </a:p>
        </p:txBody>
      </p:sp>
      <p:sp>
        <p:nvSpPr>
          <p:cNvPr id="349" name="Line 33"/>
          <p:cNvSpPr>
            <a:spLocks noChangeShapeType="1"/>
          </p:cNvSpPr>
          <p:nvPr/>
        </p:nvSpPr>
        <p:spPr bwMode="auto">
          <a:xfrm>
            <a:off x="2057401" y="2738437"/>
            <a:ext cx="2514603" cy="0"/>
          </a:xfrm>
          <a:prstGeom prst="line">
            <a:avLst/>
          </a:prstGeom>
          <a:noFill/>
          <a:ln w="28575" cap="sq">
            <a:solidFill>
              <a:schemeClr val="tx1"/>
            </a:solidFill>
            <a:miter lim="800000"/>
            <a:headEnd/>
            <a:tailEnd/>
          </a:ln>
          <a:effectLst/>
        </p:spPr>
        <p:txBody>
          <a:bodyPr wrap="none"/>
          <a:lstStyle/>
          <a:p>
            <a:pPr algn="ctr"/>
            <a:endParaRPr lang="en-US"/>
          </a:p>
        </p:txBody>
      </p:sp>
      <p:sp>
        <p:nvSpPr>
          <p:cNvPr id="350" name="Line 34"/>
          <p:cNvSpPr>
            <a:spLocks noChangeShapeType="1"/>
          </p:cNvSpPr>
          <p:nvPr/>
        </p:nvSpPr>
        <p:spPr bwMode="auto">
          <a:xfrm>
            <a:off x="2057401" y="3333750"/>
            <a:ext cx="2514603" cy="0"/>
          </a:xfrm>
          <a:prstGeom prst="line">
            <a:avLst/>
          </a:prstGeom>
          <a:noFill/>
          <a:ln w="12700">
            <a:solidFill>
              <a:schemeClr val="tx1"/>
            </a:solidFill>
            <a:miter lim="800000"/>
            <a:headEnd/>
            <a:tailEnd/>
          </a:ln>
          <a:effectLst/>
        </p:spPr>
        <p:txBody>
          <a:bodyPr wrap="none"/>
          <a:lstStyle/>
          <a:p>
            <a:pPr algn="ctr"/>
            <a:endParaRPr lang="en-US"/>
          </a:p>
        </p:txBody>
      </p:sp>
      <p:sp>
        <p:nvSpPr>
          <p:cNvPr id="351" name="Line 35"/>
          <p:cNvSpPr>
            <a:spLocks noChangeShapeType="1"/>
          </p:cNvSpPr>
          <p:nvPr/>
        </p:nvSpPr>
        <p:spPr bwMode="auto">
          <a:xfrm>
            <a:off x="2057401" y="3881437"/>
            <a:ext cx="2514603" cy="0"/>
          </a:xfrm>
          <a:prstGeom prst="line">
            <a:avLst/>
          </a:prstGeom>
          <a:noFill/>
          <a:ln w="12700">
            <a:solidFill>
              <a:schemeClr val="tx1"/>
            </a:solidFill>
            <a:miter lim="800000"/>
            <a:headEnd/>
            <a:tailEnd/>
          </a:ln>
          <a:effectLst/>
        </p:spPr>
        <p:txBody>
          <a:bodyPr wrap="none"/>
          <a:lstStyle/>
          <a:p>
            <a:pPr algn="ctr"/>
            <a:endParaRPr lang="en-US"/>
          </a:p>
        </p:txBody>
      </p:sp>
      <p:sp>
        <p:nvSpPr>
          <p:cNvPr id="352" name="Line 36"/>
          <p:cNvSpPr>
            <a:spLocks noChangeShapeType="1"/>
          </p:cNvSpPr>
          <p:nvPr/>
        </p:nvSpPr>
        <p:spPr bwMode="auto">
          <a:xfrm>
            <a:off x="2057401" y="4476750"/>
            <a:ext cx="2514603" cy="0"/>
          </a:xfrm>
          <a:prstGeom prst="line">
            <a:avLst/>
          </a:prstGeom>
          <a:noFill/>
          <a:ln w="12700">
            <a:solidFill>
              <a:schemeClr val="tx1"/>
            </a:solidFill>
            <a:miter lim="800000"/>
            <a:headEnd/>
            <a:tailEnd/>
          </a:ln>
          <a:effectLst/>
        </p:spPr>
        <p:txBody>
          <a:bodyPr wrap="none"/>
          <a:lstStyle/>
          <a:p>
            <a:pPr algn="ctr"/>
            <a:endParaRPr lang="en-US"/>
          </a:p>
        </p:txBody>
      </p:sp>
      <p:sp>
        <p:nvSpPr>
          <p:cNvPr id="353" name="Line 37"/>
          <p:cNvSpPr>
            <a:spLocks noChangeShapeType="1"/>
          </p:cNvSpPr>
          <p:nvPr/>
        </p:nvSpPr>
        <p:spPr bwMode="auto">
          <a:xfrm>
            <a:off x="2057401" y="5073650"/>
            <a:ext cx="2514603" cy="0"/>
          </a:xfrm>
          <a:prstGeom prst="line">
            <a:avLst/>
          </a:prstGeom>
          <a:noFill/>
          <a:ln w="12700">
            <a:solidFill>
              <a:schemeClr val="tx1"/>
            </a:solidFill>
            <a:miter lim="800000"/>
            <a:headEnd/>
            <a:tailEnd/>
          </a:ln>
          <a:effectLst/>
        </p:spPr>
        <p:txBody>
          <a:bodyPr wrap="none"/>
          <a:lstStyle/>
          <a:p>
            <a:pPr algn="ctr"/>
            <a:endParaRPr lang="en-US"/>
          </a:p>
        </p:txBody>
      </p:sp>
      <p:sp>
        <p:nvSpPr>
          <p:cNvPr id="354" name="Line 38"/>
          <p:cNvSpPr>
            <a:spLocks noChangeShapeType="1"/>
          </p:cNvSpPr>
          <p:nvPr/>
        </p:nvSpPr>
        <p:spPr bwMode="auto">
          <a:xfrm>
            <a:off x="2057401" y="5668962"/>
            <a:ext cx="2514603" cy="0"/>
          </a:xfrm>
          <a:prstGeom prst="line">
            <a:avLst/>
          </a:prstGeom>
          <a:noFill/>
          <a:ln w="12700">
            <a:solidFill>
              <a:schemeClr val="tx1"/>
            </a:solidFill>
            <a:miter lim="800000"/>
            <a:headEnd/>
            <a:tailEnd/>
          </a:ln>
          <a:effectLst/>
        </p:spPr>
        <p:txBody>
          <a:bodyPr wrap="none"/>
          <a:lstStyle/>
          <a:p>
            <a:pPr algn="ctr"/>
            <a:endParaRPr lang="en-US"/>
          </a:p>
        </p:txBody>
      </p:sp>
      <p:sp>
        <p:nvSpPr>
          <p:cNvPr id="355" name="Line 39"/>
          <p:cNvSpPr>
            <a:spLocks noChangeShapeType="1"/>
          </p:cNvSpPr>
          <p:nvPr/>
        </p:nvSpPr>
        <p:spPr bwMode="auto">
          <a:xfrm>
            <a:off x="2057401" y="6262687"/>
            <a:ext cx="2514603" cy="0"/>
          </a:xfrm>
          <a:prstGeom prst="line">
            <a:avLst/>
          </a:prstGeom>
          <a:noFill/>
          <a:ln w="12700">
            <a:solidFill>
              <a:schemeClr val="tx1"/>
            </a:solidFill>
            <a:miter lim="800000"/>
            <a:headEnd/>
            <a:tailEnd/>
          </a:ln>
          <a:effectLst/>
        </p:spPr>
        <p:txBody>
          <a:bodyPr wrap="none"/>
          <a:lstStyle/>
          <a:p>
            <a:pPr algn="ctr"/>
            <a:endParaRPr lang="en-US"/>
          </a:p>
        </p:txBody>
      </p:sp>
      <p:sp>
        <p:nvSpPr>
          <p:cNvPr id="356" name="Line 40"/>
          <p:cNvSpPr>
            <a:spLocks noChangeShapeType="1"/>
          </p:cNvSpPr>
          <p:nvPr/>
        </p:nvSpPr>
        <p:spPr bwMode="auto">
          <a:xfrm>
            <a:off x="2057401" y="6858000"/>
            <a:ext cx="2514603" cy="0"/>
          </a:xfrm>
          <a:prstGeom prst="line">
            <a:avLst/>
          </a:prstGeom>
          <a:noFill/>
          <a:ln w="28575" cap="sq">
            <a:solidFill>
              <a:schemeClr val="tx1"/>
            </a:solidFill>
            <a:miter lim="800000"/>
            <a:headEnd/>
            <a:tailEnd/>
          </a:ln>
          <a:effectLst/>
        </p:spPr>
        <p:txBody>
          <a:bodyPr wrap="none"/>
          <a:lstStyle/>
          <a:p>
            <a:pPr algn="ctr"/>
            <a:endParaRPr lang="en-US"/>
          </a:p>
        </p:txBody>
      </p:sp>
      <p:sp>
        <p:nvSpPr>
          <p:cNvPr id="357" name="Line 41"/>
          <p:cNvSpPr>
            <a:spLocks noChangeShapeType="1"/>
          </p:cNvSpPr>
          <p:nvPr/>
        </p:nvSpPr>
        <p:spPr bwMode="auto">
          <a:xfrm>
            <a:off x="2057401" y="2738437"/>
            <a:ext cx="0" cy="4119563"/>
          </a:xfrm>
          <a:prstGeom prst="line">
            <a:avLst/>
          </a:prstGeom>
          <a:noFill/>
          <a:ln w="28575" cap="sq">
            <a:solidFill>
              <a:schemeClr val="tx1"/>
            </a:solidFill>
            <a:miter lim="800000"/>
            <a:headEnd/>
            <a:tailEnd/>
          </a:ln>
          <a:effectLst/>
        </p:spPr>
        <p:txBody>
          <a:bodyPr wrap="none"/>
          <a:lstStyle/>
          <a:p>
            <a:pPr algn="ctr"/>
            <a:endParaRPr lang="en-US"/>
          </a:p>
        </p:txBody>
      </p:sp>
      <p:sp>
        <p:nvSpPr>
          <p:cNvPr id="358" name="Line 42"/>
          <p:cNvSpPr>
            <a:spLocks noChangeShapeType="1"/>
          </p:cNvSpPr>
          <p:nvPr/>
        </p:nvSpPr>
        <p:spPr bwMode="auto">
          <a:xfrm>
            <a:off x="2686051" y="2738437"/>
            <a:ext cx="0" cy="4119563"/>
          </a:xfrm>
          <a:prstGeom prst="line">
            <a:avLst/>
          </a:prstGeom>
          <a:noFill/>
          <a:ln w="12700">
            <a:solidFill>
              <a:schemeClr val="tx1"/>
            </a:solidFill>
            <a:miter lim="800000"/>
            <a:headEnd/>
            <a:tailEnd/>
          </a:ln>
          <a:effectLst/>
        </p:spPr>
        <p:txBody>
          <a:bodyPr wrap="none"/>
          <a:lstStyle/>
          <a:p>
            <a:pPr algn="ctr"/>
            <a:endParaRPr lang="en-US"/>
          </a:p>
        </p:txBody>
      </p:sp>
      <p:sp>
        <p:nvSpPr>
          <p:cNvPr id="359" name="Line 43"/>
          <p:cNvSpPr>
            <a:spLocks noChangeShapeType="1"/>
          </p:cNvSpPr>
          <p:nvPr/>
        </p:nvSpPr>
        <p:spPr bwMode="auto">
          <a:xfrm>
            <a:off x="3314702" y="2738437"/>
            <a:ext cx="0" cy="4119563"/>
          </a:xfrm>
          <a:prstGeom prst="line">
            <a:avLst/>
          </a:prstGeom>
          <a:noFill/>
          <a:ln w="12700">
            <a:solidFill>
              <a:schemeClr val="tx1"/>
            </a:solidFill>
            <a:miter lim="800000"/>
            <a:headEnd/>
            <a:tailEnd/>
          </a:ln>
          <a:effectLst/>
        </p:spPr>
        <p:txBody>
          <a:bodyPr wrap="none"/>
          <a:lstStyle/>
          <a:p>
            <a:pPr algn="ctr"/>
            <a:endParaRPr lang="en-US"/>
          </a:p>
        </p:txBody>
      </p:sp>
      <p:sp>
        <p:nvSpPr>
          <p:cNvPr id="360" name="Line 44"/>
          <p:cNvSpPr>
            <a:spLocks noChangeShapeType="1"/>
          </p:cNvSpPr>
          <p:nvPr/>
        </p:nvSpPr>
        <p:spPr bwMode="auto">
          <a:xfrm>
            <a:off x="3943353" y="2738437"/>
            <a:ext cx="0" cy="4119563"/>
          </a:xfrm>
          <a:prstGeom prst="line">
            <a:avLst/>
          </a:prstGeom>
          <a:noFill/>
          <a:ln w="12700">
            <a:solidFill>
              <a:schemeClr val="tx1"/>
            </a:solidFill>
            <a:miter lim="800000"/>
            <a:headEnd/>
            <a:tailEnd/>
          </a:ln>
          <a:effectLst/>
        </p:spPr>
        <p:txBody>
          <a:bodyPr wrap="none"/>
          <a:lstStyle/>
          <a:p>
            <a:pPr algn="ctr"/>
            <a:endParaRPr lang="en-US"/>
          </a:p>
        </p:txBody>
      </p:sp>
      <p:sp>
        <p:nvSpPr>
          <p:cNvPr id="361" name="Line 45"/>
          <p:cNvSpPr>
            <a:spLocks noChangeShapeType="1"/>
          </p:cNvSpPr>
          <p:nvPr/>
        </p:nvSpPr>
        <p:spPr bwMode="auto">
          <a:xfrm>
            <a:off x="4572003" y="2738437"/>
            <a:ext cx="0" cy="4119563"/>
          </a:xfrm>
          <a:prstGeom prst="line">
            <a:avLst/>
          </a:prstGeom>
          <a:noFill/>
          <a:ln w="28575" cap="sq">
            <a:solidFill>
              <a:schemeClr val="tx1"/>
            </a:solidFill>
            <a:miter lim="800000"/>
            <a:headEnd/>
            <a:tailEnd/>
          </a:ln>
          <a:effectLst/>
        </p:spPr>
        <p:txBody>
          <a:bodyPr wrap="none"/>
          <a:lstStyle/>
          <a:p>
            <a:pPr algn="ctr"/>
            <a:endParaRPr lang="en-US"/>
          </a:p>
        </p:txBody>
      </p:sp>
      <p:sp>
        <p:nvSpPr>
          <p:cNvPr id="362" name="Text Box 4"/>
          <p:cNvSpPr txBox="1">
            <a:spLocks noChangeArrowheads="1"/>
          </p:cNvSpPr>
          <p:nvPr/>
        </p:nvSpPr>
        <p:spPr bwMode="auto">
          <a:xfrm>
            <a:off x="1980007" y="2373312"/>
            <a:ext cx="3870329" cy="369888"/>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Input matrix (Shingles x Documents) </a:t>
            </a:r>
          </a:p>
        </p:txBody>
      </p:sp>
      <p:graphicFrame>
        <p:nvGraphicFramePr>
          <p:cNvPr id="363" name="Group 46"/>
          <p:cNvGraphicFramePr>
            <a:graphicFrameLocks noGrp="1"/>
          </p:cNvGraphicFramePr>
          <p:nvPr>
            <p:extLst>
              <p:ext uri="{D42A27DB-BD31-4B8C-83A1-F6EECF244321}">
                <p14:modId xmlns:p14="http://schemas.microsoft.com/office/powerpoint/2010/main" val="1230711392"/>
              </p:ext>
            </p:extLst>
          </p:nvPr>
        </p:nvGraphicFramePr>
        <p:xfrm>
          <a:off x="1371600" y="2743200"/>
          <a:ext cx="381000" cy="4089401"/>
        </p:xfrm>
        <a:graphic>
          <a:graphicData uri="http://schemas.openxmlformats.org/drawingml/2006/table">
            <a:tbl>
              <a:tblPr/>
              <a:tblGrid>
                <a:gridCol w="381000">
                  <a:extLst>
                    <a:ext uri="{9D8B030D-6E8A-4147-A177-3AD203B41FA5}">
                      <a16:colId xmlns:a16="http://schemas.microsoft.com/office/drawing/2014/main" val="20000"/>
                    </a:ext>
                  </a:extLst>
                </a:gridCol>
              </a:tblGrid>
              <a:tr h="6064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a:ln>
                            <a:noFill/>
                          </a:ln>
                          <a:solidFill>
                            <a:schemeClr val="tx1"/>
                          </a:solidFill>
                          <a:effectLst/>
                          <a:latin typeface="+mj-lt"/>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0"/>
                  </a:ext>
                </a:extLst>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a:ln>
                            <a:noFill/>
                          </a:ln>
                          <a:solidFill>
                            <a:schemeClr val="tx1"/>
                          </a:solidFill>
                          <a:effectLst/>
                          <a:latin typeface="+mj-lt"/>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1"/>
                  </a:ext>
                </a:extLst>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a:ln>
                            <a:noFill/>
                          </a:ln>
                          <a:solidFill>
                            <a:schemeClr val="tx1"/>
                          </a:solidFill>
                          <a:effectLst/>
                          <a:latin typeface="+mj-lt"/>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2"/>
                  </a:ext>
                </a:extLst>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a:ln>
                            <a:noFill/>
                          </a:ln>
                          <a:solidFill>
                            <a:schemeClr val="tx1"/>
                          </a:solidFill>
                          <a:effectLst/>
                          <a:latin typeface="+mj-lt"/>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3"/>
                  </a:ext>
                </a:extLst>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a:ln>
                            <a:noFill/>
                          </a:ln>
                          <a:solidFill>
                            <a:schemeClr val="tx1"/>
                          </a:solidFill>
                          <a:effectLst/>
                          <a:latin typeface="+mj-lt"/>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4"/>
                  </a:ext>
                </a:extLst>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a:ln>
                            <a:noFill/>
                          </a:ln>
                          <a:solidFill>
                            <a:schemeClr val="tx1"/>
                          </a:solidFill>
                          <a:effectLst/>
                          <a:latin typeface="+mj-lt"/>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5"/>
                  </a:ext>
                </a:extLst>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a:ln>
                            <a:noFill/>
                          </a:ln>
                          <a:solidFill>
                            <a:schemeClr val="tx1"/>
                          </a:solidFill>
                          <a:effectLst/>
                          <a:latin typeface="+mj-lt"/>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6"/>
                  </a:ext>
                </a:extLst>
              </a:tr>
            </a:tbl>
          </a:graphicData>
        </a:graphic>
      </p:graphicFrame>
      <p:sp>
        <p:nvSpPr>
          <p:cNvPr id="364" name="Text Box 4"/>
          <p:cNvSpPr txBox="1">
            <a:spLocks noChangeArrowheads="1"/>
          </p:cNvSpPr>
          <p:nvPr/>
        </p:nvSpPr>
        <p:spPr bwMode="auto">
          <a:xfrm>
            <a:off x="274079" y="2373868"/>
            <a:ext cx="1617238" cy="369332"/>
          </a:xfrm>
          <a:prstGeom prst="rect">
            <a:avLst/>
          </a:prstGeom>
          <a:noFill/>
          <a:ln w="9525">
            <a:noFill/>
            <a:miter lim="800000"/>
            <a:headEnd/>
            <a:tailEnd/>
          </a:ln>
          <a:effectLst/>
        </p:spPr>
        <p:txBody>
          <a:bodyPr wrap="none">
            <a:spAutoFit/>
          </a:bodyPr>
          <a:lstStyle/>
          <a:p>
            <a:r>
              <a:rPr lang="en-US" b="1" dirty="0">
                <a:solidFill>
                  <a:srgbClr val="008000"/>
                </a:solidFill>
              </a:rPr>
              <a:t>Permutation </a:t>
            </a:r>
            <a:r>
              <a:rPr lang="en-US" b="1" dirty="0">
                <a:solidFill>
                  <a:srgbClr val="008000"/>
                </a:solidFill>
                <a:sym typeface="Symbol"/>
              </a:rPr>
              <a:t></a:t>
            </a:r>
            <a:endParaRPr lang="en-US" b="1" dirty="0">
              <a:solidFill>
                <a:srgbClr val="008000"/>
              </a:solidFill>
            </a:endParaRPr>
          </a:p>
        </p:txBody>
      </p:sp>
      <p:grpSp>
        <p:nvGrpSpPr>
          <p:cNvPr id="130" name="Group 129"/>
          <p:cNvGrpSpPr/>
          <p:nvPr/>
        </p:nvGrpSpPr>
        <p:grpSpPr>
          <a:xfrm>
            <a:off x="6019800" y="2819400"/>
            <a:ext cx="2286000" cy="1803400"/>
            <a:chOff x="6019800" y="2738437"/>
            <a:chExt cx="2286000" cy="1803400"/>
          </a:xfrm>
        </p:grpSpPr>
        <p:sp>
          <p:nvSpPr>
            <p:cNvPr id="131" name="Rectangle 69"/>
            <p:cNvSpPr>
              <a:spLocks noChangeArrowheads="1"/>
            </p:cNvSpPr>
            <p:nvPr/>
          </p:nvSpPr>
          <p:spPr bwMode="auto">
            <a:xfrm>
              <a:off x="77343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132" name="Rectangle 70"/>
            <p:cNvSpPr>
              <a:spLocks noChangeArrowheads="1"/>
            </p:cNvSpPr>
            <p:nvPr/>
          </p:nvSpPr>
          <p:spPr bwMode="auto">
            <a:xfrm>
              <a:off x="71628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133" name="Rectangle 71"/>
            <p:cNvSpPr>
              <a:spLocks noChangeArrowheads="1"/>
            </p:cNvSpPr>
            <p:nvPr/>
          </p:nvSpPr>
          <p:spPr bwMode="auto">
            <a:xfrm>
              <a:off x="65913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134" name="Rectangle 72"/>
            <p:cNvSpPr>
              <a:spLocks noChangeArrowheads="1"/>
            </p:cNvSpPr>
            <p:nvPr/>
          </p:nvSpPr>
          <p:spPr bwMode="auto">
            <a:xfrm>
              <a:off x="60198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135" name="Line 73"/>
            <p:cNvSpPr>
              <a:spLocks noChangeShapeType="1"/>
            </p:cNvSpPr>
            <p:nvPr/>
          </p:nvSpPr>
          <p:spPr bwMode="auto">
            <a:xfrm>
              <a:off x="6019800" y="27384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136" name="Line 74"/>
            <p:cNvSpPr>
              <a:spLocks noChangeShapeType="1"/>
            </p:cNvSpPr>
            <p:nvPr/>
          </p:nvSpPr>
          <p:spPr bwMode="auto">
            <a:xfrm>
              <a:off x="6019800" y="33226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137" name="Line 75"/>
            <p:cNvSpPr>
              <a:spLocks noChangeShapeType="1"/>
            </p:cNvSpPr>
            <p:nvPr/>
          </p:nvSpPr>
          <p:spPr bwMode="auto">
            <a:xfrm>
              <a:off x="6019800" y="2738437"/>
              <a:ext cx="0" cy="584200"/>
            </a:xfrm>
            <a:prstGeom prst="line">
              <a:avLst/>
            </a:prstGeom>
            <a:noFill/>
            <a:ln w="28575" cap="sq">
              <a:solidFill>
                <a:schemeClr val="tx1"/>
              </a:solidFill>
              <a:miter lim="800000"/>
              <a:headEnd/>
              <a:tailEnd/>
            </a:ln>
            <a:effectLst/>
          </p:spPr>
          <p:txBody>
            <a:bodyPr wrap="none"/>
            <a:lstStyle/>
            <a:p>
              <a:endParaRPr lang="en-US"/>
            </a:p>
          </p:txBody>
        </p:sp>
        <p:sp>
          <p:nvSpPr>
            <p:cNvPr id="138" name="Line 76"/>
            <p:cNvSpPr>
              <a:spLocks noChangeShapeType="1"/>
            </p:cNvSpPr>
            <p:nvPr/>
          </p:nvSpPr>
          <p:spPr bwMode="auto">
            <a:xfrm>
              <a:off x="65913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139" name="Line 77"/>
            <p:cNvSpPr>
              <a:spLocks noChangeShapeType="1"/>
            </p:cNvSpPr>
            <p:nvPr/>
          </p:nvSpPr>
          <p:spPr bwMode="auto">
            <a:xfrm>
              <a:off x="71628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140" name="Line 78"/>
            <p:cNvSpPr>
              <a:spLocks noChangeShapeType="1"/>
            </p:cNvSpPr>
            <p:nvPr/>
          </p:nvSpPr>
          <p:spPr bwMode="auto">
            <a:xfrm>
              <a:off x="77343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141" name="Line 79"/>
            <p:cNvSpPr>
              <a:spLocks noChangeShapeType="1"/>
            </p:cNvSpPr>
            <p:nvPr/>
          </p:nvSpPr>
          <p:spPr bwMode="auto">
            <a:xfrm>
              <a:off x="8305800" y="2738437"/>
              <a:ext cx="0" cy="584200"/>
            </a:xfrm>
            <a:prstGeom prst="line">
              <a:avLst/>
            </a:prstGeom>
            <a:noFill/>
            <a:ln w="28575" cap="sq">
              <a:solidFill>
                <a:schemeClr val="tx1"/>
              </a:solidFill>
              <a:miter lim="800000"/>
              <a:headEnd/>
              <a:tailEnd/>
            </a:ln>
            <a:effectLst/>
          </p:spPr>
          <p:txBody>
            <a:bodyPr wrap="none"/>
            <a:lstStyle/>
            <a:p>
              <a:endParaRPr lang="en-US"/>
            </a:p>
          </p:txBody>
        </p:sp>
        <p:sp>
          <p:nvSpPr>
            <p:cNvPr id="143" name="Rectangle 100"/>
            <p:cNvSpPr>
              <a:spLocks noChangeArrowheads="1"/>
            </p:cNvSpPr>
            <p:nvPr/>
          </p:nvSpPr>
          <p:spPr bwMode="auto">
            <a:xfrm>
              <a:off x="77343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144" name="Rectangle 101"/>
            <p:cNvSpPr>
              <a:spLocks noChangeArrowheads="1"/>
            </p:cNvSpPr>
            <p:nvPr/>
          </p:nvSpPr>
          <p:spPr bwMode="auto">
            <a:xfrm>
              <a:off x="71628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4</a:t>
              </a:r>
            </a:p>
          </p:txBody>
        </p:sp>
        <p:sp>
          <p:nvSpPr>
            <p:cNvPr id="145" name="Rectangle 102"/>
            <p:cNvSpPr>
              <a:spLocks noChangeArrowheads="1"/>
            </p:cNvSpPr>
            <p:nvPr/>
          </p:nvSpPr>
          <p:spPr bwMode="auto">
            <a:xfrm>
              <a:off x="65913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146" name="Rectangle 103"/>
            <p:cNvSpPr>
              <a:spLocks noChangeArrowheads="1"/>
            </p:cNvSpPr>
            <p:nvPr/>
          </p:nvSpPr>
          <p:spPr bwMode="auto">
            <a:xfrm>
              <a:off x="60198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147" name="Line 104"/>
            <p:cNvSpPr>
              <a:spLocks noChangeShapeType="1"/>
            </p:cNvSpPr>
            <p:nvPr/>
          </p:nvSpPr>
          <p:spPr bwMode="auto">
            <a:xfrm>
              <a:off x="6019800" y="3333750"/>
              <a:ext cx="2286000" cy="0"/>
            </a:xfrm>
            <a:prstGeom prst="line">
              <a:avLst/>
            </a:prstGeom>
            <a:noFill/>
            <a:ln w="28575" cap="sq">
              <a:solidFill>
                <a:schemeClr val="tx1"/>
              </a:solidFill>
              <a:miter lim="800000"/>
              <a:headEnd/>
              <a:tailEnd/>
            </a:ln>
            <a:effectLst/>
          </p:spPr>
          <p:txBody>
            <a:bodyPr wrap="none"/>
            <a:lstStyle/>
            <a:p>
              <a:endParaRPr lang="en-US"/>
            </a:p>
          </p:txBody>
        </p:sp>
        <p:sp>
          <p:nvSpPr>
            <p:cNvPr id="148" name="Line 105"/>
            <p:cNvSpPr>
              <a:spLocks noChangeShapeType="1"/>
            </p:cNvSpPr>
            <p:nvPr/>
          </p:nvSpPr>
          <p:spPr bwMode="auto">
            <a:xfrm>
              <a:off x="6019800" y="39322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149" name="Line 106"/>
            <p:cNvSpPr>
              <a:spLocks noChangeShapeType="1"/>
            </p:cNvSpPr>
            <p:nvPr/>
          </p:nvSpPr>
          <p:spPr bwMode="auto">
            <a:xfrm>
              <a:off x="6019800" y="3348037"/>
              <a:ext cx="0" cy="584200"/>
            </a:xfrm>
            <a:prstGeom prst="line">
              <a:avLst/>
            </a:prstGeom>
            <a:noFill/>
            <a:ln w="28575" cap="sq">
              <a:solidFill>
                <a:schemeClr val="tx1"/>
              </a:solidFill>
              <a:miter lim="800000"/>
              <a:headEnd/>
              <a:tailEnd/>
            </a:ln>
            <a:effectLst/>
          </p:spPr>
          <p:txBody>
            <a:bodyPr wrap="none"/>
            <a:lstStyle/>
            <a:p>
              <a:endParaRPr lang="en-US"/>
            </a:p>
          </p:txBody>
        </p:sp>
        <p:sp>
          <p:nvSpPr>
            <p:cNvPr id="150" name="Line 107"/>
            <p:cNvSpPr>
              <a:spLocks noChangeShapeType="1"/>
            </p:cNvSpPr>
            <p:nvPr/>
          </p:nvSpPr>
          <p:spPr bwMode="auto">
            <a:xfrm>
              <a:off x="65913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151" name="Line 108"/>
            <p:cNvSpPr>
              <a:spLocks noChangeShapeType="1"/>
            </p:cNvSpPr>
            <p:nvPr/>
          </p:nvSpPr>
          <p:spPr bwMode="auto">
            <a:xfrm>
              <a:off x="71628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152" name="Line 109"/>
            <p:cNvSpPr>
              <a:spLocks noChangeShapeType="1"/>
            </p:cNvSpPr>
            <p:nvPr/>
          </p:nvSpPr>
          <p:spPr bwMode="auto">
            <a:xfrm>
              <a:off x="77343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153" name="Line 110"/>
            <p:cNvSpPr>
              <a:spLocks noChangeShapeType="1"/>
            </p:cNvSpPr>
            <p:nvPr/>
          </p:nvSpPr>
          <p:spPr bwMode="auto">
            <a:xfrm>
              <a:off x="8305800" y="3348037"/>
              <a:ext cx="0" cy="584200"/>
            </a:xfrm>
            <a:prstGeom prst="line">
              <a:avLst/>
            </a:prstGeom>
            <a:noFill/>
            <a:ln w="28575" cap="sq">
              <a:solidFill>
                <a:schemeClr val="tx1"/>
              </a:solidFill>
              <a:miter lim="800000"/>
              <a:headEnd/>
              <a:tailEnd/>
            </a:ln>
            <a:effectLst/>
          </p:spPr>
          <p:txBody>
            <a:bodyPr wrap="none"/>
            <a:lstStyle/>
            <a:p>
              <a:endParaRPr lang="en-US"/>
            </a:p>
          </p:txBody>
        </p:sp>
        <p:grpSp>
          <p:nvGrpSpPr>
            <p:cNvPr id="154" name="Group 153"/>
            <p:cNvGrpSpPr/>
            <p:nvPr/>
          </p:nvGrpSpPr>
          <p:grpSpPr>
            <a:xfrm>
              <a:off x="6019800" y="3939349"/>
              <a:ext cx="2286000" cy="602488"/>
              <a:chOff x="6019800" y="3939349"/>
              <a:chExt cx="2286000" cy="602488"/>
            </a:xfrm>
          </p:grpSpPr>
          <p:sp>
            <p:nvSpPr>
              <p:cNvPr id="155" name="Rectangle 131"/>
              <p:cNvSpPr>
                <a:spLocks noChangeArrowheads="1"/>
              </p:cNvSpPr>
              <p:nvPr/>
            </p:nvSpPr>
            <p:spPr bwMode="auto">
              <a:xfrm>
                <a:off x="7734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156" name="Rectangle 132"/>
              <p:cNvSpPr>
                <a:spLocks noChangeArrowheads="1"/>
              </p:cNvSpPr>
              <p:nvPr/>
            </p:nvSpPr>
            <p:spPr bwMode="auto">
              <a:xfrm>
                <a:off x="7162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157" name="Rectangle 133"/>
              <p:cNvSpPr>
                <a:spLocks noChangeArrowheads="1"/>
              </p:cNvSpPr>
              <p:nvPr/>
            </p:nvSpPr>
            <p:spPr bwMode="auto">
              <a:xfrm>
                <a:off x="6591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158" name="Rectangle 134"/>
              <p:cNvSpPr>
                <a:spLocks noChangeArrowheads="1"/>
              </p:cNvSpPr>
              <p:nvPr/>
            </p:nvSpPr>
            <p:spPr bwMode="auto">
              <a:xfrm>
                <a:off x="6019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159" name="Line 135"/>
              <p:cNvSpPr>
                <a:spLocks noChangeShapeType="1"/>
              </p:cNvSpPr>
              <p:nvPr/>
            </p:nvSpPr>
            <p:spPr bwMode="auto">
              <a:xfrm>
                <a:off x="6019800" y="3939349"/>
                <a:ext cx="2286000" cy="0"/>
              </a:xfrm>
              <a:prstGeom prst="line">
                <a:avLst/>
              </a:prstGeom>
              <a:noFill/>
              <a:ln w="28575" cap="sq">
                <a:solidFill>
                  <a:schemeClr val="tx1"/>
                </a:solidFill>
                <a:miter lim="800000"/>
                <a:headEnd/>
                <a:tailEnd/>
              </a:ln>
              <a:effectLst/>
            </p:spPr>
            <p:txBody>
              <a:bodyPr wrap="none"/>
              <a:lstStyle/>
              <a:p>
                <a:endParaRPr lang="en-US"/>
              </a:p>
            </p:txBody>
          </p:sp>
          <p:sp>
            <p:nvSpPr>
              <p:cNvPr id="160" name="Line 136"/>
              <p:cNvSpPr>
                <a:spLocks noChangeShapeType="1"/>
              </p:cNvSpPr>
              <p:nvPr/>
            </p:nvSpPr>
            <p:spPr bwMode="auto">
              <a:xfrm>
                <a:off x="6019800" y="45418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161" name="Line 137"/>
              <p:cNvSpPr>
                <a:spLocks noChangeShapeType="1"/>
              </p:cNvSpPr>
              <p:nvPr/>
            </p:nvSpPr>
            <p:spPr bwMode="auto">
              <a:xfrm>
                <a:off x="6019800" y="3957637"/>
                <a:ext cx="0" cy="584200"/>
              </a:xfrm>
              <a:prstGeom prst="line">
                <a:avLst/>
              </a:prstGeom>
              <a:noFill/>
              <a:ln w="28575" cap="sq">
                <a:solidFill>
                  <a:schemeClr val="tx1"/>
                </a:solidFill>
                <a:miter lim="800000"/>
                <a:headEnd/>
                <a:tailEnd/>
              </a:ln>
              <a:effectLst/>
            </p:spPr>
            <p:txBody>
              <a:bodyPr wrap="none"/>
              <a:lstStyle/>
              <a:p>
                <a:endParaRPr lang="en-US"/>
              </a:p>
            </p:txBody>
          </p:sp>
          <p:sp>
            <p:nvSpPr>
              <p:cNvPr id="162" name="Line 138"/>
              <p:cNvSpPr>
                <a:spLocks noChangeShapeType="1"/>
              </p:cNvSpPr>
              <p:nvPr/>
            </p:nvSpPr>
            <p:spPr bwMode="auto">
              <a:xfrm>
                <a:off x="6591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163" name="Line 139"/>
              <p:cNvSpPr>
                <a:spLocks noChangeShapeType="1"/>
              </p:cNvSpPr>
              <p:nvPr/>
            </p:nvSpPr>
            <p:spPr bwMode="auto">
              <a:xfrm>
                <a:off x="71628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164" name="Line 140"/>
              <p:cNvSpPr>
                <a:spLocks noChangeShapeType="1"/>
              </p:cNvSpPr>
              <p:nvPr/>
            </p:nvSpPr>
            <p:spPr bwMode="auto">
              <a:xfrm>
                <a:off x="7734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165" name="Line 141"/>
              <p:cNvSpPr>
                <a:spLocks noChangeShapeType="1"/>
              </p:cNvSpPr>
              <p:nvPr/>
            </p:nvSpPr>
            <p:spPr bwMode="auto">
              <a:xfrm>
                <a:off x="8305800" y="3957637"/>
                <a:ext cx="0" cy="584200"/>
              </a:xfrm>
              <a:prstGeom prst="line">
                <a:avLst/>
              </a:prstGeom>
              <a:noFill/>
              <a:ln w="28575" cap="sq">
                <a:solidFill>
                  <a:schemeClr val="tx1"/>
                </a:solidFill>
                <a:miter lim="800000"/>
                <a:headEnd/>
                <a:tailEnd/>
              </a:ln>
              <a:effectLst/>
            </p:spPr>
            <p:txBody>
              <a:bodyPr wrap="none"/>
              <a:lstStyle/>
              <a:p>
                <a:endParaRPr lang="en-US"/>
              </a:p>
            </p:txBody>
          </p:sp>
        </p:grpSp>
      </p:grpSp>
    </p:spTree>
    <p:extLst>
      <p:ext uri="{BB962C8B-B14F-4D97-AF65-F5344CB8AC3E}">
        <p14:creationId xmlns:p14="http://schemas.microsoft.com/office/powerpoint/2010/main" val="31081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animBg="1"/>
      <p:bldP spid="1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Summary</a:t>
            </a:r>
          </a:p>
        </p:txBody>
      </p:sp>
      <p:sp>
        <p:nvSpPr>
          <p:cNvPr id="20" name="Date Placeholder 19"/>
          <p:cNvSpPr>
            <a:spLocks noGrp="1"/>
          </p:cNvSpPr>
          <p:nvPr>
            <p:ph type="dt" sz="half" idx="10"/>
          </p:nvPr>
        </p:nvSpPr>
        <p:spPr/>
        <p:txBody>
          <a:bodyPr/>
          <a:lstStyle/>
          <a:p>
            <a:fld id="{0B466109-5518-F94D-9A7A-C9076994E8B6}" type="datetime1">
              <a:rPr lang="en-US" smtClean="0"/>
              <a:t>1/21/18</a:t>
            </a:fld>
            <a:endParaRPr lang="en-US"/>
          </a:p>
        </p:txBody>
      </p:sp>
      <p:sp>
        <p:nvSpPr>
          <p:cNvPr id="21" name="Footer Placeholder 20"/>
          <p:cNvSpPr>
            <a:spLocks noGrp="1"/>
          </p:cNvSpPr>
          <p:nvPr>
            <p:ph type="ftr" sz="quarter" idx="11"/>
          </p:nvPr>
        </p:nvSpPr>
        <p:spPr/>
        <p:txBody>
          <a:bodyPr/>
          <a:lstStyle/>
          <a:p>
            <a:r>
              <a:rPr lang="en-US"/>
              <a:t>Jure Leskovec, Stanford CS246: Mining Massive Datasets</a:t>
            </a:r>
          </a:p>
        </p:txBody>
      </p:sp>
      <p:sp>
        <p:nvSpPr>
          <p:cNvPr id="19" name="Slide Number Placeholder 4"/>
          <p:cNvSpPr>
            <a:spLocks noGrp="1"/>
          </p:cNvSpPr>
          <p:nvPr>
            <p:ph type="sldNum" sz="quarter" idx="12"/>
          </p:nvPr>
        </p:nvSpPr>
        <p:spPr/>
        <p:txBody>
          <a:bodyPr/>
          <a:lstStyle/>
          <a:p>
            <a:fld id="{E3C3BF69-412C-40FF-B67E-488F1482FCFF}" type="slidenum">
              <a:rPr lang="en-US"/>
              <a:pPr/>
              <a:t>60</a:t>
            </a:fld>
            <a:endParaRPr lang="en-US"/>
          </a:p>
        </p:txBody>
      </p:sp>
      <p:sp>
        <p:nvSpPr>
          <p:cNvPr id="64518" name="Text Box 6"/>
          <p:cNvSpPr txBox="1">
            <a:spLocks noChangeArrowheads="1"/>
          </p:cNvSpPr>
          <p:nvPr/>
        </p:nvSpPr>
        <p:spPr bwMode="auto">
          <a:xfrm>
            <a:off x="545123" y="1880156"/>
            <a:ext cx="647934" cy="369332"/>
          </a:xfrm>
          <a:prstGeom prst="rect">
            <a:avLst/>
          </a:prstGeom>
          <a:noFill/>
          <a:ln w="9525">
            <a:noFill/>
            <a:miter lim="800000"/>
            <a:headEnd/>
            <a:tailEnd/>
          </a:ln>
          <a:effectLst/>
        </p:spPr>
        <p:txBody>
          <a:bodyPr wrap="none">
            <a:spAutoFit/>
          </a:bodyPr>
          <a:lstStyle/>
          <a:p>
            <a:r>
              <a:rPr lang="en-US" sz="1800" dirty="0"/>
              <a:t>Data</a:t>
            </a:r>
          </a:p>
        </p:txBody>
      </p:sp>
      <p:sp>
        <p:nvSpPr>
          <p:cNvPr id="64520" name="Line 8"/>
          <p:cNvSpPr>
            <a:spLocks noChangeShapeType="1"/>
          </p:cNvSpPr>
          <p:nvPr/>
        </p:nvSpPr>
        <p:spPr bwMode="auto">
          <a:xfrm>
            <a:off x="1322387" y="2065337"/>
            <a:ext cx="658813" cy="1587"/>
          </a:xfrm>
          <a:prstGeom prst="line">
            <a:avLst/>
          </a:prstGeom>
          <a:noFill/>
          <a:ln w="9525">
            <a:solidFill>
              <a:schemeClr val="tx1"/>
            </a:solidFill>
            <a:round/>
            <a:headEnd/>
            <a:tailEnd type="triangle" w="med" len="med"/>
          </a:ln>
          <a:effectLst/>
        </p:spPr>
        <p:txBody>
          <a:bodyPr/>
          <a:lstStyle/>
          <a:p>
            <a:endParaRPr lang="en-US"/>
          </a:p>
        </p:txBody>
      </p:sp>
      <p:grpSp>
        <p:nvGrpSpPr>
          <p:cNvPr id="3" name="Group 20"/>
          <p:cNvGrpSpPr>
            <a:grpSpLocks/>
          </p:cNvGrpSpPr>
          <p:nvPr/>
        </p:nvGrpSpPr>
        <p:grpSpPr bwMode="auto">
          <a:xfrm>
            <a:off x="1982788" y="1143000"/>
            <a:ext cx="3503613" cy="1608138"/>
            <a:chOff x="1952" y="1339"/>
            <a:chExt cx="2207" cy="1013"/>
          </a:xfrm>
        </p:grpSpPr>
        <p:sp>
          <p:nvSpPr>
            <p:cNvPr id="64516" name="AutoShape 4"/>
            <p:cNvSpPr>
              <a:spLocks noChangeArrowheads="1"/>
            </p:cNvSpPr>
            <p:nvPr/>
          </p:nvSpPr>
          <p:spPr bwMode="auto">
            <a:xfrm rot="16205127">
              <a:off x="1832"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b="1" dirty="0"/>
                <a:t>Hash </a:t>
              </a:r>
              <a:br>
                <a:rPr lang="en-US" b="1" dirty="0"/>
              </a:br>
              <a:r>
                <a:rPr lang="en-US" b="1" dirty="0" err="1"/>
                <a:t>func</a:t>
              </a:r>
              <a:r>
                <a:rPr lang="en-US" b="1" dirty="0"/>
                <a:t>.</a:t>
              </a:r>
              <a:endParaRPr lang="en-US" sz="1800" b="1" dirty="0"/>
            </a:p>
          </p:txBody>
        </p:sp>
        <p:sp>
          <p:nvSpPr>
            <p:cNvPr id="64524" name="Line 12"/>
            <p:cNvSpPr>
              <a:spLocks noChangeShapeType="1"/>
            </p:cNvSpPr>
            <p:nvPr/>
          </p:nvSpPr>
          <p:spPr bwMode="auto">
            <a:xfrm flipV="1">
              <a:off x="2575" y="1921"/>
              <a:ext cx="1584" cy="0"/>
            </a:xfrm>
            <a:prstGeom prst="line">
              <a:avLst/>
            </a:prstGeom>
            <a:noFill/>
            <a:ln w="9525">
              <a:solidFill>
                <a:schemeClr val="tx1"/>
              </a:solidFill>
              <a:round/>
              <a:headEnd/>
              <a:tailEnd type="triangle" w="med" len="med"/>
            </a:ln>
            <a:effectLst/>
          </p:spPr>
          <p:txBody>
            <a:bodyPr/>
            <a:lstStyle/>
            <a:p>
              <a:endParaRPr lang="en-US"/>
            </a:p>
          </p:txBody>
        </p:sp>
        <p:sp>
          <p:nvSpPr>
            <p:cNvPr id="64526" name="Text Box 14"/>
            <p:cNvSpPr txBox="1">
              <a:spLocks noChangeArrowheads="1"/>
            </p:cNvSpPr>
            <p:nvPr/>
          </p:nvSpPr>
          <p:spPr bwMode="auto">
            <a:xfrm>
              <a:off x="2671" y="1339"/>
              <a:ext cx="1471" cy="582"/>
            </a:xfrm>
            <a:prstGeom prst="rect">
              <a:avLst/>
            </a:prstGeom>
            <a:noFill/>
            <a:ln w="9525">
              <a:noFill/>
              <a:miter lim="800000"/>
              <a:headEnd/>
              <a:tailEnd/>
            </a:ln>
            <a:effectLst/>
          </p:spPr>
          <p:txBody>
            <a:bodyPr wrap="square">
              <a:spAutoFit/>
            </a:bodyPr>
            <a:lstStyle/>
            <a:p>
              <a:pPr algn="ctr"/>
              <a:r>
                <a:rPr lang="en-US" sz="1800" b="1" i="1" dirty="0">
                  <a:solidFill>
                    <a:srgbClr val="FF0066"/>
                  </a:solidFill>
                </a:rPr>
                <a:t>Signatures:</a:t>
              </a:r>
              <a:r>
                <a:rPr lang="en-US" sz="1800" dirty="0"/>
                <a:t> short integer signatures that reflect their similarity</a:t>
              </a:r>
            </a:p>
          </p:txBody>
        </p:sp>
      </p:grpSp>
      <p:grpSp>
        <p:nvGrpSpPr>
          <p:cNvPr id="4" name="Group 21"/>
          <p:cNvGrpSpPr>
            <a:grpSpLocks/>
          </p:cNvGrpSpPr>
          <p:nvPr/>
        </p:nvGrpSpPr>
        <p:grpSpPr bwMode="auto">
          <a:xfrm>
            <a:off x="5513387" y="1304925"/>
            <a:ext cx="3630613" cy="1477963"/>
            <a:chOff x="3600" y="1441"/>
            <a:chExt cx="2287" cy="931"/>
          </a:xfrm>
        </p:grpSpPr>
        <p:sp>
          <p:nvSpPr>
            <p:cNvPr id="64523"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a:t>Locality-</a:t>
              </a:r>
            </a:p>
            <a:p>
              <a:pPr algn="ctr"/>
              <a:r>
                <a:rPr lang="en-US" sz="1800"/>
                <a:t>sensitive</a:t>
              </a:r>
            </a:p>
            <a:p>
              <a:pPr algn="ctr"/>
              <a:r>
                <a:rPr lang="en-US" sz="1800"/>
                <a:t>Hashing</a:t>
              </a:r>
            </a:p>
          </p:txBody>
        </p:sp>
        <p:sp>
          <p:nvSpPr>
            <p:cNvPr id="6452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64530" name="Text Box 18"/>
            <p:cNvSpPr txBox="1">
              <a:spLocks noChangeArrowheads="1"/>
            </p:cNvSpPr>
            <p:nvPr/>
          </p:nvSpPr>
          <p:spPr bwMode="auto">
            <a:xfrm>
              <a:off x="4735" y="1441"/>
              <a:ext cx="1152" cy="931"/>
            </a:xfrm>
            <a:prstGeom prst="rect">
              <a:avLst/>
            </a:prstGeom>
            <a:noFill/>
            <a:ln w="9525">
              <a:noFill/>
              <a:miter lim="800000"/>
              <a:headEnd/>
              <a:tailEnd/>
            </a:ln>
            <a:effectLst/>
          </p:spPr>
          <p:txBody>
            <a:bodyPr wrap="square">
              <a:spAutoFit/>
            </a:bodyPr>
            <a:lstStyle/>
            <a:p>
              <a:r>
                <a:rPr lang="en-US" sz="1800" b="1" i="1" dirty="0">
                  <a:solidFill>
                    <a:srgbClr val="FF0066"/>
                  </a:solidFill>
                </a:rPr>
                <a:t>Candidate pairs:</a:t>
              </a:r>
              <a:endParaRPr lang="en-US" sz="1800" b="1" dirty="0"/>
            </a:p>
            <a:p>
              <a:r>
                <a:rPr lang="en-US" sz="1800" dirty="0"/>
                <a:t>those pairs of signatures that we need to test for similarity</a:t>
              </a:r>
            </a:p>
          </p:txBody>
        </p:sp>
      </p:grpSp>
      <p:sp>
        <p:nvSpPr>
          <p:cNvPr id="23" name="Text Box 14"/>
          <p:cNvSpPr txBox="1">
            <a:spLocks noChangeArrowheads="1"/>
          </p:cNvSpPr>
          <p:nvPr/>
        </p:nvSpPr>
        <p:spPr bwMode="auto">
          <a:xfrm>
            <a:off x="762000" y="2667595"/>
            <a:ext cx="3314702" cy="923330"/>
          </a:xfrm>
          <a:prstGeom prst="rect">
            <a:avLst/>
          </a:prstGeom>
          <a:noFill/>
          <a:ln w="9525">
            <a:noFill/>
            <a:miter lim="800000"/>
            <a:headEnd/>
            <a:tailEnd/>
          </a:ln>
          <a:effectLst/>
        </p:spPr>
        <p:txBody>
          <a:bodyPr wrap="square">
            <a:spAutoFit/>
          </a:bodyPr>
          <a:lstStyle/>
          <a:p>
            <a:pPr algn="ctr"/>
            <a:r>
              <a:rPr lang="en-US" dirty="0"/>
              <a:t>Design a </a:t>
            </a:r>
            <a:r>
              <a:rPr lang="en-US" b="1" i="1" dirty="0">
                <a:solidFill>
                  <a:srgbClr val="FF0066"/>
                </a:solidFill>
              </a:rPr>
              <a:t>(d</a:t>
            </a:r>
            <a:r>
              <a:rPr lang="en-US" b="1" i="1" baseline="-25000" dirty="0">
                <a:solidFill>
                  <a:srgbClr val="FF0066"/>
                </a:solidFill>
              </a:rPr>
              <a:t>1</a:t>
            </a:r>
            <a:r>
              <a:rPr lang="en-US" b="1" i="1" dirty="0">
                <a:solidFill>
                  <a:srgbClr val="FF0066"/>
                </a:solidFill>
              </a:rPr>
              <a:t>, d</a:t>
            </a:r>
            <a:r>
              <a:rPr lang="en-US" b="1" i="1" baseline="-25000" dirty="0">
                <a:solidFill>
                  <a:srgbClr val="FF0066"/>
                </a:solidFill>
              </a:rPr>
              <a:t>2</a:t>
            </a:r>
            <a:r>
              <a:rPr lang="en-US" b="1" i="1" dirty="0">
                <a:solidFill>
                  <a:srgbClr val="FF0066"/>
                </a:solidFill>
              </a:rPr>
              <a:t>, p</a:t>
            </a:r>
            <a:r>
              <a:rPr lang="en-US" b="1" i="1" baseline="-25000" dirty="0">
                <a:solidFill>
                  <a:srgbClr val="FF0066"/>
                </a:solidFill>
              </a:rPr>
              <a:t>1</a:t>
            </a:r>
            <a:r>
              <a:rPr lang="en-US" b="1" i="1" dirty="0">
                <a:solidFill>
                  <a:srgbClr val="FF0066"/>
                </a:solidFill>
              </a:rPr>
              <a:t>, p</a:t>
            </a:r>
            <a:r>
              <a:rPr lang="en-US" b="1" i="1" baseline="-25000" dirty="0">
                <a:solidFill>
                  <a:srgbClr val="FF0066"/>
                </a:solidFill>
              </a:rPr>
              <a:t>2</a:t>
            </a:r>
            <a:r>
              <a:rPr lang="en-US" b="1" i="1" dirty="0">
                <a:solidFill>
                  <a:srgbClr val="FF0066"/>
                </a:solidFill>
              </a:rPr>
              <a:t>)-sensitive</a:t>
            </a:r>
            <a:r>
              <a:rPr lang="en-US" i="1" dirty="0">
                <a:solidFill>
                  <a:srgbClr val="FF0066"/>
                </a:solidFill>
              </a:rPr>
              <a:t> </a:t>
            </a:r>
            <a:r>
              <a:rPr lang="en-US" dirty="0"/>
              <a:t>family of hash functions </a:t>
            </a:r>
            <a:r>
              <a:rPr lang="en-US" b="1" dirty="0"/>
              <a:t>(for that particular distance metric)</a:t>
            </a:r>
            <a:endParaRPr lang="en-US" sz="1800" b="1" dirty="0"/>
          </a:p>
        </p:txBody>
      </p:sp>
      <p:sp>
        <p:nvSpPr>
          <p:cNvPr id="24" name="Text Box 14"/>
          <p:cNvSpPr txBox="1">
            <a:spLocks noChangeArrowheads="1"/>
          </p:cNvSpPr>
          <p:nvPr/>
        </p:nvSpPr>
        <p:spPr bwMode="auto">
          <a:xfrm>
            <a:off x="7086600" y="2819995"/>
            <a:ext cx="1981200" cy="923330"/>
          </a:xfrm>
          <a:prstGeom prst="rect">
            <a:avLst/>
          </a:prstGeom>
          <a:noFill/>
          <a:ln w="9525">
            <a:noFill/>
            <a:miter lim="800000"/>
            <a:headEnd/>
            <a:tailEnd/>
          </a:ln>
          <a:effectLst/>
        </p:spPr>
        <p:txBody>
          <a:bodyPr wrap="square">
            <a:spAutoFit/>
          </a:bodyPr>
          <a:lstStyle/>
          <a:p>
            <a:pPr algn="ctr"/>
            <a:r>
              <a:rPr lang="en-US" dirty="0"/>
              <a:t>Amplify the family using </a:t>
            </a:r>
            <a:r>
              <a:rPr lang="en-US" i="1" dirty="0">
                <a:solidFill>
                  <a:srgbClr val="FF0066"/>
                </a:solidFill>
              </a:rPr>
              <a:t>AND </a:t>
            </a:r>
            <a:r>
              <a:rPr lang="en-US" dirty="0" err="1"/>
              <a:t>and</a:t>
            </a:r>
            <a:r>
              <a:rPr lang="en-US" dirty="0"/>
              <a:t> </a:t>
            </a:r>
            <a:r>
              <a:rPr lang="en-US" i="1" dirty="0">
                <a:solidFill>
                  <a:srgbClr val="FF0066"/>
                </a:solidFill>
              </a:rPr>
              <a:t>OR </a:t>
            </a:r>
            <a:r>
              <a:rPr lang="en-US" dirty="0"/>
              <a:t>constructions</a:t>
            </a:r>
            <a:endParaRPr lang="en-US" sz="1800" dirty="0"/>
          </a:p>
        </p:txBody>
      </p:sp>
      <p:cxnSp>
        <p:nvCxnSpPr>
          <p:cNvPr id="8" name="Straight Arrow Connector 7"/>
          <p:cNvCxnSpPr/>
          <p:nvPr/>
        </p:nvCxnSpPr>
        <p:spPr>
          <a:xfrm>
            <a:off x="1371600" y="4373880"/>
            <a:ext cx="154860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72407" y="4004548"/>
            <a:ext cx="1095172" cy="369332"/>
          </a:xfrm>
          <a:prstGeom prst="rect">
            <a:avLst/>
          </a:prstGeom>
          <a:noFill/>
        </p:spPr>
        <p:txBody>
          <a:bodyPr wrap="none" rtlCol="0">
            <a:spAutoFit/>
          </a:bodyPr>
          <a:lstStyle/>
          <a:p>
            <a:r>
              <a:rPr lang="en-US" dirty="0" err="1">
                <a:latin typeface="Arial" pitchFamily="34" charset="0"/>
                <a:cs typeface="Arial" pitchFamily="34" charset="0"/>
              </a:rPr>
              <a:t>MinHash</a:t>
            </a:r>
            <a:endParaRPr lang="en-US" dirty="0">
              <a:latin typeface="Arial" pitchFamily="34" charset="0"/>
              <a:cs typeface="Arial"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684255440"/>
              </p:ext>
            </p:extLst>
          </p:nvPr>
        </p:nvGraphicFramePr>
        <p:xfrm>
          <a:off x="2920207" y="3962400"/>
          <a:ext cx="1508080" cy="822960"/>
        </p:xfrm>
        <a:graphic>
          <a:graphicData uri="http://schemas.openxmlformats.org/drawingml/2006/table">
            <a:tbl>
              <a:tblPr>
                <a:tableStyleId>{5C22544A-7EE6-4342-B048-85BDC9FD1C3A}</a:tableStyleId>
              </a:tblPr>
              <a:tblGrid>
                <a:gridCol w="377020">
                  <a:extLst>
                    <a:ext uri="{9D8B030D-6E8A-4147-A177-3AD203B41FA5}">
                      <a16:colId xmlns:a16="http://schemas.microsoft.com/office/drawing/2014/main" val="20000"/>
                    </a:ext>
                  </a:extLst>
                </a:gridCol>
                <a:gridCol w="377020">
                  <a:extLst>
                    <a:ext uri="{9D8B030D-6E8A-4147-A177-3AD203B41FA5}">
                      <a16:colId xmlns:a16="http://schemas.microsoft.com/office/drawing/2014/main" val="20001"/>
                    </a:ext>
                  </a:extLst>
                </a:gridCol>
                <a:gridCol w="377020">
                  <a:extLst>
                    <a:ext uri="{9D8B030D-6E8A-4147-A177-3AD203B41FA5}">
                      <a16:colId xmlns:a16="http://schemas.microsoft.com/office/drawing/2014/main" val="20002"/>
                    </a:ext>
                  </a:extLst>
                </a:gridCol>
                <a:gridCol w="377020">
                  <a:extLst>
                    <a:ext uri="{9D8B030D-6E8A-4147-A177-3AD203B41FA5}">
                      <a16:colId xmlns:a16="http://schemas.microsoft.com/office/drawing/2014/main" val="20003"/>
                    </a:ext>
                  </a:extLst>
                </a:gridCol>
              </a:tblGrid>
              <a:tr h="228600">
                <a:tc>
                  <a:txBody>
                    <a:bodyPr/>
                    <a:lstStyle/>
                    <a:p>
                      <a:pPr algn="ctr"/>
                      <a:r>
                        <a:rPr lang="en-US" dirty="0"/>
                        <a:t>1</a:t>
                      </a:r>
                    </a:p>
                  </a:txBody>
                  <a:tcPr marL="0" marR="0" marT="0" marB="0" anchor="ctr">
                    <a:solidFill>
                      <a:srgbClr val="680000">
                        <a:alpha val="50000"/>
                      </a:srgbClr>
                    </a:solidFill>
                  </a:tcPr>
                </a:tc>
                <a:tc>
                  <a:txBody>
                    <a:bodyPr/>
                    <a:lstStyle/>
                    <a:p>
                      <a:pPr algn="ctr"/>
                      <a:r>
                        <a:rPr lang="en-US" dirty="0"/>
                        <a:t>5</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tc>
                  <a:txBody>
                    <a:bodyPr/>
                    <a:lstStyle/>
                    <a:p>
                      <a:pPr algn="ctr"/>
                      <a:r>
                        <a:rPr lang="en-US" dirty="0"/>
                        <a:t>5</a:t>
                      </a:r>
                    </a:p>
                  </a:txBody>
                  <a:tcPr marL="0" marR="0" marT="0" marB="0" anchor="ctr">
                    <a:solidFill>
                      <a:srgbClr val="680000">
                        <a:alpha val="50000"/>
                      </a:srgbClr>
                    </a:solidFill>
                  </a:tcPr>
                </a:tc>
                <a:extLst>
                  <a:ext uri="{0D108BD9-81ED-4DB2-BD59-A6C34878D82A}">
                    <a16:rowId xmlns:a16="http://schemas.microsoft.com/office/drawing/2014/main" val="10000"/>
                  </a:ext>
                </a:extLst>
              </a:tr>
              <a:tr h="228600">
                <a:tc>
                  <a:txBody>
                    <a:bodyPr/>
                    <a:lstStyle/>
                    <a:p>
                      <a:pPr algn="ctr"/>
                      <a:r>
                        <a:rPr lang="en-US" dirty="0"/>
                        <a:t>2</a:t>
                      </a:r>
                    </a:p>
                  </a:txBody>
                  <a:tcPr marL="0" marR="0" marT="0" marB="0" anchor="ctr">
                    <a:solidFill>
                      <a:schemeClr val="accent1">
                        <a:alpha val="50000"/>
                      </a:schemeClr>
                    </a:solidFill>
                  </a:tcPr>
                </a:tc>
                <a:tc>
                  <a:txBody>
                    <a:bodyPr/>
                    <a:lstStyle/>
                    <a:p>
                      <a:pPr algn="ctr"/>
                      <a:r>
                        <a:rPr lang="en-US" dirty="0"/>
                        <a:t>3</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3</a:t>
                      </a:r>
                    </a:p>
                  </a:txBody>
                  <a:tcPr marL="0" marR="0" marT="0" marB="0" anchor="ctr">
                    <a:solidFill>
                      <a:schemeClr val="accent1">
                        <a:alpha val="50000"/>
                      </a:schemeClr>
                    </a:solidFill>
                  </a:tcPr>
                </a:tc>
                <a:extLst>
                  <a:ext uri="{0D108BD9-81ED-4DB2-BD59-A6C34878D82A}">
                    <a16:rowId xmlns:a16="http://schemas.microsoft.com/office/drawing/2014/main" val="10001"/>
                  </a:ext>
                </a:extLst>
              </a:tr>
              <a:tr h="228600">
                <a:tc>
                  <a:txBody>
                    <a:bodyPr/>
                    <a:lstStyle/>
                    <a:p>
                      <a:pPr algn="ctr"/>
                      <a:r>
                        <a:rPr lang="en-US" dirty="0"/>
                        <a:t>6</a:t>
                      </a:r>
                    </a:p>
                  </a:txBody>
                  <a:tcPr marL="0" marR="0" marT="0" marB="0" anchor="ctr">
                    <a:solidFill>
                      <a:schemeClr val="accent2">
                        <a:alpha val="50000"/>
                      </a:schemeClr>
                    </a:solidFill>
                  </a:tcPr>
                </a:tc>
                <a:tc>
                  <a:txBody>
                    <a:bodyPr/>
                    <a:lstStyle/>
                    <a:p>
                      <a:pPr algn="ctr"/>
                      <a:r>
                        <a:rPr lang="en-US" dirty="0"/>
                        <a:t>4</a:t>
                      </a:r>
                    </a:p>
                  </a:txBody>
                  <a:tcPr marL="0" marR="0" marT="0" marB="0" anchor="ctr">
                    <a:solidFill>
                      <a:schemeClr val="accent2">
                        <a:alpha val="50000"/>
                      </a:schemeClr>
                    </a:solidFill>
                  </a:tcPr>
                </a:tc>
                <a:tc>
                  <a:txBody>
                    <a:bodyPr/>
                    <a:lstStyle/>
                    <a:p>
                      <a:pPr algn="ctr"/>
                      <a:r>
                        <a:rPr lang="en-US" dirty="0"/>
                        <a:t>6</a:t>
                      </a:r>
                    </a:p>
                  </a:txBody>
                  <a:tcPr marL="0" marR="0" marT="0" marB="0" anchor="ctr">
                    <a:solidFill>
                      <a:schemeClr val="accent2">
                        <a:alpha val="50000"/>
                      </a:schemeClr>
                    </a:solidFill>
                  </a:tcPr>
                </a:tc>
                <a:tc>
                  <a:txBody>
                    <a:bodyPr/>
                    <a:lstStyle/>
                    <a:p>
                      <a:pPr algn="ctr"/>
                      <a:r>
                        <a:rPr lang="en-US" dirty="0"/>
                        <a:t>4</a:t>
                      </a:r>
                    </a:p>
                  </a:txBody>
                  <a:tcPr marL="0" marR="0" marT="0" marB="0" anchor="ctr">
                    <a:solidFill>
                      <a:schemeClr val="accent2">
                        <a:alpha val="50000"/>
                      </a:schemeClr>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72854700"/>
              </p:ext>
            </p:extLst>
          </p:nvPr>
        </p:nvGraphicFramePr>
        <p:xfrm>
          <a:off x="457200" y="3581400"/>
          <a:ext cx="833120" cy="164592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12" name="Straight Arrow Connector 11"/>
          <p:cNvCxnSpPr/>
          <p:nvPr/>
        </p:nvCxnSpPr>
        <p:spPr>
          <a:xfrm>
            <a:off x="4495800" y="4373880"/>
            <a:ext cx="24384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648200" y="4050268"/>
            <a:ext cx="2056973" cy="369332"/>
          </a:xfrm>
          <a:prstGeom prst="rect">
            <a:avLst/>
          </a:prstGeom>
          <a:noFill/>
        </p:spPr>
        <p:txBody>
          <a:bodyPr wrap="none" rtlCol="0">
            <a:spAutoFit/>
          </a:bodyPr>
          <a:lstStyle/>
          <a:p>
            <a:r>
              <a:rPr lang="en-US" dirty="0">
                <a:latin typeface="Arial" pitchFamily="34" charset="0"/>
                <a:cs typeface="Arial" pitchFamily="34" charset="0"/>
              </a:rPr>
              <a:t>“Bands” technique</a:t>
            </a:r>
          </a:p>
        </p:txBody>
      </p:sp>
      <p:cxnSp>
        <p:nvCxnSpPr>
          <p:cNvPr id="55" name="Straight Arrow Connector 54"/>
          <p:cNvCxnSpPr/>
          <p:nvPr/>
        </p:nvCxnSpPr>
        <p:spPr>
          <a:xfrm>
            <a:off x="1371600" y="6065520"/>
            <a:ext cx="154860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1472407" y="5471160"/>
            <a:ext cx="1479892" cy="646331"/>
          </a:xfrm>
          <a:prstGeom prst="rect">
            <a:avLst/>
          </a:prstGeom>
          <a:noFill/>
        </p:spPr>
        <p:txBody>
          <a:bodyPr wrap="none" rtlCol="0">
            <a:spAutoFit/>
          </a:bodyPr>
          <a:lstStyle/>
          <a:p>
            <a:r>
              <a:rPr lang="en-US" dirty="0">
                <a:latin typeface="Arial" pitchFamily="34" charset="0"/>
                <a:cs typeface="Arial" pitchFamily="34" charset="0"/>
              </a:rPr>
              <a:t>Random</a:t>
            </a:r>
            <a:br>
              <a:rPr lang="en-US" dirty="0">
                <a:latin typeface="Arial" pitchFamily="34" charset="0"/>
                <a:cs typeface="Arial" pitchFamily="34" charset="0"/>
              </a:rPr>
            </a:br>
            <a:r>
              <a:rPr lang="en-US" dirty="0" err="1">
                <a:latin typeface="Arial" pitchFamily="34" charset="0"/>
                <a:cs typeface="Arial" pitchFamily="34" charset="0"/>
              </a:rPr>
              <a:t>Hyperplanes</a:t>
            </a:r>
            <a:endParaRPr lang="en-US" dirty="0">
              <a:latin typeface="Arial" pitchFamily="34" charset="0"/>
              <a:cs typeface="Arial" pitchFamily="34"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2996198061"/>
              </p:ext>
            </p:extLst>
          </p:nvPr>
        </p:nvGraphicFramePr>
        <p:xfrm>
          <a:off x="2920207" y="5654040"/>
          <a:ext cx="1508080" cy="822960"/>
        </p:xfrm>
        <a:graphic>
          <a:graphicData uri="http://schemas.openxmlformats.org/drawingml/2006/table">
            <a:tbl>
              <a:tblPr>
                <a:tableStyleId>{5C22544A-7EE6-4342-B048-85BDC9FD1C3A}</a:tableStyleId>
              </a:tblPr>
              <a:tblGrid>
                <a:gridCol w="377020">
                  <a:extLst>
                    <a:ext uri="{9D8B030D-6E8A-4147-A177-3AD203B41FA5}">
                      <a16:colId xmlns:a16="http://schemas.microsoft.com/office/drawing/2014/main" val="20000"/>
                    </a:ext>
                  </a:extLst>
                </a:gridCol>
                <a:gridCol w="377020">
                  <a:extLst>
                    <a:ext uri="{9D8B030D-6E8A-4147-A177-3AD203B41FA5}">
                      <a16:colId xmlns:a16="http://schemas.microsoft.com/office/drawing/2014/main" val="20001"/>
                    </a:ext>
                  </a:extLst>
                </a:gridCol>
                <a:gridCol w="377020">
                  <a:extLst>
                    <a:ext uri="{9D8B030D-6E8A-4147-A177-3AD203B41FA5}">
                      <a16:colId xmlns:a16="http://schemas.microsoft.com/office/drawing/2014/main" val="20002"/>
                    </a:ext>
                  </a:extLst>
                </a:gridCol>
                <a:gridCol w="377020">
                  <a:extLst>
                    <a:ext uri="{9D8B030D-6E8A-4147-A177-3AD203B41FA5}">
                      <a16:colId xmlns:a16="http://schemas.microsoft.com/office/drawing/2014/main" val="20003"/>
                    </a:ext>
                  </a:extLst>
                </a:gridCol>
              </a:tblGrid>
              <a:tr h="228600">
                <a:tc>
                  <a:txBody>
                    <a:bodyPr/>
                    <a:lstStyle/>
                    <a:p>
                      <a:pPr algn="ctr"/>
                      <a:r>
                        <a:rPr lang="en-US" dirty="0"/>
                        <a:t>-1</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tc>
                  <a:txBody>
                    <a:bodyPr/>
                    <a:lstStyle/>
                    <a:p>
                      <a:pPr algn="ctr"/>
                      <a:r>
                        <a:rPr lang="en-US" dirty="0"/>
                        <a:t>-1</a:t>
                      </a:r>
                    </a:p>
                  </a:txBody>
                  <a:tcPr marL="0" marR="0" marT="0" marB="0" anchor="ctr">
                    <a:solidFill>
                      <a:srgbClr val="680000">
                        <a:alpha val="50000"/>
                      </a:srgbClr>
                    </a:solidFill>
                  </a:tcPr>
                </a:tc>
                <a:extLst>
                  <a:ext uri="{0D108BD9-81ED-4DB2-BD59-A6C34878D82A}">
                    <a16:rowId xmlns:a16="http://schemas.microsoft.com/office/drawing/2014/main" val="10000"/>
                  </a:ext>
                </a:extLst>
              </a:tr>
              <a:tr h="228600">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tc>
                  <a:txBody>
                    <a:bodyPr/>
                    <a:lstStyle/>
                    <a:p>
                      <a:pPr algn="ctr"/>
                      <a:r>
                        <a:rPr lang="en-US" dirty="0"/>
                        <a:t>-1</a:t>
                      </a:r>
                    </a:p>
                  </a:txBody>
                  <a:tcPr marL="0" marR="0" marT="0" marB="0" anchor="ctr">
                    <a:solidFill>
                      <a:schemeClr val="accent1">
                        <a:alpha val="50000"/>
                      </a:schemeClr>
                    </a:solidFill>
                  </a:tcPr>
                </a:tc>
                <a:extLst>
                  <a:ext uri="{0D108BD9-81ED-4DB2-BD59-A6C34878D82A}">
                    <a16:rowId xmlns:a16="http://schemas.microsoft.com/office/drawing/2014/main" val="10001"/>
                  </a:ext>
                </a:extLst>
              </a:tr>
              <a:tr h="228600">
                <a:tc>
                  <a:txBody>
                    <a:bodyPr/>
                    <a:lstStyle/>
                    <a:p>
                      <a:pPr algn="ctr"/>
                      <a:r>
                        <a:rPr lang="en-US" dirty="0"/>
                        <a:t>-1</a:t>
                      </a:r>
                    </a:p>
                  </a:txBody>
                  <a:tcPr marL="0" marR="0" marT="0" marB="0" anchor="ctr">
                    <a:solidFill>
                      <a:schemeClr val="accent2">
                        <a:alpha val="50000"/>
                      </a:schemeClr>
                    </a:solidFill>
                  </a:tcPr>
                </a:tc>
                <a:tc>
                  <a:txBody>
                    <a:bodyPr/>
                    <a:lstStyle/>
                    <a:p>
                      <a:pPr algn="ctr"/>
                      <a:r>
                        <a:rPr lang="en-US" dirty="0"/>
                        <a:t>-1</a:t>
                      </a:r>
                    </a:p>
                  </a:txBody>
                  <a:tcPr marL="0" marR="0" marT="0" marB="0" anchor="ctr">
                    <a:solidFill>
                      <a:schemeClr val="accent2">
                        <a:alpha val="50000"/>
                      </a:schemeClr>
                    </a:solidFill>
                  </a:tcPr>
                </a:tc>
                <a:tc>
                  <a:txBody>
                    <a:bodyPr/>
                    <a:lstStyle/>
                    <a:p>
                      <a:pPr algn="ctr"/>
                      <a:r>
                        <a:rPr lang="en-US" dirty="0"/>
                        <a:t>-1</a:t>
                      </a:r>
                    </a:p>
                  </a:txBody>
                  <a:tcPr marL="0" marR="0" marT="0" marB="0" anchor="ctr">
                    <a:solidFill>
                      <a:schemeClr val="accent2">
                        <a:alpha val="50000"/>
                      </a:schemeClr>
                    </a:solidFill>
                  </a:tcPr>
                </a:tc>
                <a:tc>
                  <a:txBody>
                    <a:bodyPr/>
                    <a:lstStyle/>
                    <a:p>
                      <a:pPr algn="ctr"/>
                      <a:r>
                        <a:rPr lang="en-US" dirty="0"/>
                        <a:t>-1</a:t>
                      </a:r>
                    </a:p>
                  </a:txBody>
                  <a:tcPr marL="0" marR="0" marT="0" marB="0" anchor="ctr">
                    <a:solidFill>
                      <a:schemeClr val="accent2">
                        <a:alpha val="50000"/>
                      </a:schemeClr>
                    </a:solidFill>
                  </a:tcPr>
                </a:tc>
                <a:extLst>
                  <a:ext uri="{0D108BD9-81ED-4DB2-BD59-A6C34878D82A}">
                    <a16:rowId xmlns:a16="http://schemas.microsoft.com/office/drawing/2014/main" val="10002"/>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64201263"/>
              </p:ext>
            </p:extLst>
          </p:nvPr>
        </p:nvGraphicFramePr>
        <p:xfrm>
          <a:off x="452530" y="5410200"/>
          <a:ext cx="833120" cy="164592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660">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660">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59" name="Straight Arrow Connector 58"/>
          <p:cNvCxnSpPr/>
          <p:nvPr/>
        </p:nvCxnSpPr>
        <p:spPr>
          <a:xfrm>
            <a:off x="4495800" y="6065520"/>
            <a:ext cx="24384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4648200" y="5741908"/>
            <a:ext cx="2056973" cy="369332"/>
          </a:xfrm>
          <a:prstGeom prst="rect">
            <a:avLst/>
          </a:prstGeom>
          <a:noFill/>
        </p:spPr>
        <p:txBody>
          <a:bodyPr wrap="none" rtlCol="0">
            <a:spAutoFit/>
          </a:bodyPr>
          <a:lstStyle/>
          <a:p>
            <a:r>
              <a:rPr lang="en-US" dirty="0">
                <a:latin typeface="Arial" pitchFamily="34" charset="0"/>
                <a:cs typeface="Arial" pitchFamily="34" charset="0"/>
              </a:rPr>
              <a:t>“Bands” technique</a:t>
            </a:r>
          </a:p>
        </p:txBody>
      </p:sp>
      <p:sp>
        <p:nvSpPr>
          <p:cNvPr id="14" name="TextBox 13"/>
          <p:cNvSpPr txBox="1"/>
          <p:nvPr/>
        </p:nvSpPr>
        <p:spPr>
          <a:xfrm rot="16200000">
            <a:off x="-623163" y="4063831"/>
            <a:ext cx="1791393" cy="369332"/>
          </a:xfrm>
          <a:prstGeom prst="rect">
            <a:avLst/>
          </a:prstGeom>
          <a:noFill/>
        </p:spPr>
        <p:txBody>
          <a:bodyPr wrap="square" rtlCol="0">
            <a:spAutoFit/>
          </a:bodyPr>
          <a:lstStyle/>
          <a:p>
            <a:r>
              <a:rPr lang="en-US" dirty="0">
                <a:latin typeface="Arial" pitchFamily="34" charset="0"/>
                <a:cs typeface="Arial" pitchFamily="34" charset="0"/>
              </a:rPr>
              <a:t>Documents</a:t>
            </a:r>
          </a:p>
        </p:txBody>
      </p:sp>
      <p:sp>
        <p:nvSpPr>
          <p:cNvPr id="62" name="TextBox 61"/>
          <p:cNvSpPr txBox="1"/>
          <p:nvPr/>
        </p:nvSpPr>
        <p:spPr>
          <a:xfrm rot="16200000">
            <a:off x="-699363" y="5701437"/>
            <a:ext cx="1791393" cy="369332"/>
          </a:xfrm>
          <a:prstGeom prst="rect">
            <a:avLst/>
          </a:prstGeom>
          <a:noFill/>
        </p:spPr>
        <p:txBody>
          <a:bodyPr wrap="square" rtlCol="0">
            <a:spAutoFit/>
          </a:bodyPr>
          <a:lstStyle/>
          <a:p>
            <a:r>
              <a:rPr lang="en-US" dirty="0">
                <a:latin typeface="Arial" pitchFamily="34" charset="0"/>
                <a:cs typeface="Arial" pitchFamily="34" charset="0"/>
              </a:rPr>
              <a:t>Data points</a:t>
            </a:r>
          </a:p>
        </p:txBody>
      </p:sp>
      <p:sp>
        <p:nvSpPr>
          <p:cNvPr id="15" name="Rectangle 14"/>
          <p:cNvSpPr/>
          <p:nvPr/>
        </p:nvSpPr>
        <p:spPr>
          <a:xfrm>
            <a:off x="7162800" y="4189214"/>
            <a:ext cx="1716945" cy="369332"/>
          </a:xfrm>
          <a:prstGeom prst="rect">
            <a:avLst/>
          </a:prstGeom>
        </p:spPr>
        <p:txBody>
          <a:bodyPr wrap="none">
            <a:spAutoFit/>
          </a:bodyPr>
          <a:lstStyle/>
          <a:p>
            <a:r>
              <a:rPr lang="en-US" b="1" i="1" dirty="0">
                <a:solidFill>
                  <a:srgbClr val="FF0066"/>
                </a:solidFill>
              </a:rPr>
              <a:t>Candidate pairs</a:t>
            </a:r>
            <a:endParaRPr lang="en-US" b="1" dirty="0"/>
          </a:p>
        </p:txBody>
      </p:sp>
      <p:sp>
        <p:nvSpPr>
          <p:cNvPr id="64" name="Rectangle 63"/>
          <p:cNvSpPr/>
          <p:nvPr/>
        </p:nvSpPr>
        <p:spPr>
          <a:xfrm>
            <a:off x="7162800" y="5867400"/>
            <a:ext cx="1716945" cy="369332"/>
          </a:xfrm>
          <a:prstGeom prst="rect">
            <a:avLst/>
          </a:prstGeom>
        </p:spPr>
        <p:txBody>
          <a:bodyPr wrap="none">
            <a:spAutoFit/>
          </a:bodyPr>
          <a:lstStyle/>
          <a:p>
            <a:r>
              <a:rPr lang="en-US" b="1" i="1" dirty="0">
                <a:solidFill>
                  <a:srgbClr val="FF0066"/>
                </a:solidFill>
              </a:rPr>
              <a:t>Candidate pairs</a:t>
            </a:r>
            <a:endParaRPr lang="en-US" b="1" dirty="0"/>
          </a:p>
        </p:txBody>
      </p:sp>
    </p:spTree>
    <p:extLst>
      <p:ext uri="{BB962C8B-B14F-4D97-AF65-F5344CB8AC3E}">
        <p14:creationId xmlns:p14="http://schemas.microsoft.com/office/powerpoint/2010/main" val="16671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Important Points</a:t>
            </a:r>
          </a:p>
        </p:txBody>
      </p:sp>
      <p:sp>
        <p:nvSpPr>
          <p:cNvPr id="3" name="Content Placeholder 2"/>
          <p:cNvSpPr>
            <a:spLocks noGrp="1"/>
          </p:cNvSpPr>
          <p:nvPr>
            <p:ph idx="1"/>
          </p:nvPr>
        </p:nvSpPr>
        <p:spPr/>
        <p:txBody>
          <a:bodyPr>
            <a:normAutofit/>
          </a:bodyPr>
          <a:lstStyle/>
          <a:p>
            <a:r>
              <a:rPr lang="en-US" sz="3600" b="1" dirty="0"/>
              <a:t>Property </a:t>
            </a:r>
            <a:r>
              <a:rPr lang="en-US" sz="3600" b="1" dirty="0">
                <a:solidFill>
                  <a:srgbClr val="D60093"/>
                </a:solidFill>
              </a:rPr>
              <a:t>P(h(C</a:t>
            </a:r>
            <a:r>
              <a:rPr lang="en-US" sz="3600" b="1" baseline="-25000" dirty="0">
                <a:solidFill>
                  <a:srgbClr val="D60093"/>
                </a:solidFill>
              </a:rPr>
              <a:t>1</a:t>
            </a:r>
            <a:r>
              <a:rPr lang="en-US" sz="3600" b="1" dirty="0">
                <a:solidFill>
                  <a:srgbClr val="D60093"/>
                </a:solidFill>
              </a:rPr>
              <a:t>)=h(C</a:t>
            </a:r>
            <a:r>
              <a:rPr lang="en-US" sz="3600" b="1" baseline="-25000" dirty="0">
                <a:solidFill>
                  <a:srgbClr val="D60093"/>
                </a:solidFill>
              </a:rPr>
              <a:t>2</a:t>
            </a:r>
            <a:r>
              <a:rPr lang="en-US" sz="3600" b="1" dirty="0">
                <a:solidFill>
                  <a:srgbClr val="D60093"/>
                </a:solidFill>
              </a:rPr>
              <a:t>))=</a:t>
            </a:r>
            <a:r>
              <a:rPr lang="en-US" sz="3600" b="1" dirty="0" err="1">
                <a:solidFill>
                  <a:srgbClr val="D60093"/>
                </a:solidFill>
              </a:rPr>
              <a:t>sim</a:t>
            </a:r>
            <a:r>
              <a:rPr lang="en-US" sz="3600" b="1" dirty="0">
                <a:solidFill>
                  <a:srgbClr val="D60093"/>
                </a:solidFill>
              </a:rPr>
              <a:t>(C</a:t>
            </a:r>
            <a:r>
              <a:rPr lang="en-US" sz="3600" b="1" baseline="-25000" dirty="0">
                <a:solidFill>
                  <a:srgbClr val="D60093"/>
                </a:solidFill>
              </a:rPr>
              <a:t>1</a:t>
            </a:r>
            <a:r>
              <a:rPr lang="en-US" sz="3600" b="1" dirty="0">
                <a:solidFill>
                  <a:srgbClr val="D60093"/>
                </a:solidFill>
              </a:rPr>
              <a:t>,C</a:t>
            </a:r>
            <a:r>
              <a:rPr lang="en-US" sz="3600" b="1" baseline="-25000" dirty="0">
                <a:solidFill>
                  <a:srgbClr val="D60093"/>
                </a:solidFill>
              </a:rPr>
              <a:t>2</a:t>
            </a:r>
            <a:r>
              <a:rPr lang="en-US" sz="3600" b="1" dirty="0">
                <a:solidFill>
                  <a:srgbClr val="D60093"/>
                </a:solidFill>
              </a:rPr>
              <a:t>)</a:t>
            </a:r>
            <a:r>
              <a:rPr lang="en-US" sz="3600" b="1" dirty="0"/>
              <a:t> of hash function </a:t>
            </a:r>
            <a:r>
              <a:rPr lang="en-US" sz="3600" b="1" dirty="0">
                <a:solidFill>
                  <a:srgbClr val="D60093"/>
                </a:solidFill>
              </a:rPr>
              <a:t>h</a:t>
            </a:r>
            <a:r>
              <a:rPr lang="en-US" sz="3600" b="1" dirty="0"/>
              <a:t> is the essential part of LSH, without it we can’t do anything</a:t>
            </a:r>
          </a:p>
          <a:p>
            <a:endParaRPr lang="en-US" sz="3600" b="1" dirty="0"/>
          </a:p>
          <a:p>
            <a:r>
              <a:rPr lang="en-US" sz="3600" b="1"/>
              <a:t>LS-hash functions </a:t>
            </a:r>
            <a:r>
              <a:rPr lang="en-US" sz="3600" b="1" dirty="0"/>
              <a:t>transform data to signatures so that the bands technique (AND, OR constructions) can then </a:t>
            </a:r>
            <a:r>
              <a:rPr lang="en-US" sz="3600" b="1"/>
              <a:t>be applied</a:t>
            </a:r>
            <a:endParaRPr lang="en-US" sz="3600" b="1" dirty="0"/>
          </a:p>
        </p:txBody>
      </p:sp>
      <p:sp>
        <p:nvSpPr>
          <p:cNvPr id="4" name="Date Placeholder 3"/>
          <p:cNvSpPr>
            <a:spLocks noGrp="1"/>
          </p:cNvSpPr>
          <p:nvPr>
            <p:ph type="dt" sz="half" idx="10"/>
          </p:nvPr>
        </p:nvSpPr>
        <p:spPr/>
        <p:txBody>
          <a:bodyPr/>
          <a:lstStyle/>
          <a:p>
            <a:fld id="{FD022C6D-9223-4544-A3FB-84191D37D13A}"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61</a:t>
            </a:fld>
            <a:endParaRPr lang="en-US"/>
          </a:p>
        </p:txBody>
      </p:sp>
    </p:spTree>
    <p:extLst>
      <p:ext uri="{BB962C8B-B14F-4D97-AF65-F5344CB8AC3E}">
        <p14:creationId xmlns:p14="http://schemas.microsoft.com/office/powerpoint/2010/main" val="18224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stCxn id="83" idx="0"/>
          </p:cNvCxnSpPr>
          <p:nvPr/>
        </p:nvCxnSpPr>
        <p:spPr>
          <a:xfrm>
            <a:off x="7543800" y="4343400"/>
            <a:ext cx="0" cy="1688068"/>
          </a:xfrm>
          <a:prstGeom prst="line">
            <a:avLst/>
          </a:prstGeom>
          <a:ln w="28575">
            <a:solidFill>
              <a:srgbClr val="0000FF"/>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a:t>Recap: LSH</a:t>
            </a:r>
          </a:p>
        </p:txBody>
      </p:sp>
      <p:sp>
        <p:nvSpPr>
          <p:cNvPr id="3" name="Content Placeholder 2"/>
          <p:cNvSpPr>
            <a:spLocks noGrp="1"/>
          </p:cNvSpPr>
          <p:nvPr>
            <p:ph idx="1"/>
          </p:nvPr>
        </p:nvSpPr>
        <p:spPr/>
        <p:txBody>
          <a:bodyPr>
            <a:normAutofit/>
          </a:bodyPr>
          <a:lstStyle/>
          <a:p>
            <a:r>
              <a:rPr lang="en-US" b="1" dirty="0">
                <a:solidFill>
                  <a:srgbClr val="0000FF"/>
                </a:solidFill>
              </a:rPr>
              <a:t>Hash columns of the signature matrix </a:t>
            </a:r>
            <a:r>
              <a:rPr lang="en-US" b="1" i="1" dirty="0">
                <a:solidFill>
                  <a:srgbClr val="0000FF"/>
                </a:solidFill>
              </a:rPr>
              <a:t>M:</a:t>
            </a:r>
            <a:r>
              <a:rPr lang="en-US" b="1" dirty="0">
                <a:solidFill>
                  <a:srgbClr val="0000FF"/>
                </a:solidFill>
              </a:rPr>
              <a:t>  </a:t>
            </a:r>
            <a:br>
              <a:rPr lang="en-US" b="1" dirty="0">
                <a:solidFill>
                  <a:srgbClr val="0000FF"/>
                </a:solidFill>
              </a:rPr>
            </a:br>
            <a:r>
              <a:rPr lang="en-US" b="1" dirty="0"/>
              <a:t>Similar columns likely hash to same bucket</a:t>
            </a:r>
          </a:p>
          <a:p>
            <a:pPr lvl="1"/>
            <a:r>
              <a:rPr lang="en-US" dirty="0"/>
              <a:t>Divide matrix </a:t>
            </a:r>
            <a:r>
              <a:rPr lang="en-US" i="1" dirty="0"/>
              <a:t>M</a:t>
            </a:r>
            <a:r>
              <a:rPr lang="en-US" dirty="0"/>
              <a:t> into </a:t>
            </a:r>
            <a:r>
              <a:rPr lang="en-US" b="1" i="1" dirty="0"/>
              <a:t>b </a:t>
            </a:r>
            <a:r>
              <a:rPr lang="en-US" dirty="0"/>
              <a:t>bands of </a:t>
            </a:r>
            <a:r>
              <a:rPr lang="en-US" b="1" i="1" dirty="0"/>
              <a:t>r</a:t>
            </a:r>
            <a:r>
              <a:rPr lang="en-US" b="1" dirty="0"/>
              <a:t> </a:t>
            </a:r>
            <a:r>
              <a:rPr lang="en-US" dirty="0"/>
              <a:t>rows (M=</a:t>
            </a:r>
            <a:r>
              <a:rPr lang="en-US" dirty="0" err="1"/>
              <a:t>b·r</a:t>
            </a:r>
            <a:r>
              <a:rPr lang="en-US" dirty="0"/>
              <a:t>)</a:t>
            </a:r>
          </a:p>
          <a:p>
            <a:pPr lvl="1"/>
            <a:r>
              <a:rPr lang="en-US" b="1" i="1" dirty="0">
                <a:solidFill>
                  <a:srgbClr val="FF0066"/>
                </a:solidFill>
              </a:rPr>
              <a:t>Candidate</a:t>
            </a:r>
            <a:r>
              <a:rPr lang="en-US" dirty="0">
                <a:solidFill>
                  <a:srgbClr val="FF0066"/>
                </a:solidFill>
              </a:rPr>
              <a:t> </a:t>
            </a:r>
            <a:r>
              <a:rPr lang="en-US" dirty="0"/>
              <a:t>column pairs are those that hash </a:t>
            </a:r>
            <a:br>
              <a:rPr lang="en-US" dirty="0"/>
            </a:br>
            <a:r>
              <a:rPr lang="en-US" dirty="0"/>
              <a:t>to the same bucket for </a:t>
            </a:r>
            <a:r>
              <a:rPr lang="en-US" b="1" dirty="0">
                <a:latin typeface="Lucida Sans Unicode" pitchFamily="34" charset="0"/>
              </a:rPr>
              <a:t>≥</a:t>
            </a:r>
            <a:r>
              <a:rPr lang="en-US" b="1" dirty="0"/>
              <a:t> 1</a:t>
            </a:r>
            <a:r>
              <a:rPr lang="en-US" dirty="0"/>
              <a:t> band</a:t>
            </a:r>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fld id="{7B409CFD-3FBC-0742-81A0-11EFD229F929}"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grpSp>
        <p:nvGrpSpPr>
          <p:cNvPr id="74" name="Group 73"/>
          <p:cNvGrpSpPr/>
          <p:nvPr/>
        </p:nvGrpSpPr>
        <p:grpSpPr>
          <a:xfrm>
            <a:off x="533400" y="5791200"/>
            <a:ext cx="658385" cy="457200"/>
            <a:chOff x="4534114" y="5257800"/>
            <a:chExt cx="658385" cy="685800"/>
          </a:xfrm>
        </p:grpSpPr>
        <p:sp>
          <p:nvSpPr>
            <p:cNvPr id="42" name="Text Box 4"/>
            <p:cNvSpPr txBox="1">
              <a:spLocks noChangeArrowheads="1"/>
            </p:cNvSpPr>
            <p:nvPr/>
          </p:nvSpPr>
          <p:spPr bwMode="auto">
            <a:xfrm>
              <a:off x="4534114" y="5410200"/>
              <a:ext cx="658385" cy="356142"/>
            </a:xfrm>
            <a:prstGeom prst="rect">
              <a:avLst/>
            </a:prstGeom>
            <a:noFill/>
            <a:ln w="9525">
              <a:noFill/>
              <a:prstDash val="dash"/>
              <a:miter lim="800000"/>
              <a:headEnd/>
              <a:tailEnd/>
            </a:ln>
          </p:spPr>
          <p:txBody>
            <a:bodyPr wrap="none">
              <a:spAutoFit/>
            </a:bodyPr>
            <a:lstStyle/>
            <a:p>
              <a:pPr algn="ctr" eaLnBrk="0" hangingPunct="0"/>
              <a:r>
                <a:rPr lang="en-US" sz="1200" i="1" dirty="0">
                  <a:latin typeface="Tahoma" pitchFamily="34" charset="0"/>
                </a:rPr>
                <a:t>r </a:t>
              </a:r>
              <a:r>
                <a:rPr lang="en-US" sz="1200" dirty="0">
                  <a:latin typeface="Tahoma" pitchFamily="34" charset="0"/>
                </a:rPr>
                <a:t> rows</a:t>
              </a:r>
            </a:p>
          </p:txBody>
        </p:sp>
        <p:sp>
          <p:nvSpPr>
            <p:cNvPr id="47" name="Line 9"/>
            <p:cNvSpPr>
              <a:spLocks noChangeShapeType="1"/>
            </p:cNvSpPr>
            <p:nvPr/>
          </p:nvSpPr>
          <p:spPr bwMode="auto">
            <a:xfrm flipV="1">
              <a:off x="4800600" y="5257800"/>
              <a:ext cx="0" cy="228600"/>
            </a:xfrm>
            <a:prstGeom prst="line">
              <a:avLst/>
            </a:prstGeom>
            <a:noFill/>
            <a:ln w="9525">
              <a:solidFill>
                <a:schemeClr val="tx1"/>
              </a:solidFill>
              <a:round/>
              <a:headEnd/>
              <a:tailEnd type="triangle" w="med" len="med"/>
            </a:ln>
          </p:spPr>
          <p:txBody>
            <a:bodyPr/>
            <a:lstStyle/>
            <a:p>
              <a:endParaRPr lang="en-US" sz="1200"/>
            </a:p>
          </p:txBody>
        </p:sp>
        <p:sp>
          <p:nvSpPr>
            <p:cNvPr id="48" name="Line 10"/>
            <p:cNvSpPr>
              <a:spLocks noChangeShapeType="1"/>
            </p:cNvSpPr>
            <p:nvPr/>
          </p:nvSpPr>
          <p:spPr bwMode="auto">
            <a:xfrm>
              <a:off x="4800600" y="5715000"/>
              <a:ext cx="0" cy="228600"/>
            </a:xfrm>
            <a:prstGeom prst="line">
              <a:avLst/>
            </a:prstGeom>
            <a:noFill/>
            <a:ln w="9525">
              <a:solidFill>
                <a:schemeClr val="tx1"/>
              </a:solidFill>
              <a:round/>
              <a:headEnd/>
              <a:tailEnd type="triangle" w="med" len="med"/>
            </a:ln>
          </p:spPr>
          <p:txBody>
            <a:bodyPr/>
            <a:lstStyle/>
            <a:p>
              <a:endParaRPr lang="en-US" sz="1200"/>
            </a:p>
          </p:txBody>
        </p:sp>
      </p:grpSp>
      <p:grpSp>
        <p:nvGrpSpPr>
          <p:cNvPr id="75" name="Group 74"/>
          <p:cNvGrpSpPr/>
          <p:nvPr/>
        </p:nvGrpSpPr>
        <p:grpSpPr>
          <a:xfrm>
            <a:off x="0" y="4648200"/>
            <a:ext cx="966931" cy="2057400"/>
            <a:chOff x="6461847" y="3657600"/>
            <a:chExt cx="966931" cy="2743200"/>
          </a:xfrm>
        </p:grpSpPr>
        <p:sp>
          <p:nvSpPr>
            <p:cNvPr id="49" name="Line 11"/>
            <p:cNvSpPr>
              <a:spLocks noChangeShapeType="1"/>
            </p:cNvSpPr>
            <p:nvPr/>
          </p:nvSpPr>
          <p:spPr bwMode="auto">
            <a:xfrm flipV="1">
              <a:off x="6881812" y="3657600"/>
              <a:ext cx="0" cy="1066800"/>
            </a:xfrm>
            <a:prstGeom prst="line">
              <a:avLst/>
            </a:prstGeom>
            <a:noFill/>
            <a:ln w="9525">
              <a:solidFill>
                <a:schemeClr val="tx1"/>
              </a:solidFill>
              <a:round/>
              <a:headEnd/>
              <a:tailEnd type="triangle" w="med" len="med"/>
            </a:ln>
          </p:spPr>
          <p:txBody>
            <a:bodyPr/>
            <a:lstStyle/>
            <a:p>
              <a:endParaRPr lang="en-US" sz="1600"/>
            </a:p>
          </p:txBody>
        </p:sp>
        <p:sp>
          <p:nvSpPr>
            <p:cNvPr id="50" name="Line 12"/>
            <p:cNvSpPr>
              <a:spLocks noChangeShapeType="1"/>
            </p:cNvSpPr>
            <p:nvPr/>
          </p:nvSpPr>
          <p:spPr bwMode="auto">
            <a:xfrm>
              <a:off x="6881812" y="5029200"/>
              <a:ext cx="0" cy="1371600"/>
            </a:xfrm>
            <a:prstGeom prst="line">
              <a:avLst/>
            </a:prstGeom>
            <a:noFill/>
            <a:ln w="9525">
              <a:solidFill>
                <a:schemeClr val="tx1"/>
              </a:solidFill>
              <a:round/>
              <a:headEnd/>
              <a:tailEnd type="triangle" w="med" len="med"/>
            </a:ln>
          </p:spPr>
          <p:txBody>
            <a:bodyPr/>
            <a:lstStyle/>
            <a:p>
              <a:endParaRPr lang="en-US" sz="1600"/>
            </a:p>
          </p:txBody>
        </p:sp>
        <p:sp>
          <p:nvSpPr>
            <p:cNvPr id="51" name="Text Box 13"/>
            <p:cNvSpPr txBox="1">
              <a:spLocks noChangeArrowheads="1"/>
            </p:cNvSpPr>
            <p:nvPr/>
          </p:nvSpPr>
          <p:spPr bwMode="auto">
            <a:xfrm>
              <a:off x="6461847" y="4648200"/>
              <a:ext cx="966931" cy="451405"/>
            </a:xfrm>
            <a:prstGeom prst="rect">
              <a:avLst/>
            </a:prstGeom>
            <a:noFill/>
            <a:ln w="9525">
              <a:noFill/>
              <a:prstDash val="dash"/>
              <a:miter lim="800000"/>
              <a:headEnd/>
              <a:tailEnd/>
            </a:ln>
          </p:spPr>
          <p:txBody>
            <a:bodyPr wrap="none">
              <a:spAutoFit/>
            </a:bodyPr>
            <a:lstStyle/>
            <a:p>
              <a:pPr algn="ctr" eaLnBrk="0" hangingPunct="0"/>
              <a:r>
                <a:rPr lang="en-US" sz="1600" i="1" dirty="0">
                  <a:latin typeface="Tahoma" pitchFamily="34" charset="0"/>
                </a:rPr>
                <a:t>b </a:t>
              </a:r>
              <a:r>
                <a:rPr lang="en-US" sz="1600" dirty="0">
                  <a:latin typeface="Tahoma" pitchFamily="34" charset="0"/>
                </a:rPr>
                <a:t> bands</a:t>
              </a:r>
            </a:p>
          </p:txBody>
        </p:sp>
      </p:grpSp>
      <p:grpSp>
        <p:nvGrpSpPr>
          <p:cNvPr id="73" name="Group 72"/>
          <p:cNvGrpSpPr/>
          <p:nvPr/>
        </p:nvGrpSpPr>
        <p:grpSpPr>
          <a:xfrm>
            <a:off x="914400" y="4724400"/>
            <a:ext cx="3505200" cy="1905000"/>
            <a:chOff x="1395412" y="3352800"/>
            <a:chExt cx="3505200" cy="3352800"/>
          </a:xfrm>
        </p:grpSpPr>
        <p:sp>
          <p:nvSpPr>
            <p:cNvPr id="40" name="Rectangle 2"/>
            <p:cNvSpPr>
              <a:spLocks noChangeArrowheads="1"/>
            </p:cNvSpPr>
            <p:nvPr/>
          </p:nvSpPr>
          <p:spPr bwMode="auto">
            <a:xfrm>
              <a:off x="1776412" y="3352800"/>
              <a:ext cx="2819400" cy="3352800"/>
            </a:xfrm>
            <a:prstGeom prst="rect">
              <a:avLst/>
            </a:prstGeom>
            <a:solidFill>
              <a:srgbClr val="FFFF99">
                <a:alpha val="50195"/>
              </a:srgbClr>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43" name="Line 5"/>
            <p:cNvSpPr>
              <a:spLocks noChangeShapeType="1"/>
            </p:cNvSpPr>
            <p:nvPr/>
          </p:nvSpPr>
          <p:spPr bwMode="auto">
            <a:xfrm>
              <a:off x="1395412" y="3962400"/>
              <a:ext cx="3505200" cy="0"/>
            </a:xfrm>
            <a:prstGeom prst="line">
              <a:avLst/>
            </a:prstGeom>
            <a:noFill/>
            <a:ln w="9525">
              <a:solidFill>
                <a:schemeClr val="tx1"/>
              </a:solidFill>
              <a:round/>
              <a:headEnd/>
              <a:tailEnd/>
            </a:ln>
          </p:spPr>
          <p:txBody>
            <a:bodyPr/>
            <a:lstStyle/>
            <a:p>
              <a:endParaRPr lang="en-US"/>
            </a:p>
          </p:txBody>
        </p:sp>
        <p:sp>
          <p:nvSpPr>
            <p:cNvPr id="44" name="Line 6"/>
            <p:cNvSpPr>
              <a:spLocks noChangeShapeType="1"/>
            </p:cNvSpPr>
            <p:nvPr/>
          </p:nvSpPr>
          <p:spPr bwMode="auto">
            <a:xfrm>
              <a:off x="1395412" y="4572000"/>
              <a:ext cx="3505200" cy="0"/>
            </a:xfrm>
            <a:prstGeom prst="line">
              <a:avLst/>
            </a:prstGeom>
            <a:noFill/>
            <a:ln w="9525">
              <a:solidFill>
                <a:schemeClr val="tx1"/>
              </a:solidFill>
              <a:round/>
              <a:headEnd/>
              <a:tailEnd/>
            </a:ln>
          </p:spPr>
          <p:txBody>
            <a:bodyPr/>
            <a:lstStyle/>
            <a:p>
              <a:endParaRPr lang="en-US"/>
            </a:p>
          </p:txBody>
        </p:sp>
        <p:sp>
          <p:nvSpPr>
            <p:cNvPr id="45" name="Line 7"/>
            <p:cNvSpPr>
              <a:spLocks noChangeShapeType="1"/>
            </p:cNvSpPr>
            <p:nvPr/>
          </p:nvSpPr>
          <p:spPr bwMode="auto">
            <a:xfrm>
              <a:off x="1395412" y="5257800"/>
              <a:ext cx="3505200" cy="0"/>
            </a:xfrm>
            <a:prstGeom prst="line">
              <a:avLst/>
            </a:prstGeom>
            <a:noFill/>
            <a:ln w="9525">
              <a:solidFill>
                <a:schemeClr val="tx1"/>
              </a:solidFill>
              <a:round/>
              <a:headEnd/>
              <a:tailEnd/>
            </a:ln>
          </p:spPr>
          <p:txBody>
            <a:bodyPr/>
            <a:lstStyle/>
            <a:p>
              <a:endParaRPr lang="en-US"/>
            </a:p>
          </p:txBody>
        </p:sp>
        <p:sp>
          <p:nvSpPr>
            <p:cNvPr id="46" name="Line 8"/>
            <p:cNvSpPr>
              <a:spLocks noChangeShapeType="1"/>
            </p:cNvSpPr>
            <p:nvPr/>
          </p:nvSpPr>
          <p:spPr bwMode="auto">
            <a:xfrm>
              <a:off x="1395412" y="5943600"/>
              <a:ext cx="3505200" cy="0"/>
            </a:xfrm>
            <a:prstGeom prst="line">
              <a:avLst/>
            </a:prstGeom>
            <a:noFill/>
            <a:ln w="9525">
              <a:solidFill>
                <a:schemeClr val="tx1"/>
              </a:solidFill>
              <a:round/>
              <a:headEnd/>
              <a:tailEnd/>
            </a:ln>
          </p:spPr>
          <p:txBody>
            <a:bodyPr/>
            <a:lstStyle/>
            <a:p>
              <a:endParaRPr lang="en-US"/>
            </a:p>
          </p:txBody>
        </p:sp>
        <p:sp>
          <p:nvSpPr>
            <p:cNvPr id="52" name="Rectangle 14"/>
            <p:cNvSpPr>
              <a:spLocks noChangeArrowheads="1"/>
            </p:cNvSpPr>
            <p:nvPr/>
          </p:nvSpPr>
          <p:spPr bwMode="auto">
            <a:xfrm>
              <a:off x="2690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53" name="Rectangle 15"/>
            <p:cNvSpPr>
              <a:spLocks noChangeArrowheads="1"/>
            </p:cNvSpPr>
            <p:nvPr/>
          </p:nvSpPr>
          <p:spPr bwMode="auto">
            <a:xfrm>
              <a:off x="2309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54" name="Rectangle 16"/>
            <p:cNvSpPr>
              <a:spLocks noChangeArrowheads="1"/>
            </p:cNvSpPr>
            <p:nvPr/>
          </p:nvSpPr>
          <p:spPr bwMode="auto">
            <a:xfrm>
              <a:off x="1928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55" name="Rectangle 17"/>
            <p:cNvSpPr>
              <a:spLocks noChangeArrowheads="1"/>
            </p:cNvSpPr>
            <p:nvPr/>
          </p:nvSpPr>
          <p:spPr bwMode="auto">
            <a:xfrm>
              <a:off x="3452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56" name="Rectangle 18"/>
            <p:cNvSpPr>
              <a:spLocks noChangeArrowheads="1"/>
            </p:cNvSpPr>
            <p:nvPr/>
          </p:nvSpPr>
          <p:spPr bwMode="auto">
            <a:xfrm>
              <a:off x="3833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57" name="Rectangle 19"/>
            <p:cNvSpPr>
              <a:spLocks noChangeArrowheads="1"/>
            </p:cNvSpPr>
            <p:nvPr/>
          </p:nvSpPr>
          <p:spPr bwMode="auto">
            <a:xfrm>
              <a:off x="3071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58" name="Rectangle 20"/>
            <p:cNvSpPr>
              <a:spLocks noChangeArrowheads="1"/>
            </p:cNvSpPr>
            <p:nvPr/>
          </p:nvSpPr>
          <p:spPr bwMode="auto">
            <a:xfrm>
              <a:off x="4214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grpSp>
      <p:sp>
        <p:nvSpPr>
          <p:cNvPr id="59" name="Rectangle 21"/>
          <p:cNvSpPr>
            <a:spLocks noChangeArrowheads="1"/>
          </p:cNvSpPr>
          <p:nvPr/>
        </p:nvSpPr>
        <p:spPr bwMode="auto">
          <a:xfrm>
            <a:off x="1295400" y="3962400"/>
            <a:ext cx="2514600" cy="381000"/>
          </a:xfrm>
          <a:prstGeom prst="rect">
            <a:avLst/>
          </a:prstGeom>
          <a:solidFill>
            <a:schemeClr val="accent1">
              <a:alpha val="50195"/>
            </a:schemeClr>
          </a:solidFill>
          <a:ln w="9525">
            <a:solidFill>
              <a:schemeClr val="tx1"/>
            </a:solidFill>
            <a:miter lim="800000"/>
            <a:headEnd/>
            <a:tailEnd/>
          </a:ln>
        </p:spPr>
        <p:txBody>
          <a:bodyPr wrap="none" anchor="ctr"/>
          <a:lstStyle/>
          <a:p>
            <a:pPr algn="ctr" eaLnBrk="0" hangingPunct="0"/>
            <a:r>
              <a:rPr lang="en-US" dirty="0">
                <a:latin typeface="Tahoma" pitchFamily="34" charset="0"/>
              </a:rPr>
              <a:t>Buckets</a:t>
            </a:r>
          </a:p>
        </p:txBody>
      </p:sp>
      <p:grpSp>
        <p:nvGrpSpPr>
          <p:cNvPr id="76" name="Group 75"/>
          <p:cNvGrpSpPr/>
          <p:nvPr/>
        </p:nvGrpSpPr>
        <p:grpSpPr>
          <a:xfrm>
            <a:off x="1828800" y="3962400"/>
            <a:ext cx="1219200" cy="381000"/>
            <a:chOff x="2309812" y="3581400"/>
            <a:chExt cx="1219200" cy="762000"/>
          </a:xfrm>
        </p:grpSpPr>
        <p:sp>
          <p:nvSpPr>
            <p:cNvPr id="60" name="Line 22"/>
            <p:cNvSpPr>
              <a:spLocks noChangeShapeType="1"/>
            </p:cNvSpPr>
            <p:nvPr/>
          </p:nvSpPr>
          <p:spPr bwMode="auto">
            <a:xfrm>
              <a:off x="2309812" y="3581400"/>
              <a:ext cx="0" cy="762000"/>
            </a:xfrm>
            <a:prstGeom prst="line">
              <a:avLst/>
            </a:prstGeom>
            <a:noFill/>
            <a:ln w="9525">
              <a:solidFill>
                <a:schemeClr val="tx1"/>
              </a:solidFill>
              <a:round/>
              <a:headEnd/>
              <a:tailEnd/>
            </a:ln>
          </p:spPr>
          <p:txBody>
            <a:bodyPr/>
            <a:lstStyle/>
            <a:p>
              <a:endParaRPr lang="en-US"/>
            </a:p>
          </p:txBody>
        </p:sp>
        <p:sp>
          <p:nvSpPr>
            <p:cNvPr id="61" name="Line 23"/>
            <p:cNvSpPr>
              <a:spLocks noChangeShapeType="1"/>
            </p:cNvSpPr>
            <p:nvPr/>
          </p:nvSpPr>
          <p:spPr bwMode="auto">
            <a:xfrm>
              <a:off x="2919412" y="3581400"/>
              <a:ext cx="0" cy="762000"/>
            </a:xfrm>
            <a:prstGeom prst="line">
              <a:avLst/>
            </a:prstGeom>
            <a:noFill/>
            <a:ln w="9525">
              <a:solidFill>
                <a:schemeClr val="tx1"/>
              </a:solidFill>
              <a:round/>
              <a:headEnd/>
              <a:tailEnd/>
            </a:ln>
          </p:spPr>
          <p:txBody>
            <a:bodyPr/>
            <a:lstStyle/>
            <a:p>
              <a:endParaRPr lang="en-US"/>
            </a:p>
          </p:txBody>
        </p:sp>
        <p:sp>
          <p:nvSpPr>
            <p:cNvPr id="62" name="Line 24"/>
            <p:cNvSpPr>
              <a:spLocks noChangeShapeType="1"/>
            </p:cNvSpPr>
            <p:nvPr/>
          </p:nvSpPr>
          <p:spPr bwMode="auto">
            <a:xfrm>
              <a:off x="3529012" y="3581400"/>
              <a:ext cx="0" cy="762000"/>
            </a:xfrm>
            <a:prstGeom prst="line">
              <a:avLst/>
            </a:prstGeom>
            <a:noFill/>
            <a:ln w="9525">
              <a:solidFill>
                <a:schemeClr val="tx1"/>
              </a:solidFill>
              <a:round/>
              <a:headEnd/>
              <a:tailEnd/>
            </a:ln>
          </p:spPr>
          <p:txBody>
            <a:bodyPr/>
            <a:lstStyle/>
            <a:p>
              <a:endParaRPr lang="en-US"/>
            </a:p>
          </p:txBody>
        </p:sp>
      </p:grpSp>
      <p:grpSp>
        <p:nvGrpSpPr>
          <p:cNvPr id="77" name="Group 76"/>
          <p:cNvGrpSpPr/>
          <p:nvPr/>
        </p:nvGrpSpPr>
        <p:grpSpPr>
          <a:xfrm>
            <a:off x="1371600" y="4038600"/>
            <a:ext cx="2438400" cy="1143000"/>
            <a:chOff x="1295400" y="3048000"/>
            <a:chExt cx="2438400" cy="2590800"/>
          </a:xfrm>
        </p:grpSpPr>
        <p:sp>
          <p:nvSpPr>
            <p:cNvPr id="63" name="Line 25"/>
            <p:cNvSpPr>
              <a:spLocks noChangeShapeType="1"/>
            </p:cNvSpPr>
            <p:nvPr/>
          </p:nvSpPr>
          <p:spPr bwMode="auto">
            <a:xfrm flipV="1">
              <a:off x="1447800" y="3429000"/>
              <a:ext cx="457200" cy="2209800"/>
            </a:xfrm>
            <a:prstGeom prst="line">
              <a:avLst/>
            </a:prstGeom>
            <a:noFill/>
            <a:ln w="9525">
              <a:solidFill>
                <a:schemeClr val="tx1"/>
              </a:solidFill>
              <a:round/>
              <a:headEnd/>
              <a:tailEnd type="triangle" w="med" len="med"/>
            </a:ln>
          </p:spPr>
          <p:txBody>
            <a:bodyPr/>
            <a:lstStyle/>
            <a:p>
              <a:endParaRPr lang="en-US"/>
            </a:p>
          </p:txBody>
        </p:sp>
        <p:sp>
          <p:nvSpPr>
            <p:cNvPr id="64" name="Line 26"/>
            <p:cNvSpPr>
              <a:spLocks noChangeShapeType="1"/>
            </p:cNvSpPr>
            <p:nvPr/>
          </p:nvSpPr>
          <p:spPr bwMode="auto">
            <a:xfrm flipV="1">
              <a:off x="1828800" y="3352800"/>
              <a:ext cx="1447800" cy="2286000"/>
            </a:xfrm>
            <a:prstGeom prst="line">
              <a:avLst/>
            </a:prstGeom>
            <a:noFill/>
            <a:ln w="9525">
              <a:solidFill>
                <a:schemeClr val="tx1"/>
              </a:solidFill>
              <a:round/>
              <a:headEnd/>
              <a:tailEnd type="triangle" w="med" len="med"/>
            </a:ln>
          </p:spPr>
          <p:txBody>
            <a:bodyPr/>
            <a:lstStyle/>
            <a:p>
              <a:endParaRPr lang="en-US"/>
            </a:p>
          </p:txBody>
        </p:sp>
        <p:sp>
          <p:nvSpPr>
            <p:cNvPr id="65" name="Line 27"/>
            <p:cNvSpPr>
              <a:spLocks noChangeShapeType="1"/>
            </p:cNvSpPr>
            <p:nvPr/>
          </p:nvSpPr>
          <p:spPr bwMode="auto">
            <a:xfrm flipH="1" flipV="1">
              <a:off x="1295400" y="3200400"/>
              <a:ext cx="914400" cy="2438400"/>
            </a:xfrm>
            <a:prstGeom prst="line">
              <a:avLst/>
            </a:prstGeom>
            <a:noFill/>
            <a:ln w="9525">
              <a:solidFill>
                <a:schemeClr val="tx1"/>
              </a:solidFill>
              <a:round/>
              <a:headEnd/>
              <a:tailEnd type="triangle" w="med" len="med"/>
            </a:ln>
          </p:spPr>
          <p:txBody>
            <a:bodyPr/>
            <a:lstStyle/>
            <a:p>
              <a:endParaRPr lang="en-US"/>
            </a:p>
          </p:txBody>
        </p:sp>
        <p:sp>
          <p:nvSpPr>
            <p:cNvPr id="66" name="Line 28"/>
            <p:cNvSpPr>
              <a:spLocks noChangeShapeType="1"/>
            </p:cNvSpPr>
            <p:nvPr/>
          </p:nvSpPr>
          <p:spPr bwMode="auto">
            <a:xfrm flipV="1">
              <a:off x="2590800" y="3429000"/>
              <a:ext cx="152400" cy="2209800"/>
            </a:xfrm>
            <a:prstGeom prst="line">
              <a:avLst/>
            </a:prstGeom>
            <a:noFill/>
            <a:ln w="9525">
              <a:solidFill>
                <a:schemeClr val="tx1"/>
              </a:solidFill>
              <a:round/>
              <a:headEnd/>
              <a:tailEnd type="triangle" w="med" len="med"/>
            </a:ln>
          </p:spPr>
          <p:txBody>
            <a:bodyPr/>
            <a:lstStyle/>
            <a:p>
              <a:endParaRPr lang="en-US"/>
            </a:p>
          </p:txBody>
        </p:sp>
        <p:sp>
          <p:nvSpPr>
            <p:cNvPr id="67" name="Line 29"/>
            <p:cNvSpPr>
              <a:spLocks noChangeShapeType="1"/>
            </p:cNvSpPr>
            <p:nvPr/>
          </p:nvSpPr>
          <p:spPr bwMode="auto">
            <a:xfrm flipH="1" flipV="1">
              <a:off x="2133600" y="3505200"/>
              <a:ext cx="838200" cy="2133600"/>
            </a:xfrm>
            <a:prstGeom prst="line">
              <a:avLst/>
            </a:prstGeom>
            <a:noFill/>
            <a:ln w="9525">
              <a:solidFill>
                <a:schemeClr val="tx1"/>
              </a:solidFill>
              <a:round/>
              <a:headEnd/>
              <a:tailEnd type="triangle" w="med" len="med"/>
            </a:ln>
          </p:spPr>
          <p:txBody>
            <a:bodyPr/>
            <a:lstStyle/>
            <a:p>
              <a:endParaRPr lang="en-US"/>
            </a:p>
          </p:txBody>
        </p:sp>
        <p:sp>
          <p:nvSpPr>
            <p:cNvPr id="68" name="Line 30"/>
            <p:cNvSpPr>
              <a:spLocks noChangeShapeType="1"/>
            </p:cNvSpPr>
            <p:nvPr/>
          </p:nvSpPr>
          <p:spPr bwMode="auto">
            <a:xfrm flipV="1">
              <a:off x="3352800" y="3200400"/>
              <a:ext cx="152400" cy="2438400"/>
            </a:xfrm>
            <a:prstGeom prst="line">
              <a:avLst/>
            </a:prstGeom>
            <a:noFill/>
            <a:ln w="9525">
              <a:solidFill>
                <a:schemeClr val="tx1"/>
              </a:solidFill>
              <a:round/>
              <a:headEnd/>
              <a:tailEnd type="triangle" w="med" len="med"/>
            </a:ln>
          </p:spPr>
          <p:txBody>
            <a:bodyPr/>
            <a:lstStyle/>
            <a:p>
              <a:endParaRPr lang="en-US"/>
            </a:p>
          </p:txBody>
        </p:sp>
        <p:sp>
          <p:nvSpPr>
            <p:cNvPr id="69" name="Line 31"/>
            <p:cNvSpPr>
              <a:spLocks noChangeShapeType="1"/>
            </p:cNvSpPr>
            <p:nvPr/>
          </p:nvSpPr>
          <p:spPr bwMode="auto">
            <a:xfrm flipH="1" flipV="1">
              <a:off x="2743200" y="3048000"/>
              <a:ext cx="990600" cy="2590800"/>
            </a:xfrm>
            <a:prstGeom prst="line">
              <a:avLst/>
            </a:prstGeom>
            <a:noFill/>
            <a:ln w="9525">
              <a:solidFill>
                <a:schemeClr val="tx1"/>
              </a:solidFill>
              <a:round/>
              <a:headEnd/>
              <a:tailEnd type="triangle" w="med" len="med"/>
            </a:ln>
          </p:spPr>
          <p:txBody>
            <a:bodyPr/>
            <a:lstStyle/>
            <a:p>
              <a:endParaRPr lang="en-US"/>
            </a:p>
          </p:txBody>
        </p:sp>
      </p:grpSp>
      <p:sp>
        <p:nvSpPr>
          <p:cNvPr id="41" name="Text Box 3"/>
          <p:cNvSpPr txBox="1">
            <a:spLocks noChangeArrowheads="1"/>
          </p:cNvSpPr>
          <p:nvPr/>
        </p:nvSpPr>
        <p:spPr bwMode="auto">
          <a:xfrm>
            <a:off x="2133600" y="6248400"/>
            <a:ext cx="1052513" cy="366713"/>
          </a:xfrm>
          <a:prstGeom prst="rect">
            <a:avLst/>
          </a:prstGeom>
          <a:noFill/>
          <a:ln w="9525">
            <a:noFill/>
            <a:prstDash val="dash"/>
            <a:miter lim="800000"/>
            <a:headEnd/>
            <a:tailEnd/>
          </a:ln>
        </p:spPr>
        <p:txBody>
          <a:bodyPr wrap="none">
            <a:spAutoFit/>
          </a:bodyPr>
          <a:lstStyle/>
          <a:p>
            <a:pPr algn="ctr" eaLnBrk="0" hangingPunct="0"/>
            <a:r>
              <a:rPr lang="en-US" dirty="0">
                <a:latin typeface="Tahoma" pitchFamily="34" charset="0"/>
              </a:rPr>
              <a:t>Matrix M</a:t>
            </a:r>
          </a:p>
        </p:txBody>
      </p:sp>
      <p:grpSp>
        <p:nvGrpSpPr>
          <p:cNvPr id="89" name="Group 88"/>
          <p:cNvGrpSpPr/>
          <p:nvPr/>
        </p:nvGrpSpPr>
        <p:grpSpPr>
          <a:xfrm>
            <a:off x="6477000" y="4343400"/>
            <a:ext cx="2133600" cy="1676400"/>
            <a:chOff x="2362200" y="1828800"/>
            <a:chExt cx="4267200" cy="3581400"/>
          </a:xfrm>
        </p:grpSpPr>
        <p:sp>
          <p:nvSpPr>
            <p:cNvPr id="83"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84" name="Line 9"/>
            <p:cNvSpPr>
              <a:spLocks noChangeShapeType="1"/>
            </p:cNvSpPr>
            <p:nvPr/>
          </p:nvSpPr>
          <p:spPr bwMode="auto">
            <a:xfrm flipV="1">
              <a:off x="2362200" y="5334000"/>
              <a:ext cx="2057400" cy="76200"/>
            </a:xfrm>
            <a:prstGeom prst="line">
              <a:avLst/>
            </a:prstGeom>
            <a:noFill/>
            <a:ln w="25400">
              <a:solidFill>
                <a:srgbClr val="FF0000"/>
              </a:solidFill>
              <a:round/>
              <a:headEnd/>
              <a:tailEnd/>
            </a:ln>
          </p:spPr>
          <p:txBody>
            <a:bodyPr/>
            <a:lstStyle/>
            <a:p>
              <a:endParaRPr lang="en-US"/>
            </a:p>
          </p:txBody>
        </p:sp>
        <p:sp>
          <p:nvSpPr>
            <p:cNvPr id="85" name="Freeform 10"/>
            <p:cNvSpPr>
              <a:spLocks/>
            </p:cNvSpPr>
            <p:nvPr/>
          </p:nvSpPr>
          <p:spPr bwMode="auto">
            <a:xfrm>
              <a:off x="4419600" y="5105400"/>
              <a:ext cx="88900" cy="228600"/>
            </a:xfrm>
            <a:custGeom>
              <a:avLst/>
              <a:gdLst>
                <a:gd name="T0" fmla="*/ 0 w 56"/>
                <a:gd name="T1" fmla="*/ 144 h 144"/>
                <a:gd name="T2" fmla="*/ 48 w 56"/>
                <a:gd name="T3" fmla="*/ 96 h 144"/>
                <a:gd name="T4" fmla="*/ 48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32"/>
                    <a:pt x="40" y="120"/>
                    <a:pt x="48" y="96"/>
                  </a:cubicBezTo>
                  <a:cubicBezTo>
                    <a:pt x="56" y="72"/>
                    <a:pt x="52" y="36"/>
                    <a:pt x="48" y="0"/>
                  </a:cubicBezTo>
                </a:path>
              </a:pathLst>
            </a:custGeom>
            <a:noFill/>
            <a:ln w="25400">
              <a:solidFill>
                <a:srgbClr val="FF0000"/>
              </a:solidFill>
              <a:round/>
              <a:headEnd/>
              <a:tailEnd/>
            </a:ln>
          </p:spPr>
          <p:txBody>
            <a:bodyPr/>
            <a:lstStyle/>
            <a:p>
              <a:endParaRPr lang="en-US"/>
            </a:p>
          </p:txBody>
        </p:sp>
        <p:sp>
          <p:nvSpPr>
            <p:cNvPr id="86" name="Line 11"/>
            <p:cNvSpPr>
              <a:spLocks noChangeShapeType="1"/>
            </p:cNvSpPr>
            <p:nvPr/>
          </p:nvSpPr>
          <p:spPr bwMode="auto">
            <a:xfrm flipV="1">
              <a:off x="4495800" y="2057400"/>
              <a:ext cx="76200" cy="3048000"/>
            </a:xfrm>
            <a:prstGeom prst="line">
              <a:avLst/>
            </a:prstGeom>
            <a:noFill/>
            <a:ln w="25400">
              <a:solidFill>
                <a:srgbClr val="FF0000"/>
              </a:solidFill>
              <a:round/>
              <a:headEnd/>
              <a:tailEnd/>
            </a:ln>
          </p:spPr>
          <p:txBody>
            <a:bodyPr/>
            <a:lstStyle/>
            <a:p>
              <a:endParaRPr lang="en-US"/>
            </a:p>
          </p:txBody>
        </p:sp>
        <p:sp>
          <p:nvSpPr>
            <p:cNvPr id="87" name="Freeform 12"/>
            <p:cNvSpPr>
              <a:spLocks/>
            </p:cNvSpPr>
            <p:nvPr/>
          </p:nvSpPr>
          <p:spPr bwMode="auto">
            <a:xfrm>
              <a:off x="4572000" y="1879600"/>
              <a:ext cx="152400" cy="177800"/>
            </a:xfrm>
            <a:custGeom>
              <a:avLst/>
              <a:gdLst>
                <a:gd name="T0" fmla="*/ 0 w 96"/>
                <a:gd name="T1" fmla="*/ 112 h 112"/>
                <a:gd name="T2" fmla="*/ 48 w 96"/>
                <a:gd name="T3" fmla="*/ 16 h 112"/>
                <a:gd name="T4" fmla="*/ 96 w 96"/>
                <a:gd name="T5" fmla="*/ 16 h 112"/>
                <a:gd name="T6" fmla="*/ 0 60000 65536"/>
                <a:gd name="T7" fmla="*/ 0 60000 65536"/>
                <a:gd name="T8" fmla="*/ 0 60000 65536"/>
                <a:gd name="T9" fmla="*/ 0 w 96"/>
                <a:gd name="T10" fmla="*/ 0 h 112"/>
                <a:gd name="T11" fmla="*/ 96 w 96"/>
                <a:gd name="T12" fmla="*/ 112 h 112"/>
              </a:gdLst>
              <a:ahLst/>
              <a:cxnLst>
                <a:cxn ang="T6">
                  <a:pos x="T0" y="T1"/>
                </a:cxn>
                <a:cxn ang="T7">
                  <a:pos x="T2" y="T3"/>
                </a:cxn>
                <a:cxn ang="T8">
                  <a:pos x="T4" y="T5"/>
                </a:cxn>
              </a:cxnLst>
              <a:rect l="T9" t="T10" r="T11" b="T12"/>
              <a:pathLst>
                <a:path w="96" h="112">
                  <a:moveTo>
                    <a:pt x="0" y="112"/>
                  </a:moveTo>
                  <a:cubicBezTo>
                    <a:pt x="16" y="72"/>
                    <a:pt x="32" y="32"/>
                    <a:pt x="48" y="16"/>
                  </a:cubicBezTo>
                  <a:cubicBezTo>
                    <a:pt x="64" y="0"/>
                    <a:pt x="80" y="8"/>
                    <a:pt x="96" y="16"/>
                  </a:cubicBezTo>
                </a:path>
              </a:pathLst>
            </a:custGeom>
            <a:noFill/>
            <a:ln w="25400">
              <a:solidFill>
                <a:srgbClr val="FF0000"/>
              </a:solidFill>
              <a:round/>
              <a:headEnd/>
              <a:tailEnd/>
            </a:ln>
          </p:spPr>
          <p:txBody>
            <a:bodyPr/>
            <a:lstStyle/>
            <a:p>
              <a:endParaRPr lang="en-US"/>
            </a:p>
          </p:txBody>
        </p:sp>
        <p:sp>
          <p:nvSpPr>
            <p:cNvPr id="88" name="Line 13"/>
            <p:cNvSpPr>
              <a:spLocks noChangeShapeType="1"/>
            </p:cNvSpPr>
            <p:nvPr/>
          </p:nvSpPr>
          <p:spPr bwMode="auto">
            <a:xfrm flipV="1">
              <a:off x="4724400" y="1828800"/>
              <a:ext cx="1905000" cy="76200"/>
            </a:xfrm>
            <a:prstGeom prst="line">
              <a:avLst/>
            </a:prstGeom>
            <a:noFill/>
            <a:ln w="25400">
              <a:solidFill>
                <a:srgbClr val="FF0000"/>
              </a:solidFill>
              <a:round/>
              <a:headEnd/>
              <a:tailEnd/>
            </a:ln>
          </p:spPr>
          <p:txBody>
            <a:bodyPr/>
            <a:lstStyle/>
            <a:p>
              <a:endParaRPr lang="en-US"/>
            </a:p>
          </p:txBody>
        </p:sp>
      </p:grpSp>
      <p:sp>
        <p:nvSpPr>
          <p:cNvPr id="90" name="TextBox 89"/>
          <p:cNvSpPr txBox="1"/>
          <p:nvPr/>
        </p:nvSpPr>
        <p:spPr>
          <a:xfrm>
            <a:off x="6788924" y="6031468"/>
            <a:ext cx="1120820"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Similarity</a:t>
            </a:r>
          </a:p>
        </p:txBody>
      </p:sp>
      <p:sp>
        <p:nvSpPr>
          <p:cNvPr id="91" name="TextBox 90"/>
          <p:cNvSpPr txBox="1"/>
          <p:nvPr/>
        </p:nvSpPr>
        <p:spPr>
          <a:xfrm rot="16200000">
            <a:off x="5228059" y="4906542"/>
            <a:ext cx="1925013" cy="646331"/>
          </a:xfrm>
          <a:prstGeom prst="rect">
            <a:avLst/>
          </a:prstGeom>
          <a:noFill/>
        </p:spPr>
        <p:txBody>
          <a:bodyPr wrap="square" rtlCol="0">
            <a:spAutoFit/>
          </a:bodyPr>
          <a:lstStyle/>
          <a:p>
            <a:pPr algn="ctr" eaLnBrk="0" hangingPunct="0"/>
            <a:r>
              <a:rPr lang="en-US" dirty="0">
                <a:solidFill>
                  <a:srgbClr val="008000"/>
                </a:solidFill>
                <a:latin typeface="Arial" pitchFamily="34" charset="0"/>
                <a:cs typeface="Arial" pitchFamily="34" charset="0"/>
              </a:rPr>
              <a:t>Prob. of sharing</a:t>
            </a:r>
          </a:p>
          <a:p>
            <a:pPr algn="ctr" eaLnBrk="0" hangingPunct="0"/>
            <a:r>
              <a:rPr lang="en-US" dirty="0">
                <a:solidFill>
                  <a:srgbClr val="008000"/>
                </a:solidFill>
                <a:latin typeface="Arial" pitchFamily="34" charset="0"/>
                <a:cs typeface="Arial" pitchFamily="34" charset="0"/>
              </a:rPr>
              <a:t>≥ 1 bucket</a:t>
            </a:r>
          </a:p>
        </p:txBody>
      </p:sp>
      <p:sp>
        <p:nvSpPr>
          <p:cNvPr id="7" name="Rectangle 6"/>
          <p:cNvSpPr/>
          <p:nvPr/>
        </p:nvSpPr>
        <p:spPr>
          <a:xfrm rot="16200000">
            <a:off x="6612342" y="4955763"/>
            <a:ext cx="1390124" cy="369332"/>
          </a:xfrm>
          <a:prstGeom prst="rect">
            <a:avLst/>
          </a:prstGeom>
        </p:spPr>
        <p:txBody>
          <a:bodyPr wrap="none">
            <a:spAutoFit/>
          </a:bodyPr>
          <a:lstStyle/>
          <a:p>
            <a:r>
              <a:rPr lang="en-US" dirty="0">
                <a:solidFill>
                  <a:srgbClr val="0000FF"/>
                </a:solidFill>
                <a:latin typeface="Arial" pitchFamily="34" charset="0"/>
                <a:cs typeface="Arial" pitchFamily="34" charset="0"/>
              </a:rPr>
              <a:t>Threshold s</a:t>
            </a:r>
          </a:p>
        </p:txBody>
      </p:sp>
    </p:spTree>
    <p:extLst>
      <p:ext uri="{BB962C8B-B14F-4D97-AF65-F5344CB8AC3E}">
        <p14:creationId xmlns:p14="http://schemas.microsoft.com/office/powerpoint/2010/main" val="259373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Generalizing Min-hash</a:t>
            </a:r>
          </a:p>
        </p:txBody>
      </p:sp>
      <p:sp>
        <p:nvSpPr>
          <p:cNvPr id="4" name="Date Placeholder 3"/>
          <p:cNvSpPr>
            <a:spLocks noGrp="1"/>
          </p:cNvSpPr>
          <p:nvPr>
            <p:ph type="dt" sz="half" idx="10"/>
          </p:nvPr>
        </p:nvSpPr>
        <p:spPr/>
        <p:txBody>
          <a:bodyPr/>
          <a:lstStyle/>
          <a:p>
            <a:fld id="{B8A28499-D718-1141-A8F7-549FBF079A8D}" type="datetime1">
              <a:rPr lang="en-US" smtClean="0"/>
              <a:t>1/21/18</a:t>
            </a:fld>
            <a:endParaRPr lang="en-US"/>
          </a:p>
        </p:txBody>
      </p:sp>
      <p:sp>
        <p:nvSpPr>
          <p:cNvPr id="5" name="Footer Placeholder 4"/>
          <p:cNvSpPr>
            <a:spLocks noGrp="1"/>
          </p:cNvSpPr>
          <p:nvPr>
            <p:ph type="ftr" sz="quarter" idx="11"/>
          </p:nvPr>
        </p:nvSpPr>
        <p:spPr/>
        <p:txBody>
          <a:bodyPr/>
          <a:lstStyle/>
          <a:p>
            <a:r>
              <a:rPr lang="en-US"/>
              <a:t>Jure Leskovec, Stanford CS246: Mining Massive Datasets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sp>
        <p:nvSpPr>
          <p:cNvPr id="7" name="Text Box 6"/>
          <p:cNvSpPr txBox="1">
            <a:spLocks noChangeArrowheads="1"/>
          </p:cNvSpPr>
          <p:nvPr/>
        </p:nvSpPr>
        <p:spPr bwMode="auto">
          <a:xfrm>
            <a:off x="545123" y="2831068"/>
            <a:ext cx="777264" cy="369332"/>
          </a:xfrm>
          <a:prstGeom prst="rect">
            <a:avLst/>
          </a:prstGeom>
          <a:noFill/>
          <a:ln w="9525">
            <a:noFill/>
            <a:miter lim="800000"/>
            <a:headEnd/>
            <a:tailEnd/>
          </a:ln>
          <a:effectLst/>
        </p:spPr>
        <p:txBody>
          <a:bodyPr wrap="none">
            <a:spAutoFit/>
          </a:bodyPr>
          <a:lstStyle/>
          <a:p>
            <a:r>
              <a:rPr lang="en-US" sz="1800" dirty="0"/>
              <a:t>Points</a:t>
            </a:r>
          </a:p>
        </p:txBody>
      </p:sp>
      <p:sp>
        <p:nvSpPr>
          <p:cNvPr id="8" name="Line 8"/>
          <p:cNvSpPr>
            <a:spLocks noChangeShapeType="1"/>
          </p:cNvSpPr>
          <p:nvPr/>
        </p:nvSpPr>
        <p:spPr bwMode="auto">
          <a:xfrm>
            <a:off x="1322387" y="3016249"/>
            <a:ext cx="658813" cy="1587"/>
          </a:xfrm>
          <a:prstGeom prst="line">
            <a:avLst/>
          </a:prstGeom>
          <a:noFill/>
          <a:ln w="9525">
            <a:solidFill>
              <a:schemeClr val="tx1"/>
            </a:solidFill>
            <a:round/>
            <a:headEnd/>
            <a:tailEnd type="triangle" w="med" len="med"/>
          </a:ln>
          <a:effectLst/>
        </p:spPr>
        <p:txBody>
          <a:bodyPr/>
          <a:lstStyle/>
          <a:p>
            <a:endParaRPr lang="en-US"/>
          </a:p>
        </p:txBody>
      </p:sp>
      <p:grpSp>
        <p:nvGrpSpPr>
          <p:cNvPr id="9" name="Group 20"/>
          <p:cNvGrpSpPr>
            <a:grpSpLocks/>
          </p:cNvGrpSpPr>
          <p:nvPr/>
        </p:nvGrpSpPr>
        <p:grpSpPr bwMode="auto">
          <a:xfrm>
            <a:off x="1982788" y="2093912"/>
            <a:ext cx="3503613" cy="1608138"/>
            <a:chOff x="1952" y="1339"/>
            <a:chExt cx="2207" cy="1013"/>
          </a:xfrm>
        </p:grpSpPr>
        <p:sp>
          <p:nvSpPr>
            <p:cNvPr id="10" name="AutoShape 4"/>
            <p:cNvSpPr>
              <a:spLocks noChangeArrowheads="1"/>
            </p:cNvSpPr>
            <p:nvPr/>
          </p:nvSpPr>
          <p:spPr bwMode="auto">
            <a:xfrm rot="16205127">
              <a:off x="1832"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b="1" dirty="0"/>
                <a:t>Hash </a:t>
              </a:r>
              <a:br>
                <a:rPr lang="en-US" b="1" dirty="0"/>
              </a:br>
              <a:r>
                <a:rPr lang="en-US" b="1" dirty="0" err="1"/>
                <a:t>func</a:t>
              </a:r>
              <a:r>
                <a:rPr lang="en-US" b="1" dirty="0"/>
                <a:t>.</a:t>
              </a:r>
              <a:endParaRPr lang="en-US" sz="1800" b="1" dirty="0"/>
            </a:p>
          </p:txBody>
        </p:sp>
        <p:sp>
          <p:nvSpPr>
            <p:cNvPr id="11" name="Line 12"/>
            <p:cNvSpPr>
              <a:spLocks noChangeShapeType="1"/>
            </p:cNvSpPr>
            <p:nvPr/>
          </p:nvSpPr>
          <p:spPr bwMode="auto">
            <a:xfrm flipV="1">
              <a:off x="2575" y="1921"/>
              <a:ext cx="1584" cy="0"/>
            </a:xfrm>
            <a:prstGeom prst="line">
              <a:avLst/>
            </a:prstGeom>
            <a:noFill/>
            <a:ln w="9525">
              <a:solidFill>
                <a:schemeClr val="tx1"/>
              </a:solidFill>
              <a:round/>
              <a:headEnd/>
              <a:tailEnd type="triangle" w="med" len="med"/>
            </a:ln>
            <a:effectLst/>
          </p:spPr>
          <p:txBody>
            <a:bodyPr/>
            <a:lstStyle/>
            <a:p>
              <a:endParaRPr lang="en-US"/>
            </a:p>
          </p:txBody>
        </p:sp>
        <p:sp>
          <p:nvSpPr>
            <p:cNvPr id="12" name="Text Box 14"/>
            <p:cNvSpPr txBox="1">
              <a:spLocks noChangeArrowheads="1"/>
            </p:cNvSpPr>
            <p:nvPr/>
          </p:nvSpPr>
          <p:spPr bwMode="auto">
            <a:xfrm>
              <a:off x="2671" y="1339"/>
              <a:ext cx="1471" cy="582"/>
            </a:xfrm>
            <a:prstGeom prst="rect">
              <a:avLst/>
            </a:prstGeom>
            <a:noFill/>
            <a:ln w="9525">
              <a:noFill/>
              <a:miter lim="800000"/>
              <a:headEnd/>
              <a:tailEnd/>
            </a:ln>
            <a:effectLst/>
          </p:spPr>
          <p:txBody>
            <a:bodyPr wrap="square">
              <a:spAutoFit/>
            </a:bodyPr>
            <a:lstStyle/>
            <a:p>
              <a:pPr algn="ctr"/>
              <a:r>
                <a:rPr lang="en-US" sz="1800" b="1" i="1" dirty="0">
                  <a:solidFill>
                    <a:srgbClr val="FF0066"/>
                  </a:solidFill>
                </a:rPr>
                <a:t>Signatures:</a:t>
              </a:r>
              <a:r>
                <a:rPr lang="en-US" sz="1800" dirty="0"/>
                <a:t> short integer signatures that reflect point similarity</a:t>
              </a:r>
            </a:p>
          </p:txBody>
        </p:sp>
      </p:grpSp>
      <p:grpSp>
        <p:nvGrpSpPr>
          <p:cNvPr id="13" name="Group 21"/>
          <p:cNvGrpSpPr>
            <a:grpSpLocks/>
          </p:cNvGrpSpPr>
          <p:nvPr/>
        </p:nvGrpSpPr>
        <p:grpSpPr bwMode="auto">
          <a:xfrm>
            <a:off x="5513387" y="2255837"/>
            <a:ext cx="3630613" cy="1477963"/>
            <a:chOff x="3600" y="1441"/>
            <a:chExt cx="2287" cy="931"/>
          </a:xfrm>
        </p:grpSpPr>
        <p:sp>
          <p:nvSpPr>
            <p:cNvPr id="14"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a:t>Locality-</a:t>
              </a:r>
            </a:p>
            <a:p>
              <a:pPr algn="ctr"/>
              <a:r>
                <a:rPr lang="en-US" sz="1800"/>
                <a:t>sensitive</a:t>
              </a:r>
            </a:p>
            <a:p>
              <a:pPr algn="ctr"/>
              <a:r>
                <a:rPr lang="en-US" sz="1800"/>
                <a:t>Hashing</a:t>
              </a:r>
            </a:p>
          </p:txBody>
        </p:sp>
        <p:sp>
          <p:nvSpPr>
            <p:cNvPr id="15"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16" name="Text Box 18"/>
            <p:cNvSpPr txBox="1">
              <a:spLocks noChangeArrowheads="1"/>
            </p:cNvSpPr>
            <p:nvPr/>
          </p:nvSpPr>
          <p:spPr bwMode="auto">
            <a:xfrm>
              <a:off x="4735" y="1441"/>
              <a:ext cx="1152" cy="931"/>
            </a:xfrm>
            <a:prstGeom prst="rect">
              <a:avLst/>
            </a:prstGeom>
            <a:noFill/>
            <a:ln w="9525">
              <a:noFill/>
              <a:miter lim="800000"/>
              <a:headEnd/>
              <a:tailEnd/>
            </a:ln>
            <a:effectLst/>
          </p:spPr>
          <p:txBody>
            <a:bodyPr wrap="square">
              <a:spAutoFit/>
            </a:bodyPr>
            <a:lstStyle/>
            <a:p>
              <a:r>
                <a:rPr lang="en-US" sz="1800" b="1" i="1" dirty="0">
                  <a:solidFill>
                    <a:srgbClr val="FF0066"/>
                  </a:solidFill>
                </a:rPr>
                <a:t>Candidate pairs:</a:t>
              </a:r>
              <a:endParaRPr lang="en-US" sz="1800" b="1" dirty="0"/>
            </a:p>
            <a:p>
              <a:r>
                <a:rPr lang="en-US" sz="1800" dirty="0"/>
                <a:t>those pairs of signatures that we need to test for similarity</a:t>
              </a:r>
            </a:p>
          </p:txBody>
        </p:sp>
      </p:grpSp>
      <p:sp>
        <p:nvSpPr>
          <p:cNvPr id="17" name="Text Box 14"/>
          <p:cNvSpPr txBox="1">
            <a:spLocks noChangeArrowheads="1"/>
          </p:cNvSpPr>
          <p:nvPr/>
        </p:nvSpPr>
        <p:spPr bwMode="auto">
          <a:xfrm>
            <a:off x="266698" y="4025205"/>
            <a:ext cx="4381502" cy="1384995"/>
          </a:xfrm>
          <a:prstGeom prst="rect">
            <a:avLst/>
          </a:prstGeom>
          <a:noFill/>
          <a:ln w="9525">
            <a:noFill/>
            <a:miter lim="800000"/>
            <a:headEnd/>
            <a:tailEnd/>
          </a:ln>
          <a:effectLst/>
        </p:spPr>
        <p:txBody>
          <a:bodyPr wrap="square">
            <a:spAutoFit/>
          </a:bodyPr>
          <a:lstStyle/>
          <a:p>
            <a:pPr algn="ctr"/>
            <a:r>
              <a:rPr lang="en-US" sz="2800" dirty="0">
                <a:solidFill>
                  <a:srgbClr val="0000FF"/>
                </a:solidFill>
              </a:rPr>
              <a:t>Design a </a:t>
            </a:r>
            <a:r>
              <a:rPr lang="en-US" sz="2800" b="1" dirty="0">
                <a:solidFill>
                  <a:srgbClr val="0000FF"/>
                </a:solidFill>
              </a:rPr>
              <a:t>locality sensitive</a:t>
            </a:r>
            <a:br>
              <a:rPr lang="en-US" sz="2800" b="1" dirty="0">
                <a:solidFill>
                  <a:srgbClr val="0000FF"/>
                </a:solidFill>
              </a:rPr>
            </a:br>
            <a:r>
              <a:rPr lang="en-US" sz="2800" b="1" dirty="0">
                <a:solidFill>
                  <a:srgbClr val="0000FF"/>
                </a:solidFill>
              </a:rPr>
              <a:t>hash function (for a given</a:t>
            </a:r>
            <a:br>
              <a:rPr lang="en-US" sz="2800" b="1" dirty="0">
                <a:solidFill>
                  <a:srgbClr val="0000FF"/>
                </a:solidFill>
              </a:rPr>
            </a:br>
            <a:r>
              <a:rPr lang="en-US" sz="2800" b="1" dirty="0">
                <a:solidFill>
                  <a:srgbClr val="0000FF"/>
                </a:solidFill>
              </a:rPr>
              <a:t>distance metric)</a:t>
            </a:r>
          </a:p>
        </p:txBody>
      </p:sp>
      <p:sp>
        <p:nvSpPr>
          <p:cNvPr id="18" name="TextBox 17"/>
          <p:cNvSpPr txBox="1"/>
          <p:nvPr/>
        </p:nvSpPr>
        <p:spPr>
          <a:xfrm>
            <a:off x="4648167" y="4202283"/>
            <a:ext cx="3243850" cy="830997"/>
          </a:xfrm>
          <a:prstGeom prst="rect">
            <a:avLst/>
          </a:prstGeom>
          <a:noFill/>
        </p:spPr>
        <p:txBody>
          <a:bodyPr wrap="square" rtlCol="0">
            <a:spAutoFit/>
          </a:bodyPr>
          <a:lstStyle/>
          <a:p>
            <a:pPr algn="ctr"/>
            <a:r>
              <a:rPr lang="en-US" sz="2400" b="1" dirty="0">
                <a:latin typeface="Arial" pitchFamily="34" charset="0"/>
                <a:cs typeface="Arial" pitchFamily="34" charset="0"/>
              </a:rPr>
              <a:t>Apply the</a:t>
            </a:r>
          </a:p>
          <a:p>
            <a:r>
              <a:rPr lang="en-US" sz="2400" b="1" dirty="0">
                <a:latin typeface="Arial" pitchFamily="34" charset="0"/>
                <a:cs typeface="Arial" pitchFamily="34" charset="0"/>
              </a:rPr>
              <a:t>“Bands” technique</a:t>
            </a:r>
          </a:p>
        </p:txBody>
      </p:sp>
    </p:spTree>
    <p:extLst>
      <p:ext uri="{BB962C8B-B14F-4D97-AF65-F5344CB8AC3E}">
        <p14:creationId xmlns:p14="http://schemas.microsoft.com/office/powerpoint/2010/main" val="202174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S-Curve</a:t>
            </a:r>
          </a:p>
        </p:txBody>
      </p:sp>
      <p:sp>
        <p:nvSpPr>
          <p:cNvPr id="8" name="Content Placeholder 7"/>
          <p:cNvSpPr>
            <a:spLocks noGrp="1"/>
          </p:cNvSpPr>
          <p:nvPr>
            <p:ph idx="1"/>
          </p:nvPr>
        </p:nvSpPr>
        <p:spPr/>
        <p:txBody>
          <a:bodyPr/>
          <a:lstStyle/>
          <a:p>
            <a:r>
              <a:rPr lang="en-US" b="1" dirty="0">
                <a:solidFill>
                  <a:srgbClr val="0000FF"/>
                </a:solidFill>
              </a:rPr>
              <a:t>The S-curve is where the “magic” happens</a:t>
            </a:r>
          </a:p>
        </p:txBody>
      </p:sp>
      <p:sp>
        <p:nvSpPr>
          <p:cNvPr id="5" name="Date Placeholder 4"/>
          <p:cNvSpPr>
            <a:spLocks noGrp="1"/>
          </p:cNvSpPr>
          <p:nvPr>
            <p:ph type="dt" sz="half" idx="10"/>
          </p:nvPr>
        </p:nvSpPr>
        <p:spPr/>
        <p:txBody>
          <a:bodyPr/>
          <a:lstStyle/>
          <a:p>
            <a:fld id="{FEFEAE9A-1E5E-8C47-B3F4-A9A60EC1776D}" type="datetime1">
              <a:rPr lang="en-US" smtClean="0"/>
              <a:t>1/21/18</a:t>
            </a:fld>
            <a:endParaRPr lang="en-US"/>
          </a:p>
        </p:txBody>
      </p:sp>
      <p:sp>
        <p:nvSpPr>
          <p:cNvPr id="6" name="Footer Placeholder 5"/>
          <p:cNvSpPr>
            <a:spLocks noGrp="1"/>
          </p:cNvSpPr>
          <p:nvPr>
            <p:ph type="ftr" sz="quarter" idx="11"/>
          </p:nvPr>
        </p:nvSpPr>
        <p:spPr/>
        <p:txBody>
          <a:bodyPr/>
          <a:lstStyle/>
          <a:p>
            <a:r>
              <a:rPr lang="en-US"/>
              <a:t>Jure Leskovec, Stanford CS246: Mining Massive Datasets</a:t>
            </a:r>
          </a:p>
        </p:txBody>
      </p:sp>
      <p:sp>
        <p:nvSpPr>
          <p:cNvPr id="7" name="Slide Number Placeholder 6"/>
          <p:cNvSpPr>
            <a:spLocks noGrp="1"/>
          </p:cNvSpPr>
          <p:nvPr>
            <p:ph type="sldNum" sz="quarter" idx="12"/>
          </p:nvPr>
        </p:nvSpPr>
        <p:spPr/>
        <p:txBody>
          <a:bodyPr/>
          <a:lstStyle/>
          <a:p>
            <a:fld id="{19B12225-5612-419B-A8D5-4B8EEE4C217E}" type="slidenum">
              <a:rPr lang="en-US" smtClean="0"/>
              <a:pPr/>
              <a:t>9</a:t>
            </a:fld>
            <a:endParaRPr lang="en-US"/>
          </a:p>
        </p:txBody>
      </p:sp>
      <p:sp>
        <p:nvSpPr>
          <p:cNvPr id="10" name="Text Box 4"/>
          <p:cNvSpPr txBox="1">
            <a:spLocks noChangeArrowheads="1"/>
          </p:cNvSpPr>
          <p:nvPr/>
        </p:nvSpPr>
        <p:spPr bwMode="auto">
          <a:xfrm>
            <a:off x="979030" y="4724400"/>
            <a:ext cx="2416046" cy="369332"/>
          </a:xfrm>
          <a:prstGeom prst="rect">
            <a:avLst/>
          </a:prstGeom>
          <a:noFill/>
          <a:ln w="9525">
            <a:noFill/>
            <a:miter lim="800000"/>
            <a:headEnd/>
            <a:tailEnd/>
          </a:ln>
        </p:spPr>
        <p:txBody>
          <a:bodyPr wrap="none">
            <a:spAutoFit/>
          </a:bodyPr>
          <a:lstStyle/>
          <a:p>
            <a:pPr algn="ctr" eaLnBrk="0" hangingPunct="0"/>
            <a:r>
              <a:rPr lang="en-US" dirty="0">
                <a:latin typeface="Arial" pitchFamily="34" charset="0"/>
                <a:cs typeface="Arial" pitchFamily="34" charset="0"/>
              </a:rPr>
              <a:t>Similarity </a:t>
            </a:r>
            <a:r>
              <a:rPr lang="en-US" i="1" dirty="0">
                <a:latin typeface="Arial" pitchFamily="34" charset="0"/>
                <a:cs typeface="Arial" pitchFamily="34" charset="0"/>
              </a:rPr>
              <a:t>t</a:t>
            </a:r>
            <a:r>
              <a:rPr lang="en-US" dirty="0">
                <a:latin typeface="Arial" pitchFamily="34" charset="0"/>
                <a:cs typeface="Arial" pitchFamily="34" charset="0"/>
              </a:rPr>
              <a:t> of two sets</a:t>
            </a:r>
          </a:p>
        </p:txBody>
      </p:sp>
      <p:sp>
        <p:nvSpPr>
          <p:cNvPr id="11" name="Text Box 5"/>
          <p:cNvSpPr txBox="1">
            <a:spLocks noChangeArrowheads="1"/>
          </p:cNvSpPr>
          <p:nvPr/>
        </p:nvSpPr>
        <p:spPr bwMode="auto">
          <a:xfrm rot="16200000">
            <a:off x="-643627" y="3258512"/>
            <a:ext cx="2438954" cy="646331"/>
          </a:xfrm>
          <a:prstGeom prst="rect">
            <a:avLst/>
          </a:prstGeom>
          <a:noFill/>
          <a:ln w="9525">
            <a:noFill/>
            <a:miter lim="800000"/>
            <a:headEnd/>
            <a:tailEnd/>
          </a:ln>
        </p:spPr>
        <p:txBody>
          <a:bodyPr wrap="square">
            <a:spAutoFit/>
          </a:bodyPr>
          <a:lstStyle/>
          <a:p>
            <a:pPr algn="ctr" eaLnBrk="0" hangingPunct="0"/>
            <a:r>
              <a:rPr lang="en-US" dirty="0">
                <a:latin typeface="Arial" pitchFamily="34" charset="0"/>
                <a:cs typeface="Arial" pitchFamily="34" charset="0"/>
              </a:rPr>
              <a:t>Probability of sharing</a:t>
            </a:r>
            <a:br>
              <a:rPr lang="en-US" dirty="0">
                <a:latin typeface="Arial" pitchFamily="34" charset="0"/>
                <a:cs typeface="Arial" pitchFamily="34" charset="0"/>
              </a:rPr>
            </a:br>
            <a:r>
              <a:rPr lang="en-US" dirty="0">
                <a:latin typeface="Arial" pitchFamily="34" charset="0"/>
                <a:cs typeface="Arial" pitchFamily="34" charset="0"/>
              </a:rPr>
              <a:t> </a:t>
            </a:r>
            <a:r>
              <a:rPr lang="en-US" dirty="0">
                <a:solidFill>
                  <a:srgbClr val="008000"/>
                </a:solidFill>
                <a:latin typeface="Arial" pitchFamily="34" charset="0"/>
                <a:cs typeface="Arial" pitchFamily="34" charset="0"/>
              </a:rPr>
              <a:t>≥ 1</a:t>
            </a:r>
            <a:r>
              <a:rPr lang="en-US" dirty="0">
                <a:latin typeface="Arial" pitchFamily="34" charset="0"/>
                <a:cs typeface="Arial" pitchFamily="34" charset="0"/>
              </a:rPr>
              <a:t> bucket</a:t>
            </a:r>
          </a:p>
        </p:txBody>
      </p:sp>
      <p:grpSp>
        <p:nvGrpSpPr>
          <p:cNvPr id="17" name="Group 16"/>
          <p:cNvGrpSpPr/>
          <p:nvPr/>
        </p:nvGrpSpPr>
        <p:grpSpPr>
          <a:xfrm>
            <a:off x="862284" y="2437606"/>
            <a:ext cx="2678906" cy="2210594"/>
            <a:chOff x="1676400" y="1995487"/>
            <a:chExt cx="4267200" cy="3581400"/>
          </a:xfrm>
        </p:grpSpPr>
        <p:sp>
          <p:nvSpPr>
            <p:cNvPr id="9" name="Rectangle 3"/>
            <p:cNvSpPr>
              <a:spLocks noChangeArrowheads="1"/>
            </p:cNvSpPr>
            <p:nvPr/>
          </p:nvSpPr>
          <p:spPr bwMode="auto">
            <a:xfrm>
              <a:off x="1676400" y="1995487"/>
              <a:ext cx="4267200" cy="3581400"/>
            </a:xfrm>
            <a:prstGeom prst="rect">
              <a:avLst/>
            </a:prstGeom>
            <a:noFill/>
            <a:ln w="9525">
              <a:solidFill>
                <a:schemeClr val="tx1"/>
              </a:solidFill>
              <a:miter lim="800000"/>
              <a:headEnd/>
              <a:tailEnd/>
            </a:ln>
          </p:spPr>
          <p:txBody>
            <a:bodyPr wrap="none" anchor="ctr"/>
            <a:lstStyle/>
            <a:p>
              <a:endParaRPr lang="en-US"/>
            </a:p>
          </p:txBody>
        </p:sp>
        <p:sp>
          <p:nvSpPr>
            <p:cNvPr id="14" name="Line 8"/>
            <p:cNvSpPr>
              <a:spLocks noChangeShapeType="1"/>
            </p:cNvSpPr>
            <p:nvPr/>
          </p:nvSpPr>
          <p:spPr bwMode="auto">
            <a:xfrm flipV="1">
              <a:off x="1676400" y="1995487"/>
              <a:ext cx="4267200" cy="3581400"/>
            </a:xfrm>
            <a:prstGeom prst="line">
              <a:avLst/>
            </a:prstGeom>
            <a:noFill/>
            <a:ln w="25400">
              <a:solidFill>
                <a:srgbClr val="FF0000"/>
              </a:solidFill>
              <a:round/>
              <a:headEnd/>
              <a:tailEnd/>
            </a:ln>
          </p:spPr>
          <p:txBody>
            <a:bodyPr/>
            <a:lstStyle/>
            <a:p>
              <a:endParaRPr lang="en-US"/>
            </a:p>
          </p:txBody>
        </p:sp>
      </p:grpSp>
      <p:sp>
        <p:nvSpPr>
          <p:cNvPr id="16" name="Text Box 10"/>
          <p:cNvSpPr txBox="1">
            <a:spLocks noChangeArrowheads="1"/>
          </p:cNvSpPr>
          <p:nvPr/>
        </p:nvSpPr>
        <p:spPr bwMode="auto">
          <a:xfrm>
            <a:off x="862284" y="2437606"/>
            <a:ext cx="1846980" cy="1107996"/>
          </a:xfrm>
          <a:prstGeom prst="rect">
            <a:avLst/>
          </a:prstGeom>
          <a:noFill/>
          <a:ln w="9525">
            <a:noFill/>
            <a:miter lim="800000"/>
            <a:headEnd/>
            <a:tailEnd/>
          </a:ln>
        </p:spPr>
        <p:txBody>
          <a:bodyPr wrap="none">
            <a:spAutoFit/>
          </a:bodyPr>
          <a:lstStyle/>
          <a:p>
            <a:pPr eaLnBrk="0" hangingPunct="0"/>
            <a:r>
              <a:rPr lang="en-US" sz="1600" b="1" dirty="0">
                <a:solidFill>
                  <a:srgbClr val="008000"/>
                </a:solidFill>
                <a:latin typeface="Arial" pitchFamily="34" charset="0"/>
                <a:cs typeface="Arial" pitchFamily="34" charset="0"/>
              </a:rPr>
              <a:t>Remember:</a:t>
            </a:r>
          </a:p>
          <a:p>
            <a:pPr eaLnBrk="0" hangingPunct="0"/>
            <a:r>
              <a:rPr lang="en-US" sz="1600" dirty="0">
                <a:solidFill>
                  <a:srgbClr val="008000"/>
                </a:solidFill>
                <a:latin typeface="Arial" pitchFamily="34" charset="0"/>
                <a:cs typeface="Arial" pitchFamily="34" charset="0"/>
              </a:rPr>
              <a:t>Probability of</a:t>
            </a:r>
          </a:p>
          <a:p>
            <a:pPr eaLnBrk="0" hangingPunct="0"/>
            <a:r>
              <a:rPr lang="en-US" sz="1600" dirty="0">
                <a:solidFill>
                  <a:srgbClr val="008000"/>
                </a:solidFill>
                <a:latin typeface="Arial" pitchFamily="34" charset="0"/>
                <a:cs typeface="Arial" pitchFamily="34" charset="0"/>
              </a:rPr>
              <a:t>equal hash-values</a:t>
            </a:r>
          </a:p>
          <a:p>
            <a:pPr eaLnBrk="0" hangingPunct="0"/>
            <a:r>
              <a:rPr lang="en-US" sz="1600" dirty="0">
                <a:solidFill>
                  <a:srgbClr val="008000"/>
                </a:solidFill>
                <a:latin typeface="Arial" pitchFamily="34" charset="0"/>
                <a:cs typeface="Arial" pitchFamily="34" charset="0"/>
              </a:rPr>
              <a:t>= similarity</a:t>
            </a:r>
          </a:p>
        </p:txBody>
      </p:sp>
      <p:sp>
        <p:nvSpPr>
          <p:cNvPr id="18" name="TextBox 17"/>
          <p:cNvSpPr txBox="1"/>
          <p:nvPr/>
        </p:nvSpPr>
        <p:spPr>
          <a:xfrm>
            <a:off x="295269" y="5086290"/>
            <a:ext cx="4044697" cy="646331"/>
          </a:xfrm>
          <a:prstGeom prst="rect">
            <a:avLst/>
          </a:prstGeom>
          <a:noFill/>
        </p:spPr>
        <p:txBody>
          <a:bodyPr wrap="none" rtlCol="0">
            <a:spAutoFit/>
          </a:bodyPr>
          <a:lstStyle/>
          <a:p>
            <a:pPr algn="ctr"/>
            <a:r>
              <a:rPr lang="en-US" b="1" dirty="0">
                <a:solidFill>
                  <a:srgbClr val="008000"/>
                </a:solidFill>
                <a:latin typeface="Arial" pitchFamily="34" charset="0"/>
                <a:cs typeface="Arial" pitchFamily="34" charset="0"/>
              </a:rPr>
              <a:t>This is what 1 hash-code gives you</a:t>
            </a:r>
          </a:p>
          <a:p>
            <a:pPr algn="ctr"/>
            <a:r>
              <a:rPr lang="en-US" b="1" dirty="0" err="1">
                <a:solidFill>
                  <a:srgbClr val="D60093"/>
                </a:solidFill>
                <a:latin typeface="Times New Roman" pitchFamily="18" charset="0"/>
                <a:cs typeface="Times New Roman" pitchFamily="18" charset="0"/>
              </a:rPr>
              <a:t>Pr</a:t>
            </a:r>
            <a:r>
              <a:rPr lang="en-US" b="1" dirty="0">
                <a:solidFill>
                  <a:srgbClr val="D60093"/>
                </a:solidFill>
                <a:latin typeface="Times New Roman" pitchFamily="18" charset="0"/>
                <a:cs typeface="Times New Roman" pitchFamily="18" charset="0"/>
              </a:rPr>
              <a:t>[</a:t>
            </a:r>
            <a:r>
              <a:rPr lang="en-US" b="1" i="1" dirty="0">
                <a:solidFill>
                  <a:srgbClr val="D60093"/>
                </a:solidFill>
                <a:latin typeface="Times New Roman" pitchFamily="18" charset="0"/>
                <a:cs typeface="Times New Roman" pitchFamily="18" charset="0"/>
              </a:rPr>
              <a:t>h</a:t>
            </a:r>
            <a:r>
              <a:rPr lang="en-US" b="1" baseline="-25000" dirty="0">
                <a:solidFill>
                  <a:srgbClr val="D60093"/>
                </a:solidFill>
                <a:latin typeface="Times New Roman" pitchFamily="18" charset="0"/>
                <a:cs typeface="Times New Roman" pitchFamily="18" charset="0"/>
                <a:sym typeface="Symbol"/>
              </a:rPr>
              <a:t></a:t>
            </a:r>
            <a:r>
              <a:rPr lang="en-US" b="1" dirty="0">
                <a:solidFill>
                  <a:srgbClr val="D60093"/>
                </a:solidFill>
                <a:latin typeface="Times New Roman" pitchFamily="18" charset="0"/>
                <a:cs typeface="Times New Roman" pitchFamily="18" charset="0"/>
              </a:rPr>
              <a:t>(C</a:t>
            </a:r>
            <a:r>
              <a:rPr lang="en-US" b="1" baseline="-25000" dirty="0">
                <a:solidFill>
                  <a:srgbClr val="D60093"/>
                </a:solidFill>
                <a:latin typeface="Times New Roman" pitchFamily="18" charset="0"/>
                <a:cs typeface="Times New Roman" pitchFamily="18" charset="0"/>
              </a:rPr>
              <a:t>1</a:t>
            </a:r>
            <a:r>
              <a:rPr lang="en-US" b="1" dirty="0">
                <a:solidFill>
                  <a:srgbClr val="D60093"/>
                </a:solidFill>
                <a:latin typeface="Times New Roman" pitchFamily="18" charset="0"/>
                <a:cs typeface="Times New Roman" pitchFamily="18" charset="0"/>
              </a:rPr>
              <a:t>) = </a:t>
            </a:r>
            <a:r>
              <a:rPr lang="en-US" b="1" i="1" dirty="0">
                <a:solidFill>
                  <a:srgbClr val="D60093"/>
                </a:solidFill>
                <a:latin typeface="Times New Roman" pitchFamily="18" charset="0"/>
                <a:cs typeface="Times New Roman" pitchFamily="18" charset="0"/>
              </a:rPr>
              <a:t>h</a:t>
            </a:r>
            <a:r>
              <a:rPr lang="en-US" b="1" baseline="-25000" dirty="0">
                <a:solidFill>
                  <a:srgbClr val="D60093"/>
                </a:solidFill>
                <a:latin typeface="Times New Roman" pitchFamily="18" charset="0"/>
                <a:cs typeface="Times New Roman" pitchFamily="18" charset="0"/>
                <a:sym typeface="Symbol"/>
              </a:rPr>
              <a:t></a:t>
            </a:r>
            <a:r>
              <a:rPr lang="en-US" b="1" dirty="0">
                <a:solidFill>
                  <a:srgbClr val="D60093"/>
                </a:solidFill>
                <a:latin typeface="Times New Roman" pitchFamily="18" charset="0"/>
                <a:cs typeface="Times New Roman" pitchFamily="18" charset="0"/>
              </a:rPr>
              <a:t>(C</a:t>
            </a:r>
            <a:r>
              <a:rPr lang="en-US" b="1" baseline="-25000" dirty="0">
                <a:solidFill>
                  <a:srgbClr val="D60093"/>
                </a:solidFill>
                <a:latin typeface="Times New Roman" pitchFamily="18" charset="0"/>
                <a:cs typeface="Times New Roman" pitchFamily="18" charset="0"/>
              </a:rPr>
              <a:t>2</a:t>
            </a:r>
            <a:r>
              <a:rPr lang="en-US" b="1" dirty="0">
                <a:solidFill>
                  <a:srgbClr val="D60093"/>
                </a:solidFill>
                <a:latin typeface="Times New Roman" pitchFamily="18" charset="0"/>
                <a:cs typeface="Times New Roman" pitchFamily="18" charset="0"/>
              </a:rPr>
              <a:t>)] = </a:t>
            </a:r>
            <a:r>
              <a:rPr lang="en-US" b="1" dirty="0" err="1">
                <a:solidFill>
                  <a:srgbClr val="D60093"/>
                </a:solidFill>
                <a:latin typeface="Times New Roman" pitchFamily="18" charset="0"/>
                <a:cs typeface="Times New Roman" pitchFamily="18" charset="0"/>
              </a:rPr>
              <a:t>s</a:t>
            </a:r>
            <a:r>
              <a:rPr lang="en-US" b="1" i="1" dirty="0" err="1">
                <a:solidFill>
                  <a:srgbClr val="D60093"/>
                </a:solidFill>
                <a:latin typeface="Times New Roman" pitchFamily="18" charset="0"/>
                <a:cs typeface="Times New Roman" pitchFamily="18" charset="0"/>
              </a:rPr>
              <a:t>im</a:t>
            </a:r>
            <a:r>
              <a:rPr lang="en-US" b="1" dirty="0">
                <a:solidFill>
                  <a:srgbClr val="D60093"/>
                </a:solidFill>
                <a:latin typeface="Times New Roman" pitchFamily="18" charset="0"/>
                <a:cs typeface="Times New Roman" pitchFamily="18" charset="0"/>
              </a:rPr>
              <a:t>(D</a:t>
            </a:r>
            <a:r>
              <a:rPr lang="en-US" b="1" baseline="-25000" dirty="0">
                <a:solidFill>
                  <a:srgbClr val="D60093"/>
                </a:solidFill>
                <a:latin typeface="Times New Roman" pitchFamily="18" charset="0"/>
                <a:cs typeface="Times New Roman" pitchFamily="18" charset="0"/>
              </a:rPr>
              <a:t>1</a:t>
            </a:r>
            <a:r>
              <a:rPr lang="en-US" b="1" dirty="0">
                <a:solidFill>
                  <a:srgbClr val="D60093"/>
                </a:solidFill>
                <a:latin typeface="Times New Roman" pitchFamily="18" charset="0"/>
                <a:cs typeface="Times New Roman" pitchFamily="18" charset="0"/>
              </a:rPr>
              <a:t>, D</a:t>
            </a:r>
            <a:r>
              <a:rPr lang="en-US" b="1" baseline="-25000" dirty="0">
                <a:solidFill>
                  <a:srgbClr val="D60093"/>
                </a:solidFill>
                <a:latin typeface="Times New Roman" pitchFamily="18" charset="0"/>
                <a:cs typeface="Times New Roman" pitchFamily="18" charset="0"/>
              </a:rPr>
              <a:t>2</a:t>
            </a:r>
            <a:r>
              <a:rPr lang="en-US" b="1" dirty="0">
                <a:solidFill>
                  <a:srgbClr val="D60093"/>
                </a:solidFill>
                <a:latin typeface="Times New Roman" pitchFamily="18" charset="0"/>
                <a:cs typeface="Times New Roman" pitchFamily="18" charset="0"/>
              </a:rPr>
              <a:t>)</a:t>
            </a:r>
          </a:p>
        </p:txBody>
      </p:sp>
      <p:grpSp>
        <p:nvGrpSpPr>
          <p:cNvPr id="32" name="Group 31"/>
          <p:cNvGrpSpPr/>
          <p:nvPr/>
        </p:nvGrpSpPr>
        <p:grpSpPr>
          <a:xfrm>
            <a:off x="5477153" y="2450069"/>
            <a:ext cx="3210153" cy="2197580"/>
            <a:chOff x="4724400" y="1981200"/>
            <a:chExt cx="4730752" cy="3581400"/>
          </a:xfrm>
        </p:grpSpPr>
        <p:sp>
          <p:nvSpPr>
            <p:cNvPr id="33" name="Rectangle 3"/>
            <p:cNvSpPr>
              <a:spLocks noChangeArrowheads="1"/>
            </p:cNvSpPr>
            <p:nvPr/>
          </p:nvSpPr>
          <p:spPr bwMode="auto">
            <a:xfrm>
              <a:off x="4724400" y="1981200"/>
              <a:ext cx="4267200" cy="3581400"/>
            </a:xfrm>
            <a:prstGeom prst="rect">
              <a:avLst/>
            </a:prstGeom>
            <a:noFill/>
            <a:ln w="9525">
              <a:solidFill>
                <a:schemeClr val="tx1"/>
              </a:solidFill>
              <a:miter lim="800000"/>
              <a:headEnd/>
              <a:tailEnd/>
            </a:ln>
          </p:spPr>
          <p:txBody>
            <a:bodyPr wrap="none" anchor="ctr"/>
            <a:lstStyle/>
            <a:p>
              <a:endParaRPr lang="en-US"/>
            </a:p>
          </p:txBody>
        </p:sp>
        <p:sp>
          <p:nvSpPr>
            <p:cNvPr id="34" name="Line 8"/>
            <p:cNvSpPr>
              <a:spLocks noChangeShapeType="1"/>
            </p:cNvSpPr>
            <p:nvPr/>
          </p:nvSpPr>
          <p:spPr bwMode="auto">
            <a:xfrm>
              <a:off x="4724400" y="5562600"/>
              <a:ext cx="2133600" cy="0"/>
            </a:xfrm>
            <a:prstGeom prst="line">
              <a:avLst/>
            </a:prstGeom>
            <a:noFill/>
            <a:ln w="25400">
              <a:solidFill>
                <a:srgbClr val="FF0000"/>
              </a:solidFill>
              <a:round/>
              <a:headEnd/>
              <a:tailEnd/>
            </a:ln>
          </p:spPr>
          <p:txBody>
            <a:bodyPr/>
            <a:lstStyle/>
            <a:p>
              <a:endParaRPr lang="en-US"/>
            </a:p>
          </p:txBody>
        </p:sp>
        <p:sp>
          <p:nvSpPr>
            <p:cNvPr id="36" name="Line 10"/>
            <p:cNvSpPr>
              <a:spLocks noChangeShapeType="1"/>
            </p:cNvSpPr>
            <p:nvPr/>
          </p:nvSpPr>
          <p:spPr bwMode="auto">
            <a:xfrm flipV="1">
              <a:off x="6858000" y="1981200"/>
              <a:ext cx="0" cy="3581400"/>
            </a:xfrm>
            <a:prstGeom prst="line">
              <a:avLst/>
            </a:prstGeom>
            <a:noFill/>
            <a:ln w="25400">
              <a:solidFill>
                <a:srgbClr val="FF0000"/>
              </a:solidFill>
              <a:round/>
              <a:headEnd/>
              <a:tailEnd/>
            </a:ln>
          </p:spPr>
          <p:txBody>
            <a:bodyPr/>
            <a:lstStyle/>
            <a:p>
              <a:endParaRPr lang="en-US"/>
            </a:p>
          </p:txBody>
        </p:sp>
        <p:sp>
          <p:nvSpPr>
            <p:cNvPr id="37" name="Line 11"/>
            <p:cNvSpPr>
              <a:spLocks noChangeShapeType="1"/>
            </p:cNvSpPr>
            <p:nvPr/>
          </p:nvSpPr>
          <p:spPr bwMode="auto">
            <a:xfrm>
              <a:off x="6858000" y="1981200"/>
              <a:ext cx="2133600" cy="0"/>
            </a:xfrm>
            <a:prstGeom prst="line">
              <a:avLst/>
            </a:prstGeom>
            <a:noFill/>
            <a:ln w="25400">
              <a:solidFill>
                <a:srgbClr val="FF0000"/>
              </a:solidFill>
              <a:round/>
              <a:headEnd/>
              <a:tailEnd/>
            </a:ln>
          </p:spPr>
          <p:txBody>
            <a:bodyPr/>
            <a:lstStyle/>
            <a:p>
              <a:endParaRPr lang="en-US"/>
            </a:p>
          </p:txBody>
        </p:sp>
        <p:grpSp>
          <p:nvGrpSpPr>
            <p:cNvPr id="38" name="Group 12"/>
            <p:cNvGrpSpPr>
              <a:grpSpLocks/>
            </p:cNvGrpSpPr>
            <p:nvPr/>
          </p:nvGrpSpPr>
          <p:grpSpPr bwMode="auto">
            <a:xfrm>
              <a:off x="4727575" y="4013199"/>
              <a:ext cx="1838326" cy="1549400"/>
              <a:chOff x="1490" y="2432"/>
              <a:chExt cx="1158" cy="976"/>
            </a:xfrm>
          </p:grpSpPr>
          <p:sp>
            <p:nvSpPr>
              <p:cNvPr id="42" name="Text Box 13"/>
              <p:cNvSpPr txBox="1">
                <a:spLocks noChangeArrowheads="1"/>
              </p:cNvSpPr>
              <p:nvPr/>
            </p:nvSpPr>
            <p:spPr bwMode="auto">
              <a:xfrm>
                <a:off x="1490" y="2432"/>
                <a:ext cx="1158" cy="664"/>
              </a:xfrm>
              <a:prstGeom prst="rect">
                <a:avLst/>
              </a:prstGeom>
              <a:noFill/>
              <a:ln w="9525">
                <a:noFill/>
                <a:miter lim="800000"/>
                <a:headEnd/>
                <a:tailEnd/>
              </a:ln>
            </p:spPr>
            <p:txBody>
              <a:bodyPr wrap="none">
                <a:spAutoFit/>
              </a:bodyPr>
              <a:lstStyle/>
              <a:p>
                <a:pPr algn="ctr" eaLnBrk="0" hangingPunct="0"/>
                <a:r>
                  <a:rPr lang="en-US" dirty="0">
                    <a:latin typeface="Tahoma" pitchFamily="34" charset="0"/>
                  </a:rPr>
                  <a:t>No chance</a:t>
                </a:r>
              </a:p>
              <a:p>
                <a:pPr algn="ctr" eaLnBrk="0" hangingPunct="0"/>
                <a:r>
                  <a:rPr lang="en-US" dirty="0">
                    <a:latin typeface="Tahoma" pitchFamily="34" charset="0"/>
                  </a:rPr>
                  <a:t>if </a:t>
                </a:r>
                <a:r>
                  <a:rPr lang="en-US" i="1" dirty="0">
                    <a:latin typeface="Tahoma" pitchFamily="34" charset="0"/>
                  </a:rPr>
                  <a:t>t&lt;s</a:t>
                </a:r>
              </a:p>
            </p:txBody>
          </p:sp>
          <p:sp>
            <p:nvSpPr>
              <p:cNvPr id="43" name="Line 14"/>
              <p:cNvSpPr>
                <a:spLocks noChangeShapeType="1"/>
              </p:cNvSpPr>
              <p:nvPr/>
            </p:nvSpPr>
            <p:spPr bwMode="auto">
              <a:xfrm>
                <a:off x="2160" y="3072"/>
                <a:ext cx="240" cy="336"/>
              </a:xfrm>
              <a:prstGeom prst="line">
                <a:avLst/>
              </a:prstGeom>
              <a:noFill/>
              <a:ln w="9525">
                <a:solidFill>
                  <a:schemeClr val="tx1"/>
                </a:solidFill>
                <a:round/>
                <a:headEnd/>
                <a:tailEnd type="triangle" w="med" len="med"/>
              </a:ln>
            </p:spPr>
            <p:txBody>
              <a:bodyPr/>
              <a:lstStyle/>
              <a:p>
                <a:endParaRPr lang="en-US"/>
              </a:p>
            </p:txBody>
          </p:sp>
        </p:grpSp>
        <p:grpSp>
          <p:nvGrpSpPr>
            <p:cNvPr id="39" name="Group 15"/>
            <p:cNvGrpSpPr>
              <a:grpSpLocks/>
            </p:cNvGrpSpPr>
            <p:nvPr/>
          </p:nvGrpSpPr>
          <p:grpSpPr bwMode="auto">
            <a:xfrm>
              <a:off x="6969126" y="2085975"/>
              <a:ext cx="2486026" cy="1697038"/>
              <a:chOff x="2902" y="1218"/>
              <a:chExt cx="1566" cy="1069"/>
            </a:xfrm>
          </p:grpSpPr>
          <p:sp>
            <p:nvSpPr>
              <p:cNvPr id="40" name="Text Box 16"/>
              <p:cNvSpPr txBox="1">
                <a:spLocks noChangeArrowheads="1"/>
              </p:cNvSpPr>
              <p:nvPr/>
            </p:nvSpPr>
            <p:spPr bwMode="auto">
              <a:xfrm>
                <a:off x="2902" y="1623"/>
                <a:ext cx="1566" cy="664"/>
              </a:xfrm>
              <a:prstGeom prst="rect">
                <a:avLst/>
              </a:prstGeom>
              <a:noFill/>
              <a:ln w="9525">
                <a:noFill/>
                <a:miter lim="800000"/>
                <a:headEnd/>
                <a:tailEnd/>
              </a:ln>
            </p:spPr>
            <p:txBody>
              <a:bodyPr wrap="square">
                <a:spAutoFit/>
              </a:bodyPr>
              <a:lstStyle/>
              <a:p>
                <a:pPr algn="ctr" eaLnBrk="0" hangingPunct="0"/>
                <a:r>
                  <a:rPr lang="en-US" dirty="0">
                    <a:latin typeface="Tahoma" pitchFamily="34" charset="0"/>
                  </a:rPr>
                  <a:t>Probability=1 if </a:t>
                </a:r>
                <a:r>
                  <a:rPr lang="en-US" i="1" dirty="0">
                    <a:latin typeface="Tahoma" pitchFamily="34" charset="0"/>
                  </a:rPr>
                  <a:t>t&gt;s</a:t>
                </a:r>
              </a:p>
            </p:txBody>
          </p:sp>
          <p:sp>
            <p:nvSpPr>
              <p:cNvPr id="41" name="Line 17"/>
              <p:cNvSpPr>
                <a:spLocks noChangeShapeType="1"/>
              </p:cNvSpPr>
              <p:nvPr/>
            </p:nvSpPr>
            <p:spPr bwMode="auto">
              <a:xfrm flipV="1">
                <a:off x="3408" y="1218"/>
                <a:ext cx="96" cy="432"/>
              </a:xfrm>
              <a:prstGeom prst="line">
                <a:avLst/>
              </a:prstGeom>
              <a:noFill/>
              <a:ln w="9525">
                <a:solidFill>
                  <a:schemeClr val="tx1"/>
                </a:solidFill>
                <a:round/>
                <a:headEnd/>
                <a:tailEnd type="triangle" w="med" len="med"/>
              </a:ln>
            </p:spPr>
            <p:txBody>
              <a:bodyPr/>
              <a:lstStyle/>
              <a:p>
                <a:endParaRPr lang="en-US"/>
              </a:p>
            </p:txBody>
          </p:sp>
        </p:grpSp>
      </p:grpSp>
      <p:sp>
        <p:nvSpPr>
          <p:cNvPr id="44" name="TextBox 43"/>
          <p:cNvSpPr txBox="1"/>
          <p:nvPr/>
        </p:nvSpPr>
        <p:spPr>
          <a:xfrm>
            <a:off x="5334000" y="5086290"/>
            <a:ext cx="3326552" cy="461665"/>
          </a:xfrm>
          <a:prstGeom prst="rect">
            <a:avLst/>
          </a:prstGeom>
          <a:noFill/>
        </p:spPr>
        <p:txBody>
          <a:bodyPr wrap="none" rtlCol="0">
            <a:spAutoFit/>
          </a:bodyPr>
          <a:lstStyle/>
          <a:p>
            <a:r>
              <a:rPr lang="en-US" sz="2400" b="1" dirty="0">
                <a:solidFill>
                  <a:srgbClr val="008000"/>
                </a:solidFill>
                <a:latin typeface="Arial" pitchFamily="34" charset="0"/>
                <a:cs typeface="Arial" pitchFamily="34" charset="0"/>
              </a:rPr>
              <a:t>This is what we want!</a:t>
            </a:r>
          </a:p>
        </p:txBody>
      </p:sp>
      <p:sp>
        <p:nvSpPr>
          <p:cNvPr id="45" name="Right Arrow 44"/>
          <p:cNvSpPr/>
          <p:nvPr/>
        </p:nvSpPr>
        <p:spPr>
          <a:xfrm>
            <a:off x="3810000" y="3703149"/>
            <a:ext cx="1447800" cy="868851"/>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b="1" dirty="0"/>
          </a:p>
        </p:txBody>
      </p:sp>
      <p:sp>
        <p:nvSpPr>
          <p:cNvPr id="46" name="TextBox 45"/>
          <p:cNvSpPr txBox="1"/>
          <p:nvPr/>
        </p:nvSpPr>
        <p:spPr>
          <a:xfrm>
            <a:off x="4874713" y="5486400"/>
            <a:ext cx="4232248" cy="830997"/>
          </a:xfrm>
          <a:prstGeom prst="rect">
            <a:avLst/>
          </a:prstGeom>
          <a:noFill/>
        </p:spPr>
        <p:txBody>
          <a:bodyPr wrap="none" rtlCol="0">
            <a:spAutoFit/>
          </a:bodyPr>
          <a:lstStyle/>
          <a:p>
            <a:pPr algn="ctr"/>
            <a:r>
              <a:rPr lang="en-US" sz="2400" b="1" dirty="0">
                <a:solidFill>
                  <a:srgbClr val="FF0000"/>
                </a:solidFill>
                <a:latin typeface="Arial" pitchFamily="34" charset="0"/>
                <a:cs typeface="Arial" pitchFamily="34" charset="0"/>
              </a:rPr>
              <a:t>How to get a step-function?</a:t>
            </a:r>
          </a:p>
          <a:p>
            <a:pPr algn="ctr"/>
            <a:r>
              <a:rPr lang="en-US" sz="2400" b="1" dirty="0">
                <a:solidFill>
                  <a:srgbClr val="0000FF"/>
                </a:solidFill>
                <a:latin typeface="Arial" pitchFamily="34" charset="0"/>
                <a:cs typeface="Arial" pitchFamily="34" charset="0"/>
              </a:rPr>
              <a:t>By choosing </a:t>
            </a:r>
            <a:r>
              <a:rPr lang="en-US" sz="2400" b="1" i="1" dirty="0">
                <a:solidFill>
                  <a:srgbClr val="0000FF"/>
                </a:solidFill>
                <a:latin typeface="Arial" pitchFamily="34" charset="0"/>
                <a:cs typeface="Arial" pitchFamily="34" charset="0"/>
              </a:rPr>
              <a:t>r</a:t>
            </a:r>
            <a:r>
              <a:rPr lang="en-US" sz="2400" b="1" dirty="0">
                <a:solidFill>
                  <a:srgbClr val="0000FF"/>
                </a:solidFill>
                <a:latin typeface="Arial" pitchFamily="34" charset="0"/>
                <a:cs typeface="Arial" pitchFamily="34" charset="0"/>
              </a:rPr>
              <a:t> and </a:t>
            </a:r>
            <a:r>
              <a:rPr lang="en-US" sz="2400" b="1" i="1" dirty="0">
                <a:solidFill>
                  <a:srgbClr val="0000FF"/>
                </a:solidFill>
                <a:latin typeface="Arial" pitchFamily="34" charset="0"/>
                <a:cs typeface="Arial" pitchFamily="34" charset="0"/>
              </a:rPr>
              <a:t>b</a:t>
            </a:r>
            <a:r>
              <a:rPr lang="en-US" sz="2400" b="1" dirty="0">
                <a:solidFill>
                  <a:srgbClr val="0000FF"/>
                </a:solidFill>
                <a:latin typeface="Arial" pitchFamily="34" charset="0"/>
                <a:cs typeface="Arial" pitchFamily="34" charset="0"/>
              </a:rPr>
              <a:t>!</a:t>
            </a:r>
          </a:p>
        </p:txBody>
      </p:sp>
      <p:sp>
        <p:nvSpPr>
          <p:cNvPr id="29" name="Rectangle 28"/>
          <p:cNvSpPr/>
          <p:nvPr/>
        </p:nvSpPr>
        <p:spPr>
          <a:xfrm rot="16200000">
            <a:off x="6115558" y="2948797"/>
            <a:ext cx="1390124" cy="369332"/>
          </a:xfrm>
          <a:prstGeom prst="rect">
            <a:avLst/>
          </a:prstGeom>
        </p:spPr>
        <p:txBody>
          <a:bodyPr wrap="none">
            <a:spAutoFit/>
          </a:bodyPr>
          <a:lstStyle/>
          <a:p>
            <a:r>
              <a:rPr lang="en-US" dirty="0">
                <a:solidFill>
                  <a:srgbClr val="0000FF"/>
                </a:solidFill>
                <a:latin typeface="Arial" pitchFamily="34" charset="0"/>
                <a:cs typeface="Arial" pitchFamily="34" charset="0"/>
              </a:rPr>
              <a:t>Threshold s</a:t>
            </a:r>
          </a:p>
        </p:txBody>
      </p:sp>
      <p:sp>
        <p:nvSpPr>
          <p:cNvPr id="3" name="Rectangle 2"/>
          <p:cNvSpPr/>
          <p:nvPr/>
        </p:nvSpPr>
        <p:spPr>
          <a:xfrm>
            <a:off x="5787263" y="4696577"/>
            <a:ext cx="2416046" cy="369332"/>
          </a:xfrm>
          <a:prstGeom prst="rect">
            <a:avLst/>
          </a:prstGeom>
        </p:spPr>
        <p:txBody>
          <a:bodyPr wrap="none">
            <a:spAutoFit/>
          </a:bodyPr>
          <a:lstStyle/>
          <a:p>
            <a:pPr algn="ctr" eaLnBrk="0" hangingPunct="0"/>
            <a:r>
              <a:rPr lang="en-US" dirty="0">
                <a:latin typeface="Arial" pitchFamily="34" charset="0"/>
                <a:cs typeface="Arial" pitchFamily="34" charset="0"/>
              </a:rPr>
              <a:t>Similarity </a:t>
            </a:r>
            <a:r>
              <a:rPr lang="en-US" i="1" dirty="0">
                <a:latin typeface="Arial" pitchFamily="34" charset="0"/>
                <a:cs typeface="Arial" pitchFamily="34" charset="0"/>
              </a:rPr>
              <a:t>t</a:t>
            </a:r>
            <a:r>
              <a:rPr lang="en-US" dirty="0">
                <a:latin typeface="Arial" pitchFamily="34" charset="0"/>
                <a:cs typeface="Arial" pitchFamily="34" charset="0"/>
              </a:rPr>
              <a:t> of two sets</a:t>
            </a:r>
          </a:p>
        </p:txBody>
      </p:sp>
    </p:spTree>
    <p:extLst>
      <p:ext uri="{BB962C8B-B14F-4D97-AF65-F5344CB8AC3E}">
        <p14:creationId xmlns:p14="http://schemas.microsoft.com/office/powerpoint/2010/main" val="803265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27995</TotalTime>
  <Words>5223</Words>
  <Application>Microsoft Macintosh PowerPoint</Application>
  <PresentationFormat>On-screen Show (4:3)</PresentationFormat>
  <Paragraphs>1050</Paragraphs>
  <Slides>61</Slides>
  <Notes>9</Notes>
  <HiddenSlides>6</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ＭＳ Ｐゴシック</vt:lpstr>
      <vt:lpstr>Arial</vt:lpstr>
      <vt:lpstr>Calibri</vt:lpstr>
      <vt:lpstr>Cambria Math</vt:lpstr>
      <vt:lpstr>Corbel</vt:lpstr>
      <vt:lpstr>Lucida Sans Unicode</vt:lpstr>
      <vt:lpstr>Monotype Sorts</vt:lpstr>
      <vt:lpstr>Symbol</vt:lpstr>
      <vt:lpstr>Tahoma</vt:lpstr>
      <vt:lpstr>Times New Roman</vt:lpstr>
      <vt:lpstr>Wingdings</vt:lpstr>
      <vt:lpstr>Wingdings 2</vt:lpstr>
      <vt:lpstr>Module</vt:lpstr>
      <vt:lpstr>Theory of  Locality Sensitive Hashing</vt:lpstr>
      <vt:lpstr>Recap: Finding similar documents</vt:lpstr>
      <vt:lpstr>Recap: The Big Picture</vt:lpstr>
      <vt:lpstr>Recap: 3 Essential Steps</vt:lpstr>
      <vt:lpstr>Recap: Shingles</vt:lpstr>
      <vt:lpstr>Recap: Minhashing</vt:lpstr>
      <vt:lpstr>Recap: LSH</vt:lpstr>
      <vt:lpstr>Today: Generalizing Min-hash</vt:lpstr>
      <vt:lpstr>The S-Curve</vt:lpstr>
      <vt:lpstr>How Do We Make the S-curve?</vt:lpstr>
      <vt:lpstr>Picking r and b: The S-curve</vt:lpstr>
      <vt:lpstr>S-curves as a func. of b and r</vt:lpstr>
      <vt:lpstr>Theory of LSH</vt:lpstr>
      <vt:lpstr>Theory of LSH</vt:lpstr>
      <vt:lpstr>Distance Measures</vt:lpstr>
      <vt:lpstr>Why is J.D. a Distance Measure</vt:lpstr>
      <vt:lpstr>Triangle Inequality for J.D.</vt:lpstr>
      <vt:lpstr>Proof: Triangle Inequality for J.D.</vt:lpstr>
      <vt:lpstr>Families of Hash Functions</vt:lpstr>
      <vt:lpstr>Locality-Sensitive (LS) Families</vt:lpstr>
      <vt:lpstr>A (d1,d2,p1,p2)-sensitive function</vt:lpstr>
      <vt:lpstr>Example of LS Family: Min-Hash</vt:lpstr>
      <vt:lpstr>Example: LS Family – (2)</vt:lpstr>
      <vt:lpstr>Amplifying a LS-Family</vt:lpstr>
      <vt:lpstr>Amplifying Hash Functions: AND and OR</vt:lpstr>
      <vt:lpstr>AND of Hash Functions</vt:lpstr>
      <vt:lpstr>Subtlety Regarding Independence</vt:lpstr>
      <vt:lpstr>OR of Hash Functions</vt:lpstr>
      <vt:lpstr>Effect of AND and OR Constructions</vt:lpstr>
      <vt:lpstr>Combine AND and OR Constructions</vt:lpstr>
      <vt:lpstr>Composing Constructions</vt:lpstr>
      <vt:lpstr>Table for Function 1-(1-s4)4</vt:lpstr>
      <vt:lpstr> How to choose r and b</vt:lpstr>
      <vt:lpstr>Picking r and b: The S-curve</vt:lpstr>
      <vt:lpstr>Picking r and b: The S-curve</vt:lpstr>
      <vt:lpstr>OR-AND Composition</vt:lpstr>
      <vt:lpstr>Table for Function (1-(1-s)4)4</vt:lpstr>
      <vt:lpstr>Cascading Constructions</vt:lpstr>
      <vt:lpstr>General Use of S-Curves</vt:lpstr>
      <vt:lpstr>Visualization of Threshold</vt:lpstr>
      <vt:lpstr>Summary</vt:lpstr>
      <vt:lpstr> LSH for other distance metrics</vt:lpstr>
      <vt:lpstr>LSH for other Distance Metrics</vt:lpstr>
      <vt:lpstr>Summary of what we will learn</vt:lpstr>
      <vt:lpstr>Cosine Distance</vt:lpstr>
      <vt:lpstr>LSH for Cosine Distance</vt:lpstr>
      <vt:lpstr>Random Hyperplanes</vt:lpstr>
      <vt:lpstr>Proof of Claim</vt:lpstr>
      <vt:lpstr>Proof of Claim</vt:lpstr>
      <vt:lpstr>Signatures for Cosine Distance</vt:lpstr>
      <vt:lpstr>How to pick random vectors?</vt:lpstr>
      <vt:lpstr>LSH for Euclidean Distance</vt:lpstr>
      <vt:lpstr>Projection of Points</vt:lpstr>
      <vt:lpstr>Multiple Projections</vt:lpstr>
      <vt:lpstr>Projection of Points</vt:lpstr>
      <vt:lpstr>Projection of Points</vt:lpstr>
      <vt:lpstr>An LS-Family for Euclidean Distance</vt:lpstr>
      <vt:lpstr>Fixup: Euclidean Distance</vt:lpstr>
      <vt:lpstr>Fixup – (2)</vt:lpstr>
      <vt:lpstr>Summary</vt:lpstr>
      <vt:lpstr>Two Important Points</vt:lpstr>
    </vt:vector>
  </TitlesOfParts>
  <Company>Carnegie Mellon University</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1423</cp:revision>
  <cp:lastPrinted>2018-01-18T18:46:47Z</cp:lastPrinted>
  <dcterms:created xsi:type="dcterms:W3CDTF">2009-06-12T17:14:38Z</dcterms:created>
  <dcterms:modified xsi:type="dcterms:W3CDTF">2018-01-22T02:34:23Z</dcterms:modified>
</cp:coreProperties>
</file>