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7" r:id="rId3"/>
    <p:sldId id="258" r:id="rId4"/>
    <p:sldId id="259" r:id="rId5"/>
    <p:sldId id="260" r:id="rId6"/>
    <p:sldId id="274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8000"/>
    <a:srgbClr val="0000FF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89" autoAdjust="0"/>
    <p:restoredTop sz="93281" autoAdjust="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1" d="100"/>
        <a:sy n="51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36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E28C4F-4FE9-4D22-93D8-487A4D01D983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F390F-F66B-4732-9C46-6C80D0575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96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E18CB36-612C-4E4A-AC83-E89476AEC2BF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E707532-839C-41A2-9E71-D5288AEAE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4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5400"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257800"/>
            <a:ext cx="8077200" cy="1295400"/>
          </a:xfrm>
        </p:spPr>
        <p:txBody>
          <a:bodyPr lIns="118872" tIns="0" rIns="45720" bIns="0" anchor="t">
            <a:normAutofit/>
          </a:bodyPr>
          <a:lstStyle>
            <a:lvl1pPr marL="0" indent="0" algn="l">
              <a:buNone/>
              <a:defRPr sz="3200" b="1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aseline="0"/>
            </a:lvl1pPr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aseline="0"/>
            </a:lvl1pPr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8226720" cy="1143480"/>
          </a:xfrm>
        </p:spPr>
        <p:txBody>
          <a:bodyPr tIns="41473" bIns="4147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920" y="1604329"/>
            <a:ext cx="4043520" cy="4524955"/>
          </a:xfrm>
        </p:spPr>
        <p:txBody>
          <a:bodyPr rIns="82945" bIns="41473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39680" y="1604329"/>
            <a:ext cx="4044960" cy="4524955"/>
          </a:xfrm>
        </p:spPr>
        <p:txBody>
          <a:bodyPr rIns="82945" bIns="41473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4880" y="6247376"/>
            <a:ext cx="2128320" cy="472370"/>
          </a:xfrm>
        </p:spPr>
        <p:txBody>
          <a:bodyPr lIns="82945" tIns="41473" rIns="82945"/>
          <a:lstStyle>
            <a:lvl1pPr>
              <a:defRPr/>
            </a:lvl1pPr>
          </a:lstStyle>
          <a:p>
            <a:fld id="{10066599-523B-4641-9CCC-17D83CD935E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686800" cy="987552"/>
          </a:xfrm>
        </p:spPr>
        <p:txBody>
          <a:bodyPr>
            <a:noAutofit/>
          </a:bodyPr>
          <a:lstStyle>
            <a:lvl1pPr>
              <a:defRPr lang="en-US" dirty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aseline="0"/>
            </a:lvl1pPr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/>
            </a:lvl1pPr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257800"/>
          </a:xfrm>
        </p:spPr>
        <p:txBody>
          <a:bodyPr lIns="91440"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25780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/>
            </a:lvl1pPr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210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3999" cy="102107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400"/>
            <a:ext cx="8686799" cy="8382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534400" cy="52578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583680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 baseline="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48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100000"/>
        <a:buFont typeface="Wingdings" pitchFamily="2" charset="2"/>
        <a:buChar char="§"/>
        <a:defRPr kumimoji="0"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SzPct val="100000"/>
        <a:buFont typeface="Wingdings" pitchFamily="2" charset="2"/>
        <a:buChar char="§"/>
        <a:defRPr kumimoji="0"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itchFamily="2" charset="2"/>
        <a:buChar char="§"/>
        <a:defRPr kumimoji="0"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SzPct val="100000"/>
        <a:buFont typeface="Wingdings" pitchFamily="2" charset="2"/>
        <a:buChar char="§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5800" y="762000"/>
            <a:ext cx="7772400" cy="1600200"/>
          </a:xfrm>
          <a:prstGeom prst="rect">
            <a:avLst/>
          </a:prstGeom>
        </p:spPr>
        <p:txBody>
          <a:bodyPr vert="horz" lIns="91440" tIns="0" rIns="45720" bIns="0" rtlCol="0" anchor="t">
            <a:normAutofit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4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>
                <a:solidFill>
                  <a:srgbClr val="CC0000"/>
                </a:solidFill>
              </a:rPr>
              <a:t>More Large-Scale Machine Learning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143000" y="2743200"/>
            <a:ext cx="7467600" cy="2133600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rgbClr val="FF9900"/>
                </a:solidFill>
              </a:rPr>
              <a:t>Perceptrons</a:t>
            </a:r>
            <a:r>
              <a:rPr lang="en-US" sz="3600" dirty="0" smtClean="0">
                <a:solidFill>
                  <a:srgbClr val="FF9900"/>
                </a:solidFill>
              </a:rPr>
              <a:t/>
            </a:r>
            <a:br>
              <a:rPr lang="en-US" sz="3600" dirty="0" smtClean="0">
                <a:solidFill>
                  <a:srgbClr val="FF9900"/>
                </a:solidFill>
              </a:rPr>
            </a:br>
            <a:r>
              <a:rPr lang="en-US" sz="3600" dirty="0" smtClean="0">
                <a:solidFill>
                  <a:srgbClr val="FF9900"/>
                </a:solidFill>
              </a:rPr>
              <a:t>Support-Vector Machines</a:t>
            </a:r>
            <a:endParaRPr lang="en-US" sz="3600" dirty="0">
              <a:solidFill>
                <a:srgbClr val="FF9900"/>
              </a:solidFill>
            </a:endParaRPr>
          </a:p>
        </p:txBody>
      </p:sp>
      <p:pic>
        <p:nvPicPr>
          <p:cNvPr id="4" name="Picture 6" descr="http://asia.stanford.edu/images/StanfordSeal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60" y="5166360"/>
            <a:ext cx="1691640" cy="169164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88096" y="5473571"/>
            <a:ext cx="66903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+mj-lt"/>
                <a:cs typeface="Calibri" pitchFamily="34" charset="0"/>
              </a:rPr>
              <a:t>Jeffrey D. Ullman</a:t>
            </a:r>
            <a:endParaRPr lang="en-US" sz="3200" b="1" dirty="0" smtClean="0">
              <a:latin typeface="+mj-lt"/>
              <a:cs typeface="Calibri" pitchFamily="34" charset="0"/>
            </a:endParaRPr>
          </a:p>
          <a:p>
            <a:r>
              <a:rPr lang="en-US" sz="2800" b="1" dirty="0" smtClean="0">
                <a:latin typeface="+mj-lt"/>
                <a:cs typeface="Calibri" pitchFamily="34" charset="0"/>
              </a:rPr>
              <a:t>Stanford University</a:t>
            </a:r>
            <a:endParaRPr lang="en-US" sz="3600" b="1" dirty="0" smtClean="0">
              <a:latin typeface="+mj-lt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–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(</a:t>
            </a:r>
            <a:r>
              <a:rPr lang="en-US" b="1" dirty="0" err="1" smtClean="0"/>
              <a:t>x</a:t>
            </a:r>
            <a:r>
              <a:rPr lang="en-US" dirty="0" err="1" smtClean="0"/>
              <a:t>,y</a:t>
            </a:r>
            <a:r>
              <a:rPr lang="en-US" dirty="0" smtClean="0"/>
              <a:t>) is misclassified, adjust </a:t>
            </a:r>
            <a:r>
              <a:rPr lang="en-US" b="1" dirty="0" smtClean="0"/>
              <a:t>w</a:t>
            </a:r>
            <a:r>
              <a:rPr lang="en-US" dirty="0" smtClean="0"/>
              <a:t> to accommodate </a:t>
            </a:r>
            <a:r>
              <a:rPr lang="en-US" b="1" dirty="0" smtClean="0"/>
              <a:t>x</a:t>
            </a:r>
            <a:r>
              <a:rPr lang="en-US" dirty="0" smtClean="0"/>
              <a:t> slightly.</a:t>
            </a:r>
          </a:p>
          <a:p>
            <a:r>
              <a:rPr lang="en-US" dirty="0" smtClean="0"/>
              <a:t>Replace </a:t>
            </a:r>
            <a:r>
              <a:rPr lang="en-US" b="1" dirty="0" smtClean="0"/>
              <a:t>w</a:t>
            </a:r>
            <a:r>
              <a:rPr lang="en-US" dirty="0" smtClean="0"/>
              <a:t> by </a:t>
            </a:r>
            <a:r>
              <a:rPr lang="en-US" b="1" dirty="0" smtClean="0"/>
              <a:t>w’</a:t>
            </a:r>
            <a:r>
              <a:rPr lang="en-US" dirty="0" smtClean="0"/>
              <a:t> = </a:t>
            </a:r>
            <a:r>
              <a:rPr lang="en-US" b="1" dirty="0" smtClean="0"/>
              <a:t>w</a:t>
            </a:r>
            <a:r>
              <a:rPr lang="en-US" dirty="0" smtClean="0"/>
              <a:t> + </a:t>
            </a:r>
            <a:r>
              <a:rPr lang="en-US" dirty="0" smtClean="0">
                <a:sym typeface="Symbol"/>
              </a:rPr>
              <a:t></a:t>
            </a:r>
            <a:r>
              <a:rPr lang="en-US" dirty="0" err="1" smtClean="0"/>
              <a:t>y</a:t>
            </a:r>
            <a:r>
              <a:rPr lang="en-US" b="1" dirty="0" err="1" smtClean="0"/>
              <a:t>x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Note </a:t>
            </a:r>
            <a:r>
              <a:rPr lang="en-US" b="1" dirty="0" err="1" smtClean="0"/>
              <a:t>x</a:t>
            </a:r>
            <a:r>
              <a:rPr lang="en-US" dirty="0" err="1" smtClean="0"/>
              <a:t>.</a:t>
            </a:r>
            <a:r>
              <a:rPr lang="en-US" b="1" dirty="0" err="1" smtClean="0"/>
              <a:t>w</a:t>
            </a:r>
            <a:r>
              <a:rPr lang="en-US" b="1" dirty="0" smtClean="0"/>
              <a:t>’</a:t>
            </a:r>
            <a:r>
              <a:rPr lang="en-US" dirty="0" smtClean="0"/>
              <a:t> = </a:t>
            </a:r>
            <a:r>
              <a:rPr lang="en-US" b="1" dirty="0" err="1" smtClean="0"/>
              <a:t>x</a:t>
            </a:r>
            <a:r>
              <a:rPr lang="en-US" dirty="0" err="1" smtClean="0"/>
              <a:t>.</a:t>
            </a:r>
            <a:r>
              <a:rPr lang="en-US" b="1" dirty="0" err="1" smtClean="0"/>
              <a:t>w</a:t>
            </a:r>
            <a:r>
              <a:rPr lang="en-US" dirty="0" smtClean="0"/>
              <a:t> + </a:t>
            </a:r>
            <a:r>
              <a:rPr lang="en-US" dirty="0">
                <a:sym typeface="Symbol"/>
              </a:rPr>
              <a:t></a:t>
            </a:r>
            <a:r>
              <a:rPr lang="en-US" dirty="0" smtClean="0"/>
              <a:t>y|</a:t>
            </a:r>
            <a:r>
              <a:rPr lang="en-US" b="1" dirty="0" smtClean="0"/>
              <a:t>x</a:t>
            </a:r>
            <a:r>
              <a:rPr lang="en-US" dirty="0" smtClean="0"/>
              <a:t>|</a:t>
            </a:r>
            <a:r>
              <a:rPr lang="en-US" baseline="30000" dirty="0" smtClean="0"/>
              <a:t>2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That is, if y = +1, then the dot product of </a:t>
            </a:r>
            <a:r>
              <a:rPr lang="en-US" b="1" dirty="0" smtClean="0"/>
              <a:t>x</a:t>
            </a:r>
            <a:r>
              <a:rPr lang="en-US" dirty="0" smtClean="0"/>
              <a:t> with </a:t>
            </a:r>
            <a:r>
              <a:rPr lang="en-US" b="1" dirty="0" smtClean="0"/>
              <a:t>w’</a:t>
            </a:r>
            <a:r>
              <a:rPr lang="en-US" dirty="0" smtClean="0"/>
              <a:t>, which was negative, has been increased by </a:t>
            </a:r>
            <a:r>
              <a:rPr lang="en-US" dirty="0">
                <a:sym typeface="Symbol"/>
              </a:rPr>
              <a:t> </a:t>
            </a:r>
            <a:r>
              <a:rPr lang="en-US" dirty="0" smtClean="0"/>
              <a:t>times the square of the length of </a:t>
            </a:r>
            <a:r>
              <a:rPr lang="en-US" b="1" dirty="0" smtClean="0"/>
              <a:t>x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Similarly, if y = -1, the dot product has decreased.</a:t>
            </a:r>
          </a:p>
          <a:p>
            <a:pPr lvl="1"/>
            <a:r>
              <a:rPr lang="en-US" dirty="0" smtClean="0"/>
              <a:t>May still have the wrong sign, but we’re headed in the right direction.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40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Example</a:t>
            </a:r>
            <a:r>
              <a:rPr lang="en-US" dirty="0" smtClean="0"/>
              <a:t>: Training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87473"/>
              </p:ext>
            </p:extLst>
          </p:nvPr>
        </p:nvGraphicFramePr>
        <p:xfrm>
          <a:off x="304800" y="1295400"/>
          <a:ext cx="2362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9144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x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(1,4,-1)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(3,3,-1)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(3,1,-1)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(3,6,-1)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(5,3,-1)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71742" y="1260611"/>
            <a:ext cx="1641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</a:t>
            </a:r>
            <a:r>
              <a:rPr lang="en-US" sz="2400" dirty="0" smtClean="0"/>
              <a:t> = (0, 0, 0)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771743" y="1722276"/>
            <a:ext cx="54168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Use A: misclassified.   New </a:t>
            </a:r>
            <a:r>
              <a:rPr lang="en-US" sz="2400" b="1" dirty="0" smtClean="0"/>
              <a:t>w</a:t>
            </a:r>
            <a:r>
              <a:rPr lang="en-US" sz="2400" dirty="0" smtClean="0"/>
              <a:t> =</a:t>
            </a:r>
          </a:p>
          <a:p>
            <a:r>
              <a:rPr lang="en-US" sz="2400" dirty="0" smtClean="0"/>
              <a:t>(0, 0, 0) + (1/3)(-1)(1,4,-1) = (-1/3, -4/3, 1/3).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3828975"/>
            <a:ext cx="1231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Let </a:t>
            </a:r>
            <a:r>
              <a:rPr lang="en-US" dirty="0">
                <a:sym typeface="Symbol"/>
              </a:rPr>
              <a:t> </a:t>
            </a:r>
            <a:r>
              <a:rPr lang="en-US" dirty="0" smtClean="0"/>
              <a:t>= 1/3.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71743" y="2664767"/>
            <a:ext cx="2927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Use B: OK; Use C: OK.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771743" y="3126432"/>
            <a:ext cx="59218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Use D: misclassified.   New </a:t>
            </a:r>
            <a:r>
              <a:rPr lang="en-US" sz="2400" b="1" dirty="0" smtClean="0"/>
              <a:t>w</a:t>
            </a:r>
            <a:r>
              <a:rPr lang="en-US" sz="2400" dirty="0" smtClean="0"/>
              <a:t> =</a:t>
            </a:r>
          </a:p>
          <a:p>
            <a:r>
              <a:rPr lang="en-US" sz="2400" dirty="0" smtClean="0"/>
              <a:t>(-1/3, -4/3, 1/3) + (1/3)(+1)(3,6,-1) = (2/3, 2/3, 0).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771742" y="4013641"/>
            <a:ext cx="1523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Use E: OK.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802200" y="4452341"/>
            <a:ext cx="58609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Use A: misclassified.   New </a:t>
            </a:r>
            <a:r>
              <a:rPr lang="en-US" sz="2400" b="1" dirty="0" smtClean="0"/>
              <a:t>w</a:t>
            </a:r>
            <a:r>
              <a:rPr lang="en-US" sz="2400" dirty="0" smtClean="0"/>
              <a:t> =</a:t>
            </a:r>
          </a:p>
          <a:p>
            <a:r>
              <a:rPr lang="en-US" sz="2400" dirty="0" smtClean="0"/>
              <a:t>(2/3, 2/3, 0) + (1/3)(-1)(1,4,-1) = (1/3, -2/3, -1/3).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802200" y="5283338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. . 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5890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Convergence is an inherently sequential process.</a:t>
            </a:r>
          </a:p>
          <a:p>
            <a:r>
              <a:rPr lang="en-US" dirty="0" smtClean="0"/>
              <a:t>We change </a:t>
            </a:r>
            <a:r>
              <a:rPr lang="en-US" b="1" dirty="0" smtClean="0"/>
              <a:t>w</a:t>
            </a:r>
            <a:r>
              <a:rPr lang="en-US" dirty="0" smtClean="0"/>
              <a:t> at each step, which can change: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Which training points are misclassified.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What the next vector </a:t>
            </a:r>
            <a:r>
              <a:rPr lang="en-US" b="1" dirty="0" smtClean="0"/>
              <a:t>w’ </a:t>
            </a:r>
            <a:r>
              <a:rPr lang="en-US" dirty="0" smtClean="0"/>
              <a:t>is.</a:t>
            </a:r>
          </a:p>
          <a:p>
            <a:pPr marL="678942" indent="-514350"/>
            <a:r>
              <a:rPr lang="en-US" dirty="0" smtClean="0"/>
              <a:t>However, if the learning rate is small, these changes are not great at each step.</a:t>
            </a:r>
          </a:p>
          <a:p>
            <a:pPr marL="678942" indent="-514350"/>
            <a:r>
              <a:rPr lang="en-US" dirty="0" smtClean="0"/>
              <a:t>It is generally safe to process many training points at once, obtain the increments to </a:t>
            </a:r>
            <a:r>
              <a:rPr lang="en-US" b="1" dirty="0" smtClean="0"/>
              <a:t>w</a:t>
            </a:r>
            <a:r>
              <a:rPr lang="en-US" dirty="0" smtClean="0"/>
              <a:t> for each, and add them all at once.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69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Picking the Training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very small training rate causes convergence to be slow.</a:t>
            </a:r>
          </a:p>
          <a:p>
            <a:r>
              <a:rPr lang="en-US" dirty="0" smtClean="0"/>
              <a:t>Too large a training rate can cause oscillation and may make convergence impossible, even if the training points </a:t>
            </a:r>
            <a:r>
              <a:rPr lang="en-US" dirty="0" smtClean="0">
                <a:solidFill>
                  <a:srgbClr val="00B050"/>
                </a:solidFill>
              </a:rPr>
              <a:t>are</a:t>
            </a:r>
            <a:r>
              <a:rPr lang="en-US" dirty="0" smtClean="0"/>
              <a:t> linearly separable.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76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52400"/>
            <a:ext cx="9143998" cy="838200"/>
          </a:xfrm>
        </p:spPr>
        <p:txBody>
          <a:bodyPr>
            <a:noAutofit/>
          </a:bodyPr>
          <a:lstStyle/>
          <a:p>
            <a:r>
              <a:rPr lang="en-US" sz="4400" dirty="0" smtClean="0"/>
              <a:t>The Problem With High Training Rate</a:t>
            </a:r>
            <a:endParaRPr lang="en-US" sz="4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2567836" y="1668883"/>
            <a:ext cx="4363712" cy="4011486"/>
          </a:xfrm>
          <a:custGeom>
            <a:avLst/>
            <a:gdLst>
              <a:gd name="connsiteX0" fmla="*/ 0 w 4363712"/>
              <a:gd name="connsiteY0" fmla="*/ 210021 h 4011486"/>
              <a:gd name="connsiteX1" fmla="*/ 488515 w 4363712"/>
              <a:gd name="connsiteY1" fmla="*/ 1725670 h 4011486"/>
              <a:gd name="connsiteX2" fmla="*/ 1803748 w 4363712"/>
              <a:gd name="connsiteY2" fmla="*/ 3717309 h 4011486"/>
              <a:gd name="connsiteX3" fmla="*/ 2630465 w 4363712"/>
              <a:gd name="connsiteY3" fmla="*/ 3905199 h 4011486"/>
              <a:gd name="connsiteX4" fmla="*/ 3544865 w 4363712"/>
              <a:gd name="connsiteY4" fmla="*/ 2777857 h 4011486"/>
              <a:gd name="connsiteX5" fmla="*/ 4283901 w 4363712"/>
              <a:gd name="connsiteY5" fmla="*/ 247599 h 4011486"/>
              <a:gd name="connsiteX6" fmla="*/ 4308953 w 4363712"/>
              <a:gd name="connsiteY6" fmla="*/ 235073 h 4011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63712" h="4011486">
                <a:moveTo>
                  <a:pt x="0" y="210021"/>
                </a:moveTo>
                <a:cubicBezTo>
                  <a:pt x="93945" y="675571"/>
                  <a:pt x="187890" y="1141122"/>
                  <a:pt x="488515" y="1725670"/>
                </a:cubicBezTo>
                <a:cubicBezTo>
                  <a:pt x="789140" y="2310218"/>
                  <a:pt x="1446756" y="3354054"/>
                  <a:pt x="1803748" y="3717309"/>
                </a:cubicBezTo>
                <a:cubicBezTo>
                  <a:pt x="2160740" y="4080564"/>
                  <a:pt x="2340279" y="4061774"/>
                  <a:pt x="2630465" y="3905199"/>
                </a:cubicBezTo>
                <a:cubicBezTo>
                  <a:pt x="2920651" y="3748624"/>
                  <a:pt x="3269292" y="3387457"/>
                  <a:pt x="3544865" y="2777857"/>
                </a:cubicBezTo>
                <a:cubicBezTo>
                  <a:pt x="3820438" y="2168257"/>
                  <a:pt x="4156553" y="671396"/>
                  <a:pt x="4283901" y="247599"/>
                </a:cubicBezTo>
                <a:cubicBezTo>
                  <a:pt x="4411249" y="-176198"/>
                  <a:pt x="4360101" y="29437"/>
                  <a:pt x="4308953" y="235073"/>
                </a:cubicBezTo>
              </a:path>
            </a:pathLst>
          </a:custGeom>
          <a:noFill/>
          <a:ln cmpd="sng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6324600" y="3659873"/>
            <a:ext cx="2582433" cy="378727"/>
            <a:chOff x="6324600" y="3659873"/>
            <a:chExt cx="2582433" cy="378727"/>
          </a:xfrm>
        </p:grpSpPr>
        <p:cxnSp>
          <p:nvCxnSpPr>
            <p:cNvPr id="6" name="Straight Arrow Connector 5"/>
            <p:cNvCxnSpPr/>
            <p:nvPr/>
          </p:nvCxnSpPr>
          <p:spPr>
            <a:xfrm flipH="1">
              <a:off x="6324600" y="4038600"/>
              <a:ext cx="990600" cy="0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7467600" y="3659873"/>
              <a:ext cx="14394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You are here.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330888" y="3028295"/>
            <a:ext cx="1962397" cy="1010305"/>
            <a:chOff x="4330888" y="3028295"/>
            <a:chExt cx="1962397" cy="1010305"/>
          </a:xfrm>
        </p:grpSpPr>
        <p:cxnSp>
          <p:nvCxnSpPr>
            <p:cNvPr id="10" name="Straight Arrow Connector 9"/>
            <p:cNvCxnSpPr/>
            <p:nvPr/>
          </p:nvCxnSpPr>
          <p:spPr>
            <a:xfrm flipH="1">
              <a:off x="5334000" y="4029205"/>
              <a:ext cx="838200" cy="9395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330888" y="3028295"/>
              <a:ext cx="196239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Slope tells you this</a:t>
              </a:r>
            </a:p>
            <a:p>
              <a:r>
                <a:rPr lang="en-US" dirty="0" smtClean="0"/>
                <a:t>is the way to go.</a:t>
              </a:r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334000" y="4033902"/>
            <a:ext cx="3149592" cy="2403628"/>
            <a:chOff x="5334000" y="4033902"/>
            <a:chExt cx="3149592" cy="2403628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5334000" y="4033902"/>
              <a:ext cx="38100" cy="1452498"/>
            </a:xfrm>
            <a:prstGeom prst="line">
              <a:avLst/>
            </a:prstGeom>
            <a:ln w="12700" cmpd="sng">
              <a:solidFill>
                <a:srgbClr val="FF0000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5562600" y="5791199"/>
              <a:ext cx="292099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If you travel a short distance,</a:t>
              </a:r>
            </a:p>
            <a:p>
              <a:r>
                <a:rPr lang="en-US" dirty="0" smtClean="0"/>
                <a:t>you improve things.</a:t>
              </a:r>
              <a:endParaRPr lang="en-US" dirty="0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H="1" flipV="1">
              <a:off x="5372100" y="5486400"/>
              <a:ext cx="190500" cy="304799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170019" y="2151131"/>
            <a:ext cx="6002181" cy="1926578"/>
            <a:chOff x="170019" y="2151131"/>
            <a:chExt cx="6002181" cy="1926578"/>
          </a:xfrm>
        </p:grpSpPr>
        <p:cxnSp>
          <p:nvCxnSpPr>
            <p:cNvPr id="22" name="Straight Arrow Connector 21"/>
            <p:cNvCxnSpPr/>
            <p:nvPr/>
          </p:nvCxnSpPr>
          <p:spPr>
            <a:xfrm flipH="1">
              <a:off x="2743200" y="4038600"/>
              <a:ext cx="3429000" cy="0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743722" y="2625211"/>
              <a:ext cx="38100" cy="1452498"/>
            </a:xfrm>
            <a:prstGeom prst="line">
              <a:avLst/>
            </a:prstGeom>
            <a:ln w="12700" cmpd="sng">
              <a:solidFill>
                <a:srgbClr val="FF0000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170019" y="2151131"/>
              <a:ext cx="2372765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But if you travel too far</a:t>
              </a:r>
            </a:p>
            <a:p>
              <a:r>
                <a:rPr lang="en-US" dirty="0" smtClean="0"/>
                <a:t>in the right direction,</a:t>
              </a:r>
            </a:p>
            <a:p>
              <a:r>
                <a:rPr lang="en-US" dirty="0" smtClean="0"/>
                <a:t>you actually can make</a:t>
              </a:r>
            </a:p>
            <a:p>
              <a:r>
                <a:rPr lang="en-US" dirty="0" smtClean="0"/>
                <a:t>things worse.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1642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Winnow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Perceptron learning for binary training examples.</a:t>
            </a:r>
          </a:p>
          <a:p>
            <a:pPr lvl="1"/>
            <a:r>
              <a:rPr lang="en-US" dirty="0" smtClean="0"/>
              <a:t>I.e., assume components of input vector </a:t>
            </a:r>
            <a:r>
              <a:rPr lang="en-US" b="1" dirty="0" smtClean="0"/>
              <a:t>x</a:t>
            </a:r>
            <a:r>
              <a:rPr lang="en-US" dirty="0" smtClean="0"/>
              <a:t> are 0 or 1; outputs y are -1 or +1.</a:t>
            </a:r>
          </a:p>
          <a:p>
            <a:r>
              <a:rPr lang="en-US" dirty="0" smtClean="0"/>
              <a:t>Uses a threshold </a:t>
            </a:r>
            <a:r>
              <a:rPr lang="en-US" dirty="0" smtClean="0">
                <a:sym typeface="Symbol"/>
              </a:rPr>
              <a:t></a:t>
            </a:r>
            <a:r>
              <a:rPr lang="en-US" dirty="0" smtClean="0"/>
              <a:t>, usually the number of dimensions of the input vector or half that number.</a:t>
            </a:r>
          </a:p>
          <a:p>
            <a:r>
              <a:rPr lang="en-US" dirty="0" smtClean="0"/>
              <a:t>Select a training rate 0 &lt; </a:t>
            </a:r>
            <a:r>
              <a:rPr lang="en-US" dirty="0">
                <a:sym typeface="Symbol"/>
              </a:rPr>
              <a:t> </a:t>
            </a:r>
            <a:r>
              <a:rPr lang="en-US" dirty="0" smtClean="0"/>
              <a:t>&lt; 1.</a:t>
            </a:r>
          </a:p>
          <a:p>
            <a:r>
              <a:rPr lang="en-US" dirty="0" smtClean="0"/>
              <a:t>Initial weight vector </a:t>
            </a:r>
            <a:r>
              <a:rPr lang="en-US" b="1" dirty="0" smtClean="0"/>
              <a:t>w</a:t>
            </a:r>
            <a:r>
              <a:rPr lang="en-US" dirty="0" smtClean="0"/>
              <a:t> is (1, 1,…, 1).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94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Winnow Algorithm –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/>
          <a:lstStyle/>
          <a:p>
            <a:r>
              <a:rPr lang="en-US" dirty="0" smtClean="0"/>
              <a:t>Visit each training example (</a:t>
            </a:r>
            <a:r>
              <a:rPr lang="en-US" b="1" dirty="0" err="1" smtClean="0"/>
              <a:t>x</a:t>
            </a:r>
            <a:r>
              <a:rPr lang="en-US" dirty="0" err="1" smtClean="0"/>
              <a:t>,y</a:t>
            </a:r>
            <a:r>
              <a:rPr lang="en-US" dirty="0" smtClean="0"/>
              <a:t>) in turn, until convergence.</a:t>
            </a:r>
          </a:p>
          <a:p>
            <a:r>
              <a:rPr lang="en-US" dirty="0" smtClean="0"/>
              <a:t>If </a:t>
            </a:r>
            <a:r>
              <a:rPr lang="en-US" b="1" dirty="0" err="1" smtClean="0"/>
              <a:t>x</a:t>
            </a:r>
            <a:r>
              <a:rPr lang="en-US" dirty="0" err="1" smtClean="0"/>
              <a:t>.</a:t>
            </a:r>
            <a:r>
              <a:rPr lang="en-US" b="1" dirty="0" err="1" smtClean="0"/>
              <a:t>w</a:t>
            </a:r>
            <a:r>
              <a:rPr lang="en-US" dirty="0" smtClean="0"/>
              <a:t> &gt; </a:t>
            </a:r>
            <a:r>
              <a:rPr lang="en-US" dirty="0" smtClean="0">
                <a:sym typeface="Symbol"/>
              </a:rPr>
              <a:t> and y = +1, or</a:t>
            </a:r>
            <a:r>
              <a:rPr lang="en-US" dirty="0" smtClean="0"/>
              <a:t> </a:t>
            </a:r>
            <a:r>
              <a:rPr lang="en-US" b="1" dirty="0" err="1"/>
              <a:t>x</a:t>
            </a:r>
            <a:r>
              <a:rPr lang="en-US" dirty="0" err="1"/>
              <a:t>.</a:t>
            </a:r>
            <a:r>
              <a:rPr lang="en-US" b="1" dirty="0" err="1"/>
              <a:t>w</a:t>
            </a:r>
            <a:r>
              <a:rPr lang="en-US" dirty="0"/>
              <a:t> </a:t>
            </a:r>
            <a:r>
              <a:rPr lang="en-US" dirty="0" smtClean="0"/>
              <a:t>&lt; </a:t>
            </a:r>
            <a:r>
              <a:rPr lang="en-US" dirty="0">
                <a:sym typeface="Symbol"/>
              </a:rPr>
              <a:t> and y = </a:t>
            </a:r>
            <a:r>
              <a:rPr lang="en-US" dirty="0" smtClean="0">
                <a:sym typeface="Symbol"/>
              </a:rPr>
              <a:t>-1, we’re OK, so make no change to </a:t>
            </a:r>
            <a:r>
              <a:rPr lang="en-US" b="1" dirty="0" smtClean="0">
                <a:sym typeface="Symbol"/>
              </a:rPr>
              <a:t>w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dirty="0"/>
              <a:t>If </a:t>
            </a:r>
            <a:r>
              <a:rPr lang="en-US" b="1" dirty="0" err="1"/>
              <a:t>x</a:t>
            </a:r>
            <a:r>
              <a:rPr lang="en-US" dirty="0" err="1"/>
              <a:t>.</a:t>
            </a:r>
            <a:r>
              <a:rPr lang="en-US" b="1" dirty="0" err="1"/>
              <a:t>w</a:t>
            </a:r>
            <a:r>
              <a:rPr lang="en-US" dirty="0"/>
              <a:t> </a:t>
            </a:r>
            <a:r>
              <a:rPr lang="en-US" u="sng" dirty="0"/>
              <a:t>&gt;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 and y = </a:t>
            </a:r>
            <a:r>
              <a:rPr lang="en-US" dirty="0" smtClean="0">
                <a:sym typeface="Symbol"/>
              </a:rPr>
              <a:t>-1, lower each component of </a:t>
            </a:r>
            <a:r>
              <a:rPr lang="en-US" b="1" dirty="0" smtClean="0">
                <a:sym typeface="Symbol"/>
              </a:rPr>
              <a:t>w</a:t>
            </a:r>
            <a:r>
              <a:rPr lang="en-US" dirty="0" smtClean="0">
                <a:sym typeface="Symbol"/>
              </a:rPr>
              <a:t> where </a:t>
            </a:r>
            <a:r>
              <a:rPr lang="en-US" b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has value 1.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  <a:sym typeface="Symbol"/>
              </a:rPr>
              <a:t>More precisely</a:t>
            </a:r>
            <a:r>
              <a:rPr lang="en-US" dirty="0" smtClean="0">
                <a:sym typeface="Symbol"/>
              </a:rPr>
              <a:t>: IF x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= 1 THEN replace </a:t>
            </a:r>
            <a:r>
              <a:rPr lang="en-US" dirty="0" err="1" smtClean="0">
                <a:sym typeface="Symbol"/>
              </a:rPr>
              <a:t>w</a:t>
            </a:r>
            <a:r>
              <a:rPr lang="en-US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by </a:t>
            </a:r>
            <a:r>
              <a:rPr lang="en-US" dirty="0" err="1" smtClean="0">
                <a:sym typeface="Symbol"/>
              </a:rPr>
              <a:t>w</a:t>
            </a:r>
            <a:r>
              <a:rPr lang="en-US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dirty="0"/>
              <a:t>If </a:t>
            </a:r>
            <a:r>
              <a:rPr lang="en-US" b="1" dirty="0" err="1"/>
              <a:t>x</a:t>
            </a:r>
            <a:r>
              <a:rPr lang="en-US" dirty="0" err="1"/>
              <a:t>.</a:t>
            </a:r>
            <a:r>
              <a:rPr lang="en-US" b="1" dirty="0" err="1"/>
              <a:t>w</a:t>
            </a:r>
            <a:r>
              <a:rPr lang="en-US" dirty="0"/>
              <a:t> </a:t>
            </a:r>
            <a:r>
              <a:rPr lang="en-US" u="sng" dirty="0" smtClean="0"/>
              <a:t>&lt;</a:t>
            </a:r>
            <a:r>
              <a:rPr lang="en-US" dirty="0" smtClean="0"/>
              <a:t> </a:t>
            </a:r>
            <a:r>
              <a:rPr lang="en-US" dirty="0">
                <a:sym typeface="Symbol"/>
              </a:rPr>
              <a:t> and y = </a:t>
            </a:r>
            <a:r>
              <a:rPr lang="en-US" dirty="0" smtClean="0">
                <a:sym typeface="Symbol"/>
              </a:rPr>
              <a:t>+1</a:t>
            </a:r>
            <a:r>
              <a:rPr lang="en-US" dirty="0">
                <a:sym typeface="Symbol"/>
              </a:rPr>
              <a:t>, </a:t>
            </a:r>
            <a:r>
              <a:rPr lang="en-US" dirty="0" smtClean="0">
                <a:sym typeface="Symbol"/>
              </a:rPr>
              <a:t>raise </a:t>
            </a:r>
            <a:r>
              <a:rPr lang="en-US" dirty="0">
                <a:sym typeface="Symbol"/>
              </a:rPr>
              <a:t>each component of </a:t>
            </a:r>
            <a:r>
              <a:rPr lang="en-US" b="1" dirty="0">
                <a:sym typeface="Symbol"/>
              </a:rPr>
              <a:t>w</a:t>
            </a:r>
            <a:r>
              <a:rPr lang="en-US" dirty="0">
                <a:sym typeface="Symbol"/>
              </a:rPr>
              <a:t> where </a:t>
            </a:r>
            <a:r>
              <a:rPr lang="en-US" b="1" dirty="0">
                <a:sym typeface="Symbol"/>
              </a:rPr>
              <a:t>x</a:t>
            </a:r>
            <a:r>
              <a:rPr lang="en-US" dirty="0">
                <a:sym typeface="Symbol"/>
              </a:rPr>
              <a:t> has value 1.</a:t>
            </a:r>
          </a:p>
          <a:p>
            <a:pPr lvl="1"/>
            <a:r>
              <a:rPr lang="en-US" dirty="0">
                <a:solidFill>
                  <a:srgbClr val="0070C0"/>
                </a:solidFill>
                <a:sym typeface="Symbol"/>
              </a:rPr>
              <a:t>More precisely</a:t>
            </a:r>
            <a:r>
              <a:rPr lang="en-US" dirty="0">
                <a:sym typeface="Symbol"/>
              </a:rPr>
              <a:t>: IF x</a:t>
            </a:r>
            <a:r>
              <a:rPr lang="en-US" baseline="-25000" dirty="0">
                <a:sym typeface="Symbol"/>
              </a:rPr>
              <a:t>i</a:t>
            </a:r>
            <a:r>
              <a:rPr lang="en-US" dirty="0">
                <a:sym typeface="Symbol"/>
              </a:rPr>
              <a:t> = 1 THEN </a:t>
            </a:r>
            <a:r>
              <a:rPr lang="en-US" dirty="0" smtClean="0">
                <a:sym typeface="Symbol"/>
              </a:rPr>
              <a:t>replace </a:t>
            </a:r>
            <a:r>
              <a:rPr lang="en-US" dirty="0" err="1" smtClean="0">
                <a:sym typeface="Symbol"/>
              </a:rPr>
              <a:t>w</a:t>
            </a:r>
            <a:r>
              <a:rPr lang="en-US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by </a:t>
            </a:r>
            <a:r>
              <a:rPr lang="en-US" dirty="0" err="1" smtClean="0">
                <a:sym typeface="Symbol"/>
              </a:rPr>
              <a:t>w</a:t>
            </a:r>
            <a:r>
              <a:rPr lang="en-US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/.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52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Example</a:t>
            </a:r>
            <a:r>
              <a:rPr lang="en-US" dirty="0" smtClean="0"/>
              <a:t>: Winnow Algorithm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854539"/>
              </p:ext>
            </p:extLst>
          </p:nvPr>
        </p:nvGraphicFramePr>
        <p:xfrm>
          <a:off x="228600" y="1397000"/>
          <a:ext cx="8763000" cy="24942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95375"/>
                <a:gridCol w="1095375"/>
                <a:gridCol w="1095375"/>
                <a:gridCol w="1095375"/>
                <a:gridCol w="1095375"/>
                <a:gridCol w="1095375"/>
                <a:gridCol w="1095375"/>
                <a:gridCol w="10953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Viewer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Martian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Aveng-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Titanic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Lake House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You’ve Got Mail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4199205"/>
            <a:ext cx="77143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Goal is to classify “</a:t>
            </a:r>
            <a:r>
              <a:rPr lang="en-US" sz="2400" dirty="0" err="1" smtClean="0"/>
              <a:t>Scifi</a:t>
            </a:r>
            <a:r>
              <a:rPr lang="en-US" sz="2400" dirty="0" smtClean="0"/>
              <a:t>” viewers (+1) versus “Romance” (-1).</a:t>
            </a:r>
          </a:p>
          <a:p>
            <a:r>
              <a:rPr lang="en-US" sz="2400" dirty="0" smtClean="0"/>
              <a:t>Initial w = (1, 1, 1, 1, 1, 1).</a:t>
            </a:r>
          </a:p>
          <a:p>
            <a:r>
              <a:rPr lang="en-US" sz="2400" dirty="0" smtClean="0"/>
              <a:t>Threshold: </a:t>
            </a:r>
            <a:r>
              <a:rPr lang="en-US" sz="2400" dirty="0">
                <a:sym typeface="Symbol"/>
              </a:rPr>
              <a:t> </a:t>
            </a:r>
            <a:r>
              <a:rPr lang="en-US" sz="2400" dirty="0" smtClean="0"/>
              <a:t>= 6.</a:t>
            </a:r>
          </a:p>
          <a:p>
            <a:r>
              <a:rPr lang="en-US" sz="2400" dirty="0" smtClean="0"/>
              <a:t>Use </a:t>
            </a:r>
            <a:r>
              <a:rPr lang="en-US" sz="2400" dirty="0">
                <a:sym typeface="Symbol"/>
              </a:rPr>
              <a:t> </a:t>
            </a:r>
            <a:r>
              <a:rPr lang="en-US" sz="2400" dirty="0" smtClean="0"/>
              <a:t>= 1/2.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8741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Example</a:t>
            </a:r>
            <a:r>
              <a:rPr lang="en-US" dirty="0" smtClean="0"/>
              <a:t>: Winnow – (2)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631435"/>
              </p:ext>
            </p:extLst>
          </p:nvPr>
        </p:nvGraphicFramePr>
        <p:xfrm>
          <a:off x="228600" y="1397000"/>
          <a:ext cx="2819400" cy="22250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1940"/>
                <a:gridCol w="281940"/>
                <a:gridCol w="352425"/>
                <a:gridCol w="379095"/>
                <a:gridCol w="381000"/>
                <a:gridCol w="381000"/>
                <a:gridCol w="339090"/>
                <a:gridCol w="42291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81400" y="1600200"/>
            <a:ext cx="2502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</a:t>
            </a:r>
            <a:r>
              <a:rPr lang="en-US" sz="2400" dirty="0" smtClean="0"/>
              <a:t> = (1, 1, 1, 1, 1, 1).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581398" y="2104662"/>
            <a:ext cx="43132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Use A: misclassified.  </a:t>
            </a:r>
            <a:r>
              <a:rPr lang="en-US" sz="2400" b="1" dirty="0" err="1" smtClean="0"/>
              <a:t>x</a:t>
            </a:r>
            <a:r>
              <a:rPr lang="en-US" sz="2400" dirty="0" err="1" smtClean="0"/>
              <a:t>.</a:t>
            </a:r>
            <a:r>
              <a:rPr lang="en-US" sz="2400" b="1" dirty="0" err="1" smtClean="0"/>
              <a:t>w</a:t>
            </a:r>
            <a:r>
              <a:rPr lang="en-US" sz="2400" dirty="0" smtClean="0"/>
              <a:t> = 4 </a:t>
            </a:r>
            <a:r>
              <a:rPr lang="en-US" sz="2400" u="sng" dirty="0" smtClean="0"/>
              <a:t>&lt;</a:t>
            </a:r>
            <a:r>
              <a:rPr lang="en-US" sz="2400" dirty="0" smtClean="0"/>
              <a:t> 6.</a:t>
            </a:r>
          </a:p>
          <a:p>
            <a:r>
              <a:rPr lang="en-US" sz="2400" dirty="0" smtClean="0"/>
              <a:t>New </a:t>
            </a:r>
            <a:r>
              <a:rPr lang="en-US" sz="2400" b="1" dirty="0" smtClean="0"/>
              <a:t>w</a:t>
            </a:r>
            <a:r>
              <a:rPr lang="en-US" sz="2400" dirty="0" smtClean="0"/>
              <a:t> = (1, 2, 2, 2, 2, 1).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581399" y="3052383"/>
            <a:ext cx="43132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Use B: misclassified.  </a:t>
            </a:r>
            <a:r>
              <a:rPr lang="en-US" sz="2400" b="1" dirty="0" err="1" smtClean="0"/>
              <a:t>x</a:t>
            </a:r>
            <a:r>
              <a:rPr lang="en-US" sz="2400" dirty="0" err="1" smtClean="0"/>
              <a:t>.</a:t>
            </a:r>
            <a:r>
              <a:rPr lang="en-US" sz="2400" b="1" dirty="0" err="1" smtClean="0"/>
              <a:t>w</a:t>
            </a:r>
            <a:r>
              <a:rPr lang="en-US" sz="2400" dirty="0" smtClean="0"/>
              <a:t> = 5 </a:t>
            </a:r>
            <a:r>
              <a:rPr lang="en-US" sz="2400" u="sng" dirty="0" smtClean="0"/>
              <a:t>&lt;</a:t>
            </a:r>
            <a:r>
              <a:rPr lang="en-US" sz="2400" dirty="0" smtClean="0"/>
              <a:t> 6.</a:t>
            </a:r>
          </a:p>
          <a:p>
            <a:r>
              <a:rPr lang="en-US" sz="2400" dirty="0" smtClean="0"/>
              <a:t>New </a:t>
            </a:r>
            <a:r>
              <a:rPr lang="en-US" sz="2400" b="1" dirty="0" smtClean="0"/>
              <a:t>w</a:t>
            </a:r>
            <a:r>
              <a:rPr lang="en-US" sz="2400" dirty="0" smtClean="0"/>
              <a:t> = (2, 4, 4, 2, 2, 1).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581400" y="3885779"/>
            <a:ext cx="42891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Use C: misclassified.  </a:t>
            </a:r>
            <a:r>
              <a:rPr lang="en-US" sz="2400" b="1" dirty="0" err="1" smtClean="0"/>
              <a:t>x</a:t>
            </a:r>
            <a:r>
              <a:rPr lang="en-US" sz="2400" dirty="0" err="1" smtClean="0"/>
              <a:t>.</a:t>
            </a:r>
            <a:r>
              <a:rPr lang="en-US" sz="2400" b="1" dirty="0" err="1" smtClean="0"/>
              <a:t>w</a:t>
            </a:r>
            <a:r>
              <a:rPr lang="en-US" sz="2400" dirty="0" smtClean="0"/>
              <a:t> = 8 </a:t>
            </a:r>
            <a:r>
              <a:rPr lang="en-US" sz="2400" dirty="0"/>
              <a:t>&gt;</a:t>
            </a:r>
            <a:r>
              <a:rPr lang="en-US" sz="2400" dirty="0" smtClean="0"/>
              <a:t> 6.</a:t>
            </a:r>
          </a:p>
          <a:p>
            <a:r>
              <a:rPr lang="en-US" sz="2400" dirty="0" smtClean="0"/>
              <a:t>New </a:t>
            </a:r>
            <a:r>
              <a:rPr lang="en-US" sz="2400" b="1" dirty="0" smtClean="0"/>
              <a:t>w</a:t>
            </a:r>
            <a:r>
              <a:rPr lang="en-US" sz="2400" dirty="0" smtClean="0"/>
              <a:t> = (2, 2, 4, 1, 1, 1).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581400" y="4761344"/>
            <a:ext cx="48914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Now, D, E, A, B, C are all OK, so done.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40184" y="4992176"/>
            <a:ext cx="330885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Question for thought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Would this work if inputs</a:t>
            </a:r>
          </a:p>
          <a:p>
            <a:r>
              <a:rPr lang="en-US" sz="2400" dirty="0" smtClean="0"/>
              <a:t>were arbitrary reals, not</a:t>
            </a:r>
          </a:p>
          <a:p>
            <a:r>
              <a:rPr lang="en-US" sz="2400" dirty="0" smtClean="0"/>
              <a:t>just 0, 1?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302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76405" y="1143000"/>
            <a:ext cx="7772400" cy="1600200"/>
          </a:xfrm>
          <a:prstGeom prst="rect">
            <a:avLst/>
          </a:prstGeo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4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>
                <a:solidFill>
                  <a:srgbClr val="CC0000"/>
                </a:solidFill>
              </a:rPr>
              <a:t>Support-Vector Machines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143000" y="2743200"/>
            <a:ext cx="7467600" cy="21336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9900"/>
                </a:solidFill>
              </a:rPr>
              <a:t>Problem with </a:t>
            </a:r>
            <a:r>
              <a:rPr lang="en-US" sz="3600" dirty="0" err="1" smtClean="0">
                <a:solidFill>
                  <a:srgbClr val="FF9900"/>
                </a:solidFill>
              </a:rPr>
              <a:t>Perceptrons</a:t>
            </a:r>
            <a:r>
              <a:rPr lang="en-US" sz="3600" dirty="0" smtClean="0">
                <a:solidFill>
                  <a:srgbClr val="FF9900"/>
                </a:solidFill>
              </a:rPr>
              <a:t/>
            </a:r>
            <a:br>
              <a:rPr lang="en-US" sz="3600" dirty="0" smtClean="0">
                <a:solidFill>
                  <a:srgbClr val="FF9900"/>
                </a:solidFill>
              </a:rPr>
            </a:br>
            <a:r>
              <a:rPr lang="en-US" sz="3600" dirty="0" smtClean="0">
                <a:solidFill>
                  <a:srgbClr val="FF9900"/>
                </a:solidFill>
              </a:rPr>
              <a:t>Linearly Separable Data</a:t>
            </a:r>
            <a:br>
              <a:rPr lang="en-US" sz="3600" dirty="0" smtClean="0">
                <a:solidFill>
                  <a:srgbClr val="FF9900"/>
                </a:solidFill>
              </a:rPr>
            </a:br>
            <a:r>
              <a:rPr lang="en-US" sz="3600" dirty="0" smtClean="0">
                <a:solidFill>
                  <a:srgbClr val="FF9900"/>
                </a:solidFill>
              </a:rPr>
              <a:t>Dealing with </a:t>
            </a:r>
            <a:r>
              <a:rPr lang="en-US" sz="3600" dirty="0" err="1" smtClean="0">
                <a:solidFill>
                  <a:srgbClr val="FF9900"/>
                </a:solidFill>
              </a:rPr>
              <a:t>Nonseparable</a:t>
            </a:r>
            <a:r>
              <a:rPr lang="en-US" sz="3600" dirty="0" smtClean="0">
                <a:solidFill>
                  <a:srgbClr val="FF9900"/>
                </a:solidFill>
              </a:rPr>
              <a:t> Data</a:t>
            </a:r>
            <a:endParaRPr lang="en-US" sz="3600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4513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Perceptron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set of training points (</a:t>
            </a:r>
            <a:r>
              <a:rPr lang="en-US" b="1" dirty="0" smtClean="0"/>
              <a:t>x</a:t>
            </a:r>
            <a:r>
              <a:rPr lang="en-US" dirty="0" smtClean="0"/>
              <a:t>, y), where: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x</a:t>
            </a:r>
            <a:r>
              <a:rPr lang="en-US" dirty="0" smtClean="0"/>
              <a:t> is a real-valued vector of d dimensions (i.e., a point in a Euclidean space), and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y is a binary decision +1 or -1,</a:t>
            </a:r>
          </a:p>
          <a:p>
            <a:pPr marL="118872" indent="0">
              <a:buNone/>
            </a:pPr>
            <a:r>
              <a:rPr lang="en-US" dirty="0" smtClean="0"/>
              <a:t>a perceptron tries to find a linear separator between the positive and negative inputs.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67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</a:t>
            </a:r>
            <a:r>
              <a:rPr lang="en-US" dirty="0" err="1" smtClean="0"/>
              <a:t>Perceptrons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Not every dataset is linearly separable.</a:t>
            </a:r>
          </a:p>
          <a:p>
            <a:pPr marL="925830" lvl="1" indent="-514350"/>
            <a:r>
              <a:rPr lang="en-US" dirty="0" smtClean="0">
                <a:solidFill>
                  <a:srgbClr val="0070C0"/>
                </a:solidFill>
              </a:rPr>
              <a:t>More common</a:t>
            </a:r>
            <a:r>
              <a:rPr lang="en-US" dirty="0" smtClean="0"/>
              <a:t>: a dataset is “almost” separable, but with a small fraction of the points on the wrong side of the boundary.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Perceptron design stops as soon as a linear separator is found.</a:t>
            </a:r>
          </a:p>
          <a:p>
            <a:pPr marL="925830" lvl="1" indent="-514350"/>
            <a:r>
              <a:rPr lang="en-US" dirty="0" smtClean="0"/>
              <a:t>May not be the best boundary for separating the data to which the perceptron is applied, even if the training data is a random sample from the full dataset.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8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Example</a:t>
            </a:r>
            <a:r>
              <a:rPr lang="en-US" dirty="0" smtClean="0"/>
              <a:t>: Problem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21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600200" y="1524000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09800" y="1542790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032859" y="1551140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819400" y="1542790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429000" y="1569929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648200" y="1569929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282330" y="1524000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867400" y="1542790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676400" y="6096000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663352" y="5486400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642475" y="4210835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600200" y="4876800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626817" y="1752600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623686" y="2362200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00200" y="2971800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600200" y="3581400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179529" y="3509897"/>
            <a:ext cx="152400" cy="143005"/>
          </a:xfrm>
          <a:prstGeom prst="ellipse">
            <a:avLst/>
          </a:prstGeom>
          <a:solidFill>
            <a:schemeClr val="tx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390900" y="4158122"/>
            <a:ext cx="152400" cy="143005"/>
          </a:xfrm>
          <a:prstGeom prst="ellipse">
            <a:avLst/>
          </a:prstGeom>
          <a:solidFill>
            <a:schemeClr val="tx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429000" y="5424292"/>
            <a:ext cx="152400" cy="143005"/>
          </a:xfrm>
          <a:prstGeom prst="ellipse">
            <a:avLst/>
          </a:prstGeom>
          <a:solidFill>
            <a:schemeClr val="tx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390900" y="2290697"/>
            <a:ext cx="152400" cy="14300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610100" y="4148727"/>
            <a:ext cx="152400" cy="14300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640388" y="3187538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(1,4)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857500" y="3865323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(3,3)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884130" y="5135858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(3,1)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819400" y="2011658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(3,6)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070959" y="3865323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(5,3)</a:t>
            </a: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1663352" y="3124200"/>
            <a:ext cx="4280248" cy="2443097"/>
          </a:xfrm>
          <a:prstGeom prst="line">
            <a:avLst/>
          </a:prstGeom>
          <a:ln w="28575" cmpd="sng">
            <a:solidFill>
              <a:srgbClr val="FF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971800" y="1752600"/>
            <a:ext cx="2895600" cy="4389329"/>
          </a:xfrm>
          <a:prstGeom prst="line">
            <a:avLst/>
          </a:prstGeom>
          <a:ln w="28575" cmpd="sng"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172200" y="1934578"/>
            <a:ext cx="289534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Either red or blue line</a:t>
            </a:r>
          </a:p>
          <a:p>
            <a:r>
              <a:rPr lang="en-US" sz="2400" dirty="0" smtClean="0"/>
              <a:t>separates training</a:t>
            </a:r>
          </a:p>
          <a:p>
            <a:r>
              <a:rPr lang="en-US" sz="2400" dirty="0" smtClean="0"/>
              <a:t>points.  Can give</a:t>
            </a:r>
          </a:p>
          <a:p>
            <a:r>
              <a:rPr lang="en-US" sz="2400" dirty="0" smtClean="0"/>
              <a:t>different answers</a:t>
            </a:r>
          </a:p>
          <a:p>
            <a:r>
              <a:rPr lang="en-US" sz="2400" dirty="0" smtClean="0"/>
              <a:t>for many points.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739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 Behind SVM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designing a better cost function, we can force the separating hyperplane to be as far as possible from the points in either class.</a:t>
            </a:r>
          </a:p>
          <a:p>
            <a:pPr lvl="1"/>
            <a:r>
              <a:rPr lang="en-US" dirty="0" smtClean="0"/>
              <a:t>Reduces the likelihood that points in the test or validation sets will be misclassified.</a:t>
            </a:r>
          </a:p>
          <a:p>
            <a:r>
              <a:rPr lang="en-US" dirty="0" smtClean="0"/>
              <a:t>Later, we’ll also consider picking a hyperplane for </a:t>
            </a:r>
            <a:r>
              <a:rPr lang="en-US" dirty="0" err="1" smtClean="0"/>
              <a:t>nonseparable</a:t>
            </a:r>
            <a:r>
              <a:rPr lang="en-US" dirty="0" smtClean="0"/>
              <a:t> data, in a way that minimizes the “damage.”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8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Example</a:t>
            </a:r>
            <a:r>
              <a:rPr lang="en-US" dirty="0" smtClean="0"/>
              <a:t>: One Candidate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23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600200" y="1524000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09800" y="1542790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032859" y="1551140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819400" y="1542790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429000" y="1569929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648200" y="1569929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282330" y="1524000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867400" y="1542790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676400" y="6096000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663352" y="5486400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642475" y="4210835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600200" y="4876800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626817" y="1752600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623686" y="2362200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00200" y="2971800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600200" y="3581400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179529" y="3509897"/>
            <a:ext cx="152400" cy="143005"/>
          </a:xfrm>
          <a:prstGeom prst="ellipse">
            <a:avLst/>
          </a:prstGeom>
          <a:solidFill>
            <a:schemeClr val="tx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390900" y="4158122"/>
            <a:ext cx="152400" cy="143005"/>
          </a:xfrm>
          <a:prstGeom prst="ellipse">
            <a:avLst/>
          </a:prstGeom>
          <a:solidFill>
            <a:schemeClr val="tx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429000" y="5424292"/>
            <a:ext cx="152400" cy="143005"/>
          </a:xfrm>
          <a:prstGeom prst="ellipse">
            <a:avLst/>
          </a:prstGeom>
          <a:solidFill>
            <a:schemeClr val="tx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390900" y="2290697"/>
            <a:ext cx="152400" cy="14300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610100" y="4148727"/>
            <a:ext cx="152400" cy="14300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640388" y="3187538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(1,4)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857500" y="3865323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(3,3)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884130" y="5135858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(3,1)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819400" y="2011658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(3,6)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070959" y="3865323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(5,3)</a:t>
            </a: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1663352" y="3124200"/>
            <a:ext cx="4280248" cy="2443097"/>
          </a:xfrm>
          <a:prstGeom prst="line">
            <a:avLst/>
          </a:prstGeom>
          <a:ln w="28575" cmpd="sng">
            <a:solidFill>
              <a:srgbClr val="FF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26817" y="2835151"/>
            <a:ext cx="4280248" cy="2443097"/>
          </a:xfrm>
          <a:prstGeom prst="line">
            <a:avLst/>
          </a:prstGeom>
          <a:ln w="28575" cmpd="sng">
            <a:solidFill>
              <a:srgbClr val="FF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686838" y="2634380"/>
            <a:ext cx="4280248" cy="2443097"/>
          </a:xfrm>
          <a:prstGeom prst="line">
            <a:avLst/>
          </a:prstGeom>
          <a:ln w="28575" cmpd="sng">
            <a:solidFill>
              <a:srgbClr val="FF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4953000" y="1875198"/>
            <a:ext cx="2953151" cy="2849202"/>
            <a:chOff x="4953000" y="1875198"/>
            <a:chExt cx="2953151" cy="2849202"/>
          </a:xfrm>
        </p:grpSpPr>
        <p:sp>
          <p:nvSpPr>
            <p:cNvPr id="4" name="TextBox 3"/>
            <p:cNvSpPr txBox="1"/>
            <p:nvPr/>
          </p:nvSpPr>
          <p:spPr>
            <a:xfrm>
              <a:off x="6206647" y="1875198"/>
              <a:ext cx="169950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Separating</a:t>
              </a:r>
            </a:p>
            <a:p>
              <a:r>
                <a:rPr lang="en-US" sz="2400" dirty="0" smtClean="0"/>
                <a:t>hyperplane.</a:t>
              </a:r>
              <a:endParaRPr lang="en-US" sz="2400" dirty="0"/>
            </a:p>
          </p:txBody>
        </p:sp>
        <p:cxnSp>
          <p:nvCxnSpPr>
            <p:cNvPr id="32" name="Straight Arrow Connector 31"/>
            <p:cNvCxnSpPr>
              <a:stCxn id="4" idx="1"/>
            </p:cNvCxnSpPr>
            <p:nvPr/>
          </p:nvCxnSpPr>
          <p:spPr>
            <a:xfrm flipH="1">
              <a:off x="4953000" y="2290697"/>
              <a:ext cx="1253647" cy="2433703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76200" y="1965491"/>
            <a:ext cx="1867316" cy="1158709"/>
            <a:chOff x="76200" y="1965491"/>
            <a:chExt cx="1867316" cy="1158709"/>
          </a:xfrm>
        </p:grpSpPr>
        <p:sp>
          <p:nvSpPr>
            <p:cNvPr id="36" name="TextBox 35"/>
            <p:cNvSpPr txBox="1"/>
            <p:nvPr/>
          </p:nvSpPr>
          <p:spPr>
            <a:xfrm>
              <a:off x="76200" y="1965491"/>
              <a:ext cx="12923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Margin </a:t>
              </a:r>
              <a:r>
                <a:rPr lang="en-US" sz="2400" dirty="0" smtClean="0">
                  <a:sym typeface="Symbol"/>
                </a:rPr>
                <a:t></a:t>
              </a:r>
              <a:endParaRPr lang="en-US" sz="2400" dirty="0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H="1">
              <a:off x="1828800" y="2433702"/>
              <a:ext cx="114716" cy="272493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V="1">
              <a:off x="1600200" y="2835151"/>
              <a:ext cx="86638" cy="289049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>
            <a:off x="6159218" y="3212850"/>
            <a:ext cx="295144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(1,4), (3,3), and (5,3)</a:t>
            </a:r>
          </a:p>
          <a:p>
            <a:r>
              <a:rPr lang="en-US" sz="2400" dirty="0" smtClean="0"/>
              <a:t>are the </a:t>
            </a:r>
            <a:r>
              <a:rPr lang="en-US" sz="2400" i="1" dirty="0" smtClean="0">
                <a:solidFill>
                  <a:srgbClr val="FF0000"/>
                </a:solidFill>
              </a:rPr>
              <a:t>support</a:t>
            </a:r>
          </a:p>
          <a:p>
            <a:r>
              <a:rPr lang="en-US" sz="2400" i="1" dirty="0" smtClean="0">
                <a:solidFill>
                  <a:srgbClr val="FF0000"/>
                </a:solidFill>
              </a:rPr>
              <a:t>vectors</a:t>
            </a:r>
            <a:r>
              <a:rPr lang="en-US" sz="2400" dirty="0" smtClean="0"/>
              <a:t>, limiting the</a:t>
            </a:r>
          </a:p>
          <a:p>
            <a:r>
              <a:rPr lang="en-US" sz="2400" dirty="0" smtClean="0"/>
              <a:t>margin for this</a:t>
            </a:r>
          </a:p>
          <a:p>
            <a:r>
              <a:rPr lang="en-US" sz="2400" dirty="0" smtClean="0"/>
              <a:t>choice of hyperplane.</a:t>
            </a:r>
            <a:endParaRPr lang="en-US" sz="2400" dirty="0"/>
          </a:p>
        </p:txBody>
      </p:sp>
      <p:grpSp>
        <p:nvGrpSpPr>
          <p:cNvPr id="46" name="Group 45"/>
          <p:cNvGrpSpPr/>
          <p:nvPr/>
        </p:nvGrpSpPr>
        <p:grpSpPr>
          <a:xfrm>
            <a:off x="5579823" y="5077477"/>
            <a:ext cx="3598215" cy="1651006"/>
            <a:chOff x="5579823" y="5077477"/>
            <a:chExt cx="3598215" cy="1651006"/>
          </a:xfrm>
        </p:grpSpPr>
        <p:sp>
          <p:nvSpPr>
            <p:cNvPr id="13" name="TextBox 12"/>
            <p:cNvSpPr txBox="1"/>
            <p:nvPr/>
          </p:nvSpPr>
          <p:spPr>
            <a:xfrm>
              <a:off x="6212674" y="5528154"/>
              <a:ext cx="2965364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Call these the “upper”</a:t>
              </a:r>
            </a:p>
            <a:p>
              <a:r>
                <a:rPr lang="en-US" sz="2400" dirty="0" smtClean="0"/>
                <a:t>and “lower”</a:t>
              </a:r>
            </a:p>
            <a:p>
              <a:r>
                <a:rPr lang="en-US" sz="2400" dirty="0" smtClean="0"/>
                <a:t>hyperplanes.</a:t>
              </a:r>
              <a:endParaRPr lang="en-US" sz="2400" dirty="0"/>
            </a:p>
          </p:txBody>
        </p:sp>
        <p:cxnSp>
          <p:nvCxnSpPr>
            <p:cNvPr id="40" name="Straight Arrow Connector 39"/>
            <p:cNvCxnSpPr>
              <a:stCxn id="13" idx="1"/>
            </p:cNvCxnSpPr>
            <p:nvPr/>
          </p:nvCxnSpPr>
          <p:spPr>
            <a:xfrm flipH="1" flipV="1">
              <a:off x="5579823" y="5320524"/>
              <a:ext cx="632851" cy="807795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3" idx="0"/>
            </p:cNvCxnSpPr>
            <p:nvPr/>
          </p:nvCxnSpPr>
          <p:spPr>
            <a:xfrm flipH="1" flipV="1">
              <a:off x="5967086" y="5077477"/>
              <a:ext cx="1728270" cy="450677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3459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52400"/>
            <a:ext cx="8991598" cy="838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Example</a:t>
            </a:r>
            <a:r>
              <a:rPr lang="en-US" dirty="0" smtClean="0"/>
              <a:t>: Hyperplane With Larger </a:t>
            </a:r>
            <a:r>
              <a:rPr lang="en-US" dirty="0" smtClean="0">
                <a:sym typeface="Symbol"/>
              </a:rPr>
              <a:t>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24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600200" y="1524000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09800" y="1542790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032859" y="1551140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819400" y="1542790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429000" y="1569929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648200" y="1569929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282330" y="1524000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867400" y="1542790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676400" y="6096000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663352" y="5486400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642475" y="4210835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600200" y="4876800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626817" y="1752600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623686" y="2362200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00200" y="2971800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600200" y="3581400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179529" y="3509897"/>
            <a:ext cx="152400" cy="143005"/>
          </a:xfrm>
          <a:prstGeom prst="ellipse">
            <a:avLst/>
          </a:prstGeom>
          <a:solidFill>
            <a:schemeClr val="tx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390900" y="4158122"/>
            <a:ext cx="152400" cy="143005"/>
          </a:xfrm>
          <a:prstGeom prst="ellipse">
            <a:avLst/>
          </a:prstGeom>
          <a:solidFill>
            <a:schemeClr val="tx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429000" y="5424292"/>
            <a:ext cx="152400" cy="143005"/>
          </a:xfrm>
          <a:prstGeom prst="ellipse">
            <a:avLst/>
          </a:prstGeom>
          <a:solidFill>
            <a:schemeClr val="tx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390900" y="2290697"/>
            <a:ext cx="152400" cy="14300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610100" y="4148727"/>
            <a:ext cx="152400" cy="14300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640388" y="3187538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(1,4)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857500" y="3865323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(3,3)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884130" y="5135858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(3,1)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819400" y="2011658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(3,6)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070959" y="3865323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(5,3)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2971800" y="1752600"/>
            <a:ext cx="2895600" cy="4389329"/>
          </a:xfrm>
          <a:prstGeom prst="line">
            <a:avLst/>
          </a:prstGeom>
          <a:ln w="28575" cmpd="sng"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471281" y="1763226"/>
            <a:ext cx="2895600" cy="4389329"/>
          </a:xfrm>
          <a:prstGeom prst="line">
            <a:avLst/>
          </a:prstGeom>
          <a:ln w="28575" cmpd="sng"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943100" y="1752600"/>
            <a:ext cx="2895600" cy="4389329"/>
          </a:xfrm>
          <a:prstGeom prst="line">
            <a:avLst/>
          </a:prstGeom>
          <a:ln w="28575" cmpd="sng"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3581400" y="1875198"/>
            <a:ext cx="4324751" cy="1497006"/>
            <a:chOff x="3581400" y="1875198"/>
            <a:chExt cx="4324751" cy="1497006"/>
          </a:xfrm>
        </p:grpSpPr>
        <p:sp>
          <p:nvSpPr>
            <p:cNvPr id="42" name="TextBox 41"/>
            <p:cNvSpPr txBox="1"/>
            <p:nvPr/>
          </p:nvSpPr>
          <p:spPr>
            <a:xfrm>
              <a:off x="6206647" y="1875198"/>
              <a:ext cx="169950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Separating</a:t>
              </a:r>
            </a:p>
            <a:p>
              <a:r>
                <a:rPr lang="en-US" sz="2400" dirty="0" smtClean="0"/>
                <a:t>hyperplane.</a:t>
              </a:r>
              <a:endParaRPr lang="en-US" sz="2400" dirty="0"/>
            </a:p>
          </p:txBody>
        </p:sp>
        <p:cxnSp>
          <p:nvCxnSpPr>
            <p:cNvPr id="43" name="Straight Arrow Connector 42"/>
            <p:cNvCxnSpPr>
              <a:stCxn id="42" idx="1"/>
            </p:cNvCxnSpPr>
            <p:nvPr/>
          </p:nvCxnSpPr>
          <p:spPr>
            <a:xfrm flipH="1">
              <a:off x="3581400" y="2290697"/>
              <a:ext cx="2625247" cy="1081507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873618" y="1101145"/>
            <a:ext cx="2306426" cy="1332557"/>
            <a:chOff x="873618" y="1101145"/>
            <a:chExt cx="2306426" cy="1332557"/>
          </a:xfrm>
        </p:grpSpPr>
        <p:sp>
          <p:nvSpPr>
            <p:cNvPr id="44" name="TextBox 43"/>
            <p:cNvSpPr txBox="1"/>
            <p:nvPr/>
          </p:nvSpPr>
          <p:spPr>
            <a:xfrm>
              <a:off x="873618" y="1101145"/>
              <a:ext cx="12923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Margin </a:t>
              </a:r>
              <a:r>
                <a:rPr lang="en-US" sz="2400" dirty="0" smtClean="0">
                  <a:sym typeface="Symbol"/>
                </a:rPr>
                <a:t></a:t>
              </a:r>
              <a:endParaRPr lang="en-US" sz="2400" dirty="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H="1">
              <a:off x="2509905" y="1447800"/>
              <a:ext cx="670139" cy="381469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flipV="1">
              <a:off x="1519788" y="2011658"/>
              <a:ext cx="646171" cy="422044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3459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Maximizing </a:t>
            </a:r>
            <a:r>
              <a:rPr lang="en-US" dirty="0">
                <a:sym typeface="Symbol"/>
              </a:rPr>
              <a:t>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24627"/>
            <a:ext cx="8610600" cy="556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Goal</a:t>
            </a:r>
            <a:r>
              <a:rPr lang="en-US" dirty="0" smtClean="0"/>
              <a:t>: find </a:t>
            </a:r>
            <a:r>
              <a:rPr lang="en-US" b="1" dirty="0" smtClean="0"/>
              <a:t>w</a:t>
            </a:r>
            <a:r>
              <a:rPr lang="en-US" dirty="0" smtClean="0"/>
              <a:t> (the normal to the separating hyperplane) and b (the constant that positions the separating hyperplane) to maximize </a:t>
            </a:r>
            <a:r>
              <a:rPr lang="en-US" dirty="0" smtClean="0">
                <a:sym typeface="Symbol"/>
              </a:rPr>
              <a:t>, </a:t>
            </a:r>
            <a:r>
              <a:rPr lang="en-US" dirty="0" smtClean="0"/>
              <a:t>subject to the constraints that for each training example (</a:t>
            </a:r>
            <a:r>
              <a:rPr lang="en-US" b="1" dirty="0" err="1" smtClean="0"/>
              <a:t>x</a:t>
            </a:r>
            <a:r>
              <a:rPr lang="en-US" dirty="0" err="1" smtClean="0"/>
              <a:t>,y</a:t>
            </a:r>
            <a:r>
              <a:rPr lang="en-US" dirty="0" smtClean="0"/>
              <a:t>), we have y(</a:t>
            </a:r>
            <a:r>
              <a:rPr lang="en-US" b="1" dirty="0" err="1" smtClean="0"/>
              <a:t>w</a:t>
            </a:r>
            <a:r>
              <a:rPr lang="en-US" dirty="0" err="1" smtClean="0"/>
              <a:t>.</a:t>
            </a:r>
            <a:r>
              <a:rPr lang="en-US" b="1" dirty="0" err="1" smtClean="0"/>
              <a:t>x</a:t>
            </a:r>
            <a:r>
              <a:rPr lang="en-US" dirty="0" smtClean="0"/>
              <a:t> + b) </a:t>
            </a:r>
            <a:r>
              <a:rPr lang="en-US" u="sng" dirty="0" smtClean="0"/>
              <a:t>&gt;</a:t>
            </a:r>
            <a:r>
              <a:rPr lang="en-US" dirty="0" smtClean="0"/>
              <a:t> </a:t>
            </a:r>
            <a:r>
              <a:rPr lang="en-US" dirty="0">
                <a:sym typeface="Symbol"/>
              </a:rPr>
              <a:t>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That is, if y = +1, then point </a:t>
            </a:r>
            <a:r>
              <a:rPr lang="en-US" b="1" dirty="0" smtClean="0"/>
              <a:t>x</a:t>
            </a:r>
            <a:r>
              <a:rPr lang="en-US" dirty="0" smtClean="0"/>
              <a:t> is at least </a:t>
            </a:r>
            <a:r>
              <a:rPr lang="en-US" dirty="0" smtClean="0">
                <a:sym typeface="Symbol"/>
              </a:rPr>
              <a:t> above the separating hyperplane, and if y = -1, then </a:t>
            </a:r>
            <a:r>
              <a:rPr lang="en-US" b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is at least  below.</a:t>
            </a:r>
          </a:p>
          <a:p>
            <a:r>
              <a:rPr lang="en-US" dirty="0" smtClean="0">
                <a:solidFill>
                  <a:srgbClr val="0070C0"/>
                </a:solidFill>
                <a:sym typeface="Symbol"/>
              </a:rPr>
              <a:t>Problem</a:t>
            </a:r>
            <a:r>
              <a:rPr lang="en-US" dirty="0" smtClean="0">
                <a:sym typeface="Symbol"/>
              </a:rPr>
              <a:t>: scale of </a:t>
            </a:r>
            <a:r>
              <a:rPr lang="en-US" b="1" dirty="0" smtClean="0">
                <a:sym typeface="Symbol"/>
              </a:rPr>
              <a:t>w</a:t>
            </a:r>
            <a:r>
              <a:rPr lang="en-US" dirty="0" smtClean="0">
                <a:sym typeface="Symbol"/>
              </a:rPr>
              <a:t> and b.</a:t>
            </a:r>
          </a:p>
          <a:p>
            <a:pPr lvl="1"/>
            <a:r>
              <a:rPr lang="en-US" dirty="0" smtClean="0">
                <a:sym typeface="Symbol"/>
              </a:rPr>
              <a:t>Double </a:t>
            </a:r>
            <a:r>
              <a:rPr lang="en-US" b="1" dirty="0" smtClean="0">
                <a:sym typeface="Symbol"/>
              </a:rPr>
              <a:t>w</a:t>
            </a:r>
            <a:r>
              <a:rPr lang="en-US" dirty="0" smtClean="0">
                <a:sym typeface="Symbol"/>
              </a:rPr>
              <a:t> and b and we can double .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14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Maximizing </a:t>
            </a:r>
            <a:r>
              <a:rPr lang="en-US" dirty="0" smtClean="0">
                <a:sym typeface="Symbol"/>
              </a:rPr>
              <a:t> –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556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Solution</a:t>
            </a:r>
            <a:r>
              <a:rPr lang="en-US" dirty="0" smtClean="0"/>
              <a:t>: require |</a:t>
            </a:r>
            <a:r>
              <a:rPr lang="en-US" b="1" dirty="0" smtClean="0"/>
              <a:t>w</a:t>
            </a:r>
            <a:r>
              <a:rPr lang="en-US" dirty="0" smtClean="0"/>
              <a:t>| to be the unit of length for </a:t>
            </a:r>
            <a:r>
              <a:rPr lang="en-US" dirty="0">
                <a:sym typeface="Symbol"/>
              </a:rPr>
              <a:t>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Equivalent formulation</a:t>
            </a:r>
            <a:r>
              <a:rPr lang="en-US" dirty="0" smtClean="0"/>
              <a:t>: require that the constant terms in the upper and lower hyperplanes (those that are parallel to the separating hyperplanes, but just touch the support vectors) be b+1 and b-1.</a:t>
            </a:r>
          </a:p>
          <a:p>
            <a:r>
              <a:rPr lang="en-US" dirty="0" smtClean="0"/>
              <a:t>The problem of maximizing </a:t>
            </a:r>
            <a:r>
              <a:rPr lang="en-US" dirty="0" smtClean="0">
                <a:sym typeface="Symbol"/>
              </a:rPr>
              <a:t>, computed in units of |</a:t>
            </a:r>
            <a:r>
              <a:rPr lang="en-US" b="1" dirty="0" smtClean="0">
                <a:sym typeface="Symbol"/>
              </a:rPr>
              <a:t>w</a:t>
            </a:r>
            <a:r>
              <a:rPr lang="en-US" dirty="0" smtClean="0">
                <a:sym typeface="Symbol"/>
              </a:rPr>
              <a:t>|, is equivalent to minimizing |</a:t>
            </a:r>
            <a:r>
              <a:rPr lang="en-US" b="1" dirty="0" smtClean="0">
                <a:sym typeface="Symbol"/>
              </a:rPr>
              <a:t>w</a:t>
            </a:r>
            <a:r>
              <a:rPr lang="en-US" dirty="0" smtClean="0">
                <a:sym typeface="Symbol"/>
              </a:rPr>
              <a:t>| subject to the constraint that all points are outside the upper and lower hyperplanes.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  <a:sym typeface="Symbol"/>
              </a:rPr>
              <a:t>Why</a:t>
            </a:r>
            <a:r>
              <a:rPr lang="en-US" dirty="0" smtClean="0">
                <a:sym typeface="Symbol"/>
              </a:rPr>
              <a:t>? We forced the margin to be 1, so the smaller </a:t>
            </a:r>
            <a:r>
              <a:rPr lang="en-US" b="1" dirty="0" smtClean="0">
                <a:sym typeface="Symbol"/>
              </a:rPr>
              <a:t>w</a:t>
            </a:r>
            <a:r>
              <a:rPr lang="en-US" dirty="0" smtClean="0">
                <a:sym typeface="Symbol"/>
              </a:rPr>
              <a:t> is, the larger </a:t>
            </a:r>
            <a:r>
              <a:rPr lang="en-US" dirty="0">
                <a:sym typeface="Symbol"/>
              </a:rPr>
              <a:t> </a:t>
            </a:r>
            <a:r>
              <a:rPr lang="en-US" dirty="0" smtClean="0">
                <a:sym typeface="Symbol"/>
              </a:rPr>
              <a:t>looks in units of |</a:t>
            </a:r>
            <a:r>
              <a:rPr lang="en-US" b="1" dirty="0" smtClean="0">
                <a:sym typeface="Symbol"/>
              </a:rPr>
              <a:t>w</a:t>
            </a:r>
            <a:r>
              <a:rPr lang="en-US" dirty="0" smtClean="0">
                <a:sym typeface="Symbol"/>
              </a:rPr>
              <a:t>|.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00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52400"/>
            <a:ext cx="8991598" cy="838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Example</a:t>
            </a:r>
            <a:r>
              <a:rPr lang="en-US" dirty="0" smtClean="0"/>
              <a:t>: Unit Separation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27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600200" y="1524000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09800" y="1542790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032859" y="1551140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819400" y="1542790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429000" y="1569929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648200" y="1569929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282330" y="1524000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867400" y="1542790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676400" y="6096000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663352" y="5486400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642475" y="4210835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600200" y="4876800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626817" y="1752600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623686" y="2362200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00200" y="2971800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600200" y="3581400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179529" y="3509897"/>
            <a:ext cx="152400" cy="143005"/>
          </a:xfrm>
          <a:prstGeom prst="ellipse">
            <a:avLst/>
          </a:prstGeom>
          <a:solidFill>
            <a:schemeClr val="tx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390900" y="4158122"/>
            <a:ext cx="152400" cy="143005"/>
          </a:xfrm>
          <a:prstGeom prst="ellipse">
            <a:avLst/>
          </a:prstGeom>
          <a:solidFill>
            <a:schemeClr val="tx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429000" y="5424292"/>
            <a:ext cx="152400" cy="143005"/>
          </a:xfrm>
          <a:prstGeom prst="ellipse">
            <a:avLst/>
          </a:prstGeom>
          <a:solidFill>
            <a:schemeClr val="tx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390900" y="2290697"/>
            <a:ext cx="152400" cy="14300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610100" y="4148727"/>
            <a:ext cx="152400" cy="14300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640388" y="3187538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(1,4)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857500" y="3865323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(3,3)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884130" y="5135858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(3,1)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819400" y="2011658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(3,6)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070959" y="3865323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(5,3)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2971800" y="1752600"/>
            <a:ext cx="2895600" cy="4389329"/>
          </a:xfrm>
          <a:prstGeom prst="line">
            <a:avLst/>
          </a:prstGeom>
          <a:ln w="28575" cmpd="sng"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471281" y="1763226"/>
            <a:ext cx="2895600" cy="4389329"/>
          </a:xfrm>
          <a:prstGeom prst="line">
            <a:avLst/>
          </a:prstGeom>
          <a:ln w="28575" cmpd="sng"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943100" y="1752600"/>
            <a:ext cx="2895600" cy="4389329"/>
          </a:xfrm>
          <a:prstGeom prst="line">
            <a:avLst/>
          </a:prstGeom>
          <a:ln w="28575" cmpd="sng"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3505200" y="1875197"/>
            <a:ext cx="5588959" cy="1497006"/>
            <a:chOff x="3505200" y="1875197"/>
            <a:chExt cx="5588959" cy="1497006"/>
          </a:xfrm>
        </p:grpSpPr>
        <p:sp>
          <p:nvSpPr>
            <p:cNvPr id="42" name="TextBox 41"/>
            <p:cNvSpPr txBox="1"/>
            <p:nvPr/>
          </p:nvSpPr>
          <p:spPr>
            <a:xfrm>
              <a:off x="6019278" y="1875197"/>
              <a:ext cx="307488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Separating hyperplane</a:t>
              </a:r>
            </a:p>
            <a:p>
              <a:r>
                <a:rPr lang="en-US" sz="2400" b="1" dirty="0" err="1" smtClean="0"/>
                <a:t>w</a:t>
              </a:r>
              <a:r>
                <a:rPr lang="en-US" sz="2400" dirty="0" err="1" smtClean="0"/>
                <a:t>.</a:t>
              </a:r>
              <a:r>
                <a:rPr lang="en-US" sz="2400" b="1" dirty="0" err="1" smtClean="0"/>
                <a:t>x</a:t>
              </a:r>
              <a:r>
                <a:rPr lang="en-US" sz="2400" dirty="0" err="1" smtClean="0"/>
                <a:t>+b</a:t>
              </a:r>
              <a:r>
                <a:rPr lang="en-US" sz="2400" dirty="0" smtClean="0"/>
                <a:t> = 0.</a:t>
              </a:r>
              <a:endParaRPr lang="en-US" sz="2400" dirty="0"/>
            </a:p>
          </p:txBody>
        </p:sp>
        <p:cxnSp>
          <p:nvCxnSpPr>
            <p:cNvPr id="43" name="Straight Arrow Connector 42"/>
            <p:cNvCxnSpPr>
              <a:stCxn id="42" idx="1"/>
            </p:cNvCxnSpPr>
            <p:nvPr/>
          </p:nvCxnSpPr>
          <p:spPr>
            <a:xfrm flipH="1">
              <a:off x="3505200" y="2290696"/>
              <a:ext cx="2514078" cy="1081507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873618" y="1101145"/>
            <a:ext cx="2098182" cy="1332557"/>
            <a:chOff x="873618" y="1101145"/>
            <a:chExt cx="2098182" cy="1332557"/>
          </a:xfrm>
        </p:grpSpPr>
        <p:sp>
          <p:nvSpPr>
            <p:cNvPr id="44" name="TextBox 43"/>
            <p:cNvSpPr txBox="1"/>
            <p:nvPr/>
          </p:nvSpPr>
          <p:spPr>
            <a:xfrm>
              <a:off x="873618" y="1101145"/>
              <a:ext cx="12923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Margin </a:t>
              </a:r>
              <a:r>
                <a:rPr lang="en-US" sz="2400" dirty="0" smtClean="0">
                  <a:sym typeface="Symbol"/>
                </a:rPr>
                <a:t></a:t>
              </a:r>
              <a:endParaRPr lang="en-US" sz="2400" dirty="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H="1">
              <a:off x="2471281" y="1569929"/>
              <a:ext cx="500519" cy="305269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flipV="1">
              <a:off x="1519788" y="2011658"/>
              <a:ext cx="646171" cy="422044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4370079" y="3187538"/>
            <a:ext cx="4136412" cy="830997"/>
            <a:chOff x="4351812" y="1875197"/>
            <a:chExt cx="4136412" cy="830997"/>
          </a:xfrm>
        </p:grpSpPr>
        <p:sp>
          <p:nvSpPr>
            <p:cNvPr id="46" name="TextBox 45"/>
            <p:cNvSpPr txBox="1"/>
            <p:nvPr/>
          </p:nvSpPr>
          <p:spPr>
            <a:xfrm>
              <a:off x="6019278" y="1875197"/>
              <a:ext cx="246894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Upper hyperplane</a:t>
              </a:r>
            </a:p>
            <a:p>
              <a:r>
                <a:rPr lang="en-US" sz="2400" b="1" dirty="0" err="1" smtClean="0"/>
                <a:t>w</a:t>
              </a:r>
              <a:r>
                <a:rPr lang="en-US" sz="2400" dirty="0" err="1" smtClean="0"/>
                <a:t>.</a:t>
              </a:r>
              <a:r>
                <a:rPr lang="en-US" sz="2400" b="1" dirty="0" err="1" smtClean="0"/>
                <a:t>x</a:t>
              </a:r>
              <a:r>
                <a:rPr lang="en-US" sz="2400" dirty="0" err="1" smtClean="0"/>
                <a:t>+b</a:t>
              </a:r>
              <a:r>
                <a:rPr lang="en-US" sz="2400" dirty="0" smtClean="0"/>
                <a:t> = 1.</a:t>
              </a:r>
              <a:endParaRPr lang="en-US" sz="2400" dirty="0"/>
            </a:p>
          </p:txBody>
        </p:sp>
        <p:cxnSp>
          <p:nvCxnSpPr>
            <p:cNvPr id="48" name="Straight Arrow Connector 47"/>
            <p:cNvCxnSpPr>
              <a:stCxn id="46" idx="1"/>
            </p:cNvCxnSpPr>
            <p:nvPr/>
          </p:nvCxnSpPr>
          <p:spPr>
            <a:xfrm flipH="1">
              <a:off x="4351812" y="2290696"/>
              <a:ext cx="1667466" cy="206963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4495800" y="4572021"/>
            <a:ext cx="4050058" cy="1066779"/>
            <a:chOff x="4447784" y="1875197"/>
            <a:chExt cx="4050058" cy="1066779"/>
          </a:xfrm>
        </p:grpSpPr>
        <p:sp>
          <p:nvSpPr>
            <p:cNvPr id="51" name="TextBox 50"/>
            <p:cNvSpPr txBox="1"/>
            <p:nvPr/>
          </p:nvSpPr>
          <p:spPr>
            <a:xfrm>
              <a:off x="6019278" y="1875197"/>
              <a:ext cx="247856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Lower hyperplane</a:t>
              </a:r>
            </a:p>
            <a:p>
              <a:r>
                <a:rPr lang="en-US" sz="2400" b="1" dirty="0" err="1" smtClean="0"/>
                <a:t>w</a:t>
              </a:r>
              <a:r>
                <a:rPr lang="en-US" sz="2400" dirty="0" err="1" smtClean="0"/>
                <a:t>.</a:t>
              </a:r>
              <a:r>
                <a:rPr lang="en-US" sz="2400" b="1" dirty="0" err="1" smtClean="0"/>
                <a:t>x</a:t>
              </a:r>
              <a:r>
                <a:rPr lang="en-US" sz="2400" dirty="0" err="1" smtClean="0"/>
                <a:t>+b</a:t>
              </a:r>
              <a:r>
                <a:rPr lang="en-US" sz="2400" dirty="0" smtClean="0"/>
                <a:t> = -1.</a:t>
              </a:r>
              <a:endParaRPr lang="en-US" sz="2400" dirty="0"/>
            </a:p>
          </p:txBody>
        </p:sp>
        <p:cxnSp>
          <p:nvCxnSpPr>
            <p:cNvPr id="52" name="Straight Arrow Connector 51"/>
            <p:cNvCxnSpPr>
              <a:stCxn id="51" idx="1"/>
            </p:cNvCxnSpPr>
            <p:nvPr/>
          </p:nvCxnSpPr>
          <p:spPr>
            <a:xfrm flipH="1">
              <a:off x="4447784" y="2290696"/>
              <a:ext cx="1571494" cy="651280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3240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Example</a:t>
            </a:r>
            <a:r>
              <a:rPr lang="en-US" dirty="0" smtClean="0"/>
              <a:t>: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running example, with positive points (3,6) and (5,3), and with negative points (1,4), (3,3), and (3,1).</a:t>
            </a:r>
          </a:p>
          <a:p>
            <a:r>
              <a:rPr lang="en-US" dirty="0" smtClean="0"/>
              <a:t>Let </a:t>
            </a:r>
            <a:r>
              <a:rPr lang="en-US" b="1" dirty="0" smtClean="0"/>
              <a:t>w</a:t>
            </a:r>
            <a:r>
              <a:rPr lang="en-US" dirty="0" smtClean="0"/>
              <a:t> = (</a:t>
            </a:r>
            <a:r>
              <a:rPr lang="en-US" dirty="0" err="1" smtClean="0"/>
              <a:t>u,v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Then we must minimize |</a:t>
            </a:r>
            <a:r>
              <a:rPr lang="en-US" b="1" dirty="0" smtClean="0"/>
              <a:t>w</a:t>
            </a:r>
            <a:r>
              <a:rPr lang="en-US" dirty="0" smtClean="0"/>
              <a:t>| subject to:</a:t>
            </a:r>
          </a:p>
          <a:p>
            <a:pPr lvl="1"/>
            <a:r>
              <a:rPr lang="en-US" dirty="0" smtClean="0"/>
              <a:t>3u + 6v + b </a:t>
            </a:r>
            <a:r>
              <a:rPr lang="en-US" u="sng" dirty="0" smtClean="0"/>
              <a:t>&gt;</a:t>
            </a:r>
            <a:r>
              <a:rPr lang="en-US" dirty="0" smtClean="0"/>
              <a:t> 1.</a:t>
            </a:r>
          </a:p>
          <a:p>
            <a:pPr lvl="1"/>
            <a:r>
              <a:rPr lang="en-US" dirty="0" smtClean="0"/>
              <a:t>5u </a:t>
            </a:r>
            <a:r>
              <a:rPr lang="en-US" dirty="0"/>
              <a:t>+ </a:t>
            </a:r>
            <a:r>
              <a:rPr lang="en-US" dirty="0" smtClean="0"/>
              <a:t>3v + b </a:t>
            </a:r>
            <a:r>
              <a:rPr lang="en-US" u="sng" dirty="0"/>
              <a:t>&gt;</a:t>
            </a:r>
            <a:r>
              <a:rPr lang="en-US" dirty="0"/>
              <a:t> 1.</a:t>
            </a:r>
          </a:p>
          <a:p>
            <a:pPr lvl="1"/>
            <a:r>
              <a:rPr lang="en-US" dirty="0" smtClean="0"/>
              <a:t>u   + 4v + b </a:t>
            </a:r>
            <a:r>
              <a:rPr lang="en-US" u="sng" dirty="0" smtClean="0"/>
              <a:t>&lt;</a:t>
            </a:r>
            <a:r>
              <a:rPr lang="en-US" dirty="0" smtClean="0"/>
              <a:t> -1.</a:t>
            </a:r>
          </a:p>
          <a:p>
            <a:pPr lvl="1"/>
            <a:r>
              <a:rPr lang="en-US" dirty="0" smtClean="0"/>
              <a:t>3u </a:t>
            </a:r>
            <a:r>
              <a:rPr lang="en-US" dirty="0"/>
              <a:t>+ </a:t>
            </a:r>
            <a:r>
              <a:rPr lang="en-US" dirty="0" smtClean="0"/>
              <a:t>3v </a:t>
            </a:r>
            <a:r>
              <a:rPr lang="en-US" dirty="0"/>
              <a:t>+ b </a:t>
            </a:r>
            <a:r>
              <a:rPr lang="en-US" u="sng" dirty="0"/>
              <a:t>&lt;</a:t>
            </a:r>
            <a:r>
              <a:rPr lang="en-US" dirty="0"/>
              <a:t> -1.</a:t>
            </a:r>
          </a:p>
          <a:p>
            <a:pPr lvl="1"/>
            <a:r>
              <a:rPr lang="en-US" dirty="0" smtClean="0"/>
              <a:t>3u </a:t>
            </a:r>
            <a:r>
              <a:rPr lang="en-US" dirty="0"/>
              <a:t>+ </a:t>
            </a:r>
            <a:r>
              <a:rPr lang="en-US" dirty="0" smtClean="0"/>
              <a:t>  v </a:t>
            </a:r>
            <a:r>
              <a:rPr lang="en-US" dirty="0"/>
              <a:t>+ b </a:t>
            </a:r>
            <a:r>
              <a:rPr lang="en-US" u="sng" dirty="0" smtClean="0"/>
              <a:t>&lt;</a:t>
            </a:r>
            <a:r>
              <a:rPr lang="en-US" dirty="0" smtClean="0"/>
              <a:t> </a:t>
            </a:r>
            <a:r>
              <a:rPr lang="en-US" dirty="0"/>
              <a:t>-1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27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the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almost a linear program.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Difference</a:t>
            </a:r>
            <a:r>
              <a:rPr lang="en-US" dirty="0" smtClean="0"/>
              <a:t>: the objective function </a:t>
            </a:r>
            <a:r>
              <a:rPr lang="en-US" dirty="0" err="1" smtClean="0"/>
              <a:t>sqrt</a:t>
            </a:r>
            <a:r>
              <a:rPr lang="en-US" dirty="0" smtClean="0"/>
              <a:t>(u</a:t>
            </a:r>
            <a:r>
              <a:rPr lang="en-US" baseline="30000" dirty="0" smtClean="0"/>
              <a:t>2</a:t>
            </a:r>
            <a:r>
              <a:rPr lang="en-US" dirty="0" smtClean="0"/>
              <a:t>+v</a:t>
            </a:r>
            <a:r>
              <a:rPr lang="en-US" baseline="30000" dirty="0" smtClean="0"/>
              <a:t>2</a:t>
            </a:r>
            <a:r>
              <a:rPr lang="en-US" dirty="0" smtClean="0"/>
              <a:t>) is not linear.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Cheat</a:t>
            </a:r>
            <a:r>
              <a:rPr lang="en-US" dirty="0" smtClean="0"/>
              <a:t>: if we believe the blue hyperplane with support vectors (3,6), (5,3), and (3,3) is the best we can do, then we know that the normal to this hyperplane has v = 2u/3, and we only have to minimize 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946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Separators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i="1" dirty="0" smtClean="0">
                <a:solidFill>
                  <a:srgbClr val="FF0000"/>
                </a:solidFill>
              </a:rPr>
              <a:t>linear separator </a:t>
            </a:r>
            <a:r>
              <a:rPr lang="en-US" dirty="0" smtClean="0"/>
              <a:t>is a d-dimensional vector </a:t>
            </a:r>
            <a:r>
              <a:rPr lang="en-US" b="1" dirty="0" smtClean="0"/>
              <a:t>w</a:t>
            </a:r>
            <a:r>
              <a:rPr lang="en-US" dirty="0" smtClean="0"/>
              <a:t> and a </a:t>
            </a:r>
            <a:r>
              <a:rPr lang="en-US" i="1" dirty="0" smtClean="0">
                <a:solidFill>
                  <a:srgbClr val="FF0000"/>
                </a:solidFill>
              </a:rPr>
              <a:t>threshold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 </a:t>
            </a:r>
            <a:r>
              <a:rPr lang="en-US" dirty="0" smtClean="0"/>
              <a:t>such that the </a:t>
            </a:r>
            <a:r>
              <a:rPr lang="en-US" i="1" dirty="0" smtClean="0">
                <a:solidFill>
                  <a:srgbClr val="FF0000"/>
                </a:solidFill>
              </a:rPr>
              <a:t>hyperplane</a:t>
            </a:r>
            <a:r>
              <a:rPr lang="en-US" dirty="0" smtClean="0"/>
              <a:t> defined by </a:t>
            </a:r>
            <a:r>
              <a:rPr lang="en-US" b="1" dirty="0" smtClean="0"/>
              <a:t>w</a:t>
            </a:r>
            <a:r>
              <a:rPr lang="en-US" dirty="0" smtClean="0"/>
              <a:t> and </a:t>
            </a:r>
            <a:r>
              <a:rPr lang="en-US" dirty="0" smtClean="0">
                <a:sym typeface="Symbol"/>
              </a:rPr>
              <a:t> separates the positive and negative examples.</a:t>
            </a:r>
          </a:p>
          <a:p>
            <a:r>
              <a:rPr lang="en-US" dirty="0" smtClean="0">
                <a:solidFill>
                  <a:srgbClr val="0070C0"/>
                </a:solidFill>
                <a:sym typeface="Symbol"/>
              </a:rPr>
              <a:t>More precisely</a:t>
            </a:r>
            <a:r>
              <a:rPr lang="en-US" dirty="0" smtClean="0">
                <a:sym typeface="Symbol"/>
              </a:rPr>
              <a:t>: given input </a:t>
            </a:r>
            <a:r>
              <a:rPr lang="en-US" b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, the separator returns +1 if </a:t>
            </a:r>
            <a:r>
              <a:rPr lang="en-US" b="1" dirty="0" err="1" smtClean="0">
                <a:sym typeface="Symbol"/>
              </a:rPr>
              <a:t>x</a:t>
            </a:r>
            <a:r>
              <a:rPr lang="en-US" dirty="0" err="1" smtClean="0">
                <a:sym typeface="Symbol"/>
              </a:rPr>
              <a:t>.</a:t>
            </a:r>
            <a:r>
              <a:rPr lang="en-US" b="1" dirty="0" err="1" smtClean="0">
                <a:sym typeface="Symbol"/>
              </a:rPr>
              <a:t>w</a:t>
            </a:r>
            <a:r>
              <a:rPr lang="en-US" dirty="0" smtClean="0">
                <a:sym typeface="Symbol"/>
              </a:rPr>
              <a:t> &gt;  and returns -1 if not.</a:t>
            </a:r>
          </a:p>
          <a:p>
            <a:pPr lvl="1"/>
            <a:r>
              <a:rPr lang="en-US" dirty="0" smtClean="0">
                <a:sym typeface="Symbol"/>
              </a:rPr>
              <a:t>I.e., the hyperplane is the set of points whose dot product with </a:t>
            </a:r>
            <a:r>
              <a:rPr lang="en-US" b="1" dirty="0" smtClean="0">
                <a:sym typeface="Symbol"/>
              </a:rPr>
              <a:t>w</a:t>
            </a:r>
            <a:r>
              <a:rPr lang="en-US" dirty="0" smtClean="0">
                <a:sym typeface="Symbol"/>
              </a:rPr>
              <a:t> is </a:t>
            </a:r>
            <a:r>
              <a:rPr lang="en-US" dirty="0">
                <a:sym typeface="Symbol"/>
              </a:rPr>
              <a:t></a:t>
            </a:r>
            <a:r>
              <a:rPr lang="en-US" dirty="0" smtClean="0">
                <a:sym typeface="Symbol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4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152400"/>
            <a:ext cx="8915398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Solving the Constraints if v = 2u/3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703701"/>
              </p:ext>
            </p:extLst>
          </p:nvPr>
        </p:nvGraphicFramePr>
        <p:xfrm>
          <a:off x="609601" y="1447800"/>
          <a:ext cx="4114800" cy="2225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61999"/>
                <a:gridCol w="1676400"/>
                <a:gridCol w="16764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Constraint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If v = 2u/3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(3,6)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3u +</a:t>
                      </a:r>
                      <a:r>
                        <a:rPr lang="en-US" baseline="0" dirty="0" smtClean="0"/>
                        <a:t> 6v + b </a:t>
                      </a:r>
                      <a:r>
                        <a:rPr lang="en-US" u="sng" baseline="0" dirty="0" smtClean="0"/>
                        <a:t>&gt;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7u</a:t>
                      </a:r>
                      <a:r>
                        <a:rPr lang="en-US" b="1" baseline="0" dirty="0" smtClean="0"/>
                        <a:t> + b </a:t>
                      </a:r>
                      <a:r>
                        <a:rPr lang="en-US" b="1" u="sng" baseline="0" dirty="0" smtClean="0"/>
                        <a:t>&gt;</a:t>
                      </a:r>
                      <a:r>
                        <a:rPr lang="en-US" b="1" baseline="0" dirty="0" smtClean="0"/>
                        <a:t> 1</a:t>
                      </a:r>
                      <a:endParaRPr lang="en-US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(5,3)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5u +</a:t>
                      </a:r>
                      <a:r>
                        <a:rPr lang="en-US" baseline="0" dirty="0" smtClean="0"/>
                        <a:t> 3v + b </a:t>
                      </a:r>
                      <a:r>
                        <a:rPr lang="en-US" u="sng" baseline="0" dirty="0" smtClean="0"/>
                        <a:t>&gt;</a:t>
                      </a:r>
                      <a:r>
                        <a:rPr lang="en-US" baseline="0" dirty="0" smtClean="0"/>
                        <a:t> 1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7u</a:t>
                      </a:r>
                      <a:r>
                        <a:rPr lang="en-US" b="1" baseline="0" dirty="0" smtClean="0"/>
                        <a:t> + b </a:t>
                      </a:r>
                      <a:r>
                        <a:rPr lang="en-US" b="1" u="sng" baseline="0" dirty="0" smtClean="0"/>
                        <a:t>&gt;</a:t>
                      </a:r>
                      <a:r>
                        <a:rPr lang="en-US" b="1" baseline="0" dirty="0" smtClean="0"/>
                        <a:t> 1</a:t>
                      </a:r>
                      <a:endParaRPr lang="en-US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(1,4)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 +</a:t>
                      </a:r>
                      <a:r>
                        <a:rPr lang="en-US" baseline="0" dirty="0" smtClean="0"/>
                        <a:t> 4v + b </a:t>
                      </a:r>
                      <a:r>
                        <a:rPr lang="en-US" u="sng" baseline="0" dirty="0" smtClean="0"/>
                        <a:t>&lt;</a:t>
                      </a:r>
                      <a:r>
                        <a:rPr lang="en-US" baseline="0" dirty="0" smtClean="0"/>
                        <a:t> -1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11u/3</a:t>
                      </a:r>
                      <a:r>
                        <a:rPr lang="en-US" baseline="0" dirty="0" smtClean="0"/>
                        <a:t> + b </a:t>
                      </a:r>
                      <a:r>
                        <a:rPr lang="en-US" u="sng" baseline="0" dirty="0" smtClean="0"/>
                        <a:t>&lt;</a:t>
                      </a:r>
                      <a:r>
                        <a:rPr lang="en-US" baseline="0" dirty="0" smtClean="0"/>
                        <a:t> -1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(3,3)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3u +</a:t>
                      </a:r>
                      <a:r>
                        <a:rPr lang="en-US" baseline="0" dirty="0" smtClean="0"/>
                        <a:t> 3v + b </a:t>
                      </a:r>
                      <a:r>
                        <a:rPr lang="en-US" u="sng" baseline="0" dirty="0" smtClean="0"/>
                        <a:t>&lt;</a:t>
                      </a:r>
                      <a:r>
                        <a:rPr lang="en-US" baseline="0" dirty="0" smtClean="0"/>
                        <a:t> -1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5u</a:t>
                      </a:r>
                      <a:r>
                        <a:rPr lang="en-US" b="1" baseline="0" dirty="0" smtClean="0"/>
                        <a:t> + b </a:t>
                      </a:r>
                      <a:r>
                        <a:rPr lang="en-US" b="1" u="sng" baseline="0" dirty="0" smtClean="0"/>
                        <a:t>&lt;</a:t>
                      </a:r>
                      <a:r>
                        <a:rPr lang="en-US" b="1" baseline="0" dirty="0" smtClean="0"/>
                        <a:t> -1</a:t>
                      </a:r>
                      <a:endParaRPr lang="en-US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(3,1)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3u +</a:t>
                      </a:r>
                      <a:r>
                        <a:rPr lang="en-US" baseline="0" dirty="0" smtClean="0"/>
                        <a:t> v + b </a:t>
                      </a:r>
                      <a:r>
                        <a:rPr lang="en-US" u="sng" baseline="0" dirty="0" smtClean="0"/>
                        <a:t>&lt;</a:t>
                      </a:r>
                      <a:r>
                        <a:rPr lang="en-US" baseline="0" dirty="0" smtClean="0"/>
                        <a:t> -1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11u/3</a:t>
                      </a:r>
                      <a:r>
                        <a:rPr lang="en-US" baseline="0" dirty="0" smtClean="0"/>
                        <a:t> + b </a:t>
                      </a:r>
                      <a:r>
                        <a:rPr lang="en-US" u="sng" baseline="0" dirty="0" smtClean="0"/>
                        <a:t>&lt;</a:t>
                      </a:r>
                      <a:r>
                        <a:rPr lang="en-US" baseline="0" dirty="0" smtClean="0"/>
                        <a:t> -1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4267200" y="1676400"/>
            <a:ext cx="4839616" cy="1569660"/>
            <a:chOff x="4267200" y="1676400"/>
            <a:chExt cx="4839616" cy="1569660"/>
          </a:xfrm>
        </p:grpSpPr>
        <p:sp>
          <p:nvSpPr>
            <p:cNvPr id="6" name="TextBox 5"/>
            <p:cNvSpPr txBox="1"/>
            <p:nvPr/>
          </p:nvSpPr>
          <p:spPr>
            <a:xfrm>
              <a:off x="5105400" y="1676400"/>
              <a:ext cx="4001416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Constraints of support vectors</a:t>
              </a:r>
            </a:p>
            <a:p>
              <a:r>
                <a:rPr lang="en-US" sz="2400" dirty="0" smtClean="0"/>
                <a:t>are hardest to satisfy.</a:t>
              </a:r>
            </a:p>
            <a:p>
              <a:r>
                <a:rPr lang="en-US" sz="2400" dirty="0" smtClean="0"/>
                <a:t>Smallest u is when u = 1,</a:t>
              </a:r>
            </a:p>
            <a:p>
              <a:r>
                <a:rPr lang="en-US" sz="2400" dirty="0" smtClean="0"/>
                <a:t>v = 2/3, b = -6.</a:t>
              </a:r>
            </a:p>
          </p:txBody>
        </p:sp>
        <p:cxnSp>
          <p:nvCxnSpPr>
            <p:cNvPr id="8" name="Straight Arrow Connector 7"/>
            <p:cNvCxnSpPr>
              <a:stCxn id="6" idx="1"/>
            </p:cNvCxnSpPr>
            <p:nvPr/>
          </p:nvCxnSpPr>
          <p:spPr>
            <a:xfrm flipH="1" flipV="1">
              <a:off x="4267200" y="1981201"/>
              <a:ext cx="838200" cy="480029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6" idx="1"/>
            </p:cNvCxnSpPr>
            <p:nvPr/>
          </p:nvCxnSpPr>
          <p:spPr>
            <a:xfrm flipH="1" flipV="1">
              <a:off x="4267200" y="2362200"/>
              <a:ext cx="838200" cy="99030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6" idx="1"/>
            </p:cNvCxnSpPr>
            <p:nvPr/>
          </p:nvCxnSpPr>
          <p:spPr>
            <a:xfrm flipH="1">
              <a:off x="4343400" y="2461230"/>
              <a:ext cx="762000" cy="662970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5230851" y="3657600"/>
            <a:ext cx="3846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|</a:t>
            </a:r>
            <a:r>
              <a:rPr lang="en-US" sz="2400" b="1" dirty="0" smtClean="0"/>
              <a:t>w</a:t>
            </a:r>
            <a:r>
              <a:rPr lang="en-US" sz="2400" dirty="0" smtClean="0"/>
              <a:t>| = </a:t>
            </a:r>
            <a:r>
              <a:rPr lang="en-US" sz="2400" dirty="0" err="1" smtClean="0"/>
              <a:t>sqrt</a:t>
            </a:r>
            <a:r>
              <a:rPr lang="en-US" sz="2400" dirty="0" smtClean="0"/>
              <a:t>(1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(2/3)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 = 1.202.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6384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31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600200" y="1524000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09800" y="1542790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032859" y="1551140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819400" y="1542790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429000" y="1569929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648200" y="1569929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282330" y="1524000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867400" y="1542790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676400" y="6096000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663352" y="5486400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642475" y="4210835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600200" y="4876800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626817" y="1752600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623686" y="2362200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00200" y="2971800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600200" y="3581400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179529" y="3509897"/>
            <a:ext cx="152400" cy="143005"/>
          </a:xfrm>
          <a:prstGeom prst="ellipse">
            <a:avLst/>
          </a:prstGeom>
          <a:solidFill>
            <a:schemeClr val="tx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390900" y="4158122"/>
            <a:ext cx="152400" cy="143005"/>
          </a:xfrm>
          <a:prstGeom prst="ellipse">
            <a:avLst/>
          </a:prstGeom>
          <a:solidFill>
            <a:schemeClr val="tx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429000" y="5424292"/>
            <a:ext cx="152400" cy="143005"/>
          </a:xfrm>
          <a:prstGeom prst="ellipse">
            <a:avLst/>
          </a:prstGeom>
          <a:solidFill>
            <a:schemeClr val="tx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390900" y="2290697"/>
            <a:ext cx="152400" cy="14300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610100" y="4148727"/>
            <a:ext cx="152400" cy="14300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640388" y="3187538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(1,4)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857500" y="3865323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(3,3)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884130" y="5135858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(3,1)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819400" y="2011658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(3,6)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070959" y="3865323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(5,3)</a:t>
            </a: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1663352" y="3124200"/>
            <a:ext cx="4280248" cy="2443097"/>
          </a:xfrm>
          <a:prstGeom prst="line">
            <a:avLst/>
          </a:prstGeom>
          <a:ln w="28575" cmpd="sng">
            <a:solidFill>
              <a:srgbClr val="FF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26817" y="2835151"/>
            <a:ext cx="4280248" cy="2443097"/>
          </a:xfrm>
          <a:prstGeom prst="line">
            <a:avLst/>
          </a:prstGeom>
          <a:ln w="28575" cmpd="sng">
            <a:solidFill>
              <a:srgbClr val="FF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686838" y="2634380"/>
            <a:ext cx="4280248" cy="2443097"/>
          </a:xfrm>
          <a:prstGeom prst="line">
            <a:avLst/>
          </a:prstGeom>
          <a:ln w="28575" cmpd="sng">
            <a:solidFill>
              <a:srgbClr val="FF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4953000" y="1875198"/>
            <a:ext cx="2953151" cy="2849202"/>
            <a:chOff x="4953000" y="1875198"/>
            <a:chExt cx="2953151" cy="2849202"/>
          </a:xfrm>
        </p:grpSpPr>
        <p:sp>
          <p:nvSpPr>
            <p:cNvPr id="4" name="TextBox 3"/>
            <p:cNvSpPr txBox="1"/>
            <p:nvPr/>
          </p:nvSpPr>
          <p:spPr>
            <a:xfrm>
              <a:off x="6206647" y="1875198"/>
              <a:ext cx="169950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Separating</a:t>
              </a:r>
            </a:p>
            <a:p>
              <a:r>
                <a:rPr lang="en-US" sz="2400" dirty="0" smtClean="0"/>
                <a:t>hyperplane.</a:t>
              </a:r>
              <a:endParaRPr lang="en-US" sz="2400" dirty="0"/>
            </a:p>
          </p:txBody>
        </p:sp>
        <p:cxnSp>
          <p:nvCxnSpPr>
            <p:cNvPr id="32" name="Straight Arrow Connector 31"/>
            <p:cNvCxnSpPr>
              <a:stCxn id="4" idx="1"/>
            </p:cNvCxnSpPr>
            <p:nvPr/>
          </p:nvCxnSpPr>
          <p:spPr>
            <a:xfrm flipH="1">
              <a:off x="4953000" y="2290697"/>
              <a:ext cx="1253647" cy="2433703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76200" y="1965491"/>
            <a:ext cx="1867316" cy="1158709"/>
            <a:chOff x="76200" y="1965491"/>
            <a:chExt cx="1867316" cy="1158709"/>
          </a:xfrm>
        </p:grpSpPr>
        <p:sp>
          <p:nvSpPr>
            <p:cNvPr id="36" name="TextBox 35"/>
            <p:cNvSpPr txBox="1"/>
            <p:nvPr/>
          </p:nvSpPr>
          <p:spPr>
            <a:xfrm>
              <a:off x="76200" y="1965491"/>
              <a:ext cx="12923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Margin </a:t>
              </a:r>
              <a:r>
                <a:rPr lang="en-US" sz="2400" dirty="0" smtClean="0">
                  <a:sym typeface="Symbol"/>
                </a:rPr>
                <a:t></a:t>
              </a:r>
              <a:endParaRPr lang="en-US" sz="2400" dirty="0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H="1">
              <a:off x="1828800" y="2433702"/>
              <a:ext cx="114716" cy="272493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V="1">
              <a:off x="1600200" y="2835151"/>
              <a:ext cx="86638" cy="289049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>
            <a:off x="6159218" y="3212850"/>
            <a:ext cx="25945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normal to the</a:t>
            </a:r>
          </a:p>
          <a:p>
            <a:r>
              <a:rPr lang="en-US" sz="2400" dirty="0" smtClean="0"/>
              <a:t>hyperplane, </a:t>
            </a:r>
            <a:r>
              <a:rPr lang="en-US" sz="2400" b="1" dirty="0" smtClean="0"/>
              <a:t>w</a:t>
            </a:r>
            <a:r>
              <a:rPr lang="en-US" sz="2400" dirty="0" smtClean="0"/>
              <a:t>, has</a:t>
            </a:r>
          </a:p>
          <a:p>
            <a:r>
              <a:rPr lang="en-US" sz="2400" dirty="0" smtClean="0"/>
              <a:t>slope 2, so v = 2u.</a:t>
            </a:r>
            <a:endParaRPr lang="en-US" sz="2400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79122" y="76200"/>
            <a:ext cx="8686799" cy="838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Remember This Hyperplane With a Smaller Margin?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5628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152400"/>
            <a:ext cx="8915398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Here’s What Happens if v = 2u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056562"/>
              </p:ext>
            </p:extLst>
          </p:nvPr>
        </p:nvGraphicFramePr>
        <p:xfrm>
          <a:off x="609601" y="1447800"/>
          <a:ext cx="4114800" cy="2225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61999"/>
                <a:gridCol w="1676400"/>
                <a:gridCol w="16764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Constraint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If v = 2u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(3,6)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3u +</a:t>
                      </a:r>
                      <a:r>
                        <a:rPr lang="en-US" baseline="0" dirty="0" smtClean="0"/>
                        <a:t> 6v + b </a:t>
                      </a:r>
                      <a:r>
                        <a:rPr lang="en-US" u="sng" baseline="0" dirty="0" smtClean="0"/>
                        <a:t>&gt;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15u</a:t>
                      </a:r>
                      <a:r>
                        <a:rPr lang="en-US" b="0" baseline="0" dirty="0" smtClean="0"/>
                        <a:t> + b </a:t>
                      </a:r>
                      <a:r>
                        <a:rPr lang="en-US" b="0" u="sng" baseline="0" dirty="0" smtClean="0"/>
                        <a:t>&gt;</a:t>
                      </a:r>
                      <a:r>
                        <a:rPr lang="en-US" b="0" baseline="0" dirty="0" smtClean="0"/>
                        <a:t> 1</a:t>
                      </a:r>
                      <a:endParaRPr lang="en-US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(5,3)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5u +</a:t>
                      </a:r>
                      <a:r>
                        <a:rPr lang="en-US" baseline="0" dirty="0" smtClean="0"/>
                        <a:t> 3v + b </a:t>
                      </a:r>
                      <a:r>
                        <a:rPr lang="en-US" u="sng" baseline="0" dirty="0" smtClean="0"/>
                        <a:t>&gt;</a:t>
                      </a:r>
                      <a:r>
                        <a:rPr lang="en-US" baseline="0" dirty="0" smtClean="0"/>
                        <a:t> 1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11u</a:t>
                      </a:r>
                      <a:r>
                        <a:rPr lang="en-US" b="1" baseline="0" dirty="0" smtClean="0"/>
                        <a:t> + b </a:t>
                      </a:r>
                      <a:r>
                        <a:rPr lang="en-US" b="1" u="sng" baseline="0" dirty="0" smtClean="0"/>
                        <a:t>&gt;</a:t>
                      </a:r>
                      <a:r>
                        <a:rPr lang="en-US" b="1" baseline="0" dirty="0" smtClean="0"/>
                        <a:t> 1</a:t>
                      </a:r>
                      <a:endParaRPr lang="en-US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(1,4)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 +</a:t>
                      </a:r>
                      <a:r>
                        <a:rPr lang="en-US" baseline="0" dirty="0" smtClean="0"/>
                        <a:t> 4v + b </a:t>
                      </a:r>
                      <a:r>
                        <a:rPr lang="en-US" u="sng" baseline="0" dirty="0" smtClean="0"/>
                        <a:t>&lt;</a:t>
                      </a:r>
                      <a:r>
                        <a:rPr lang="en-US" baseline="0" dirty="0" smtClean="0"/>
                        <a:t> -1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9u + b </a:t>
                      </a:r>
                      <a:r>
                        <a:rPr lang="en-US" b="1" u="sng" baseline="0" dirty="0" smtClean="0"/>
                        <a:t>&lt;</a:t>
                      </a:r>
                      <a:r>
                        <a:rPr lang="en-US" b="1" baseline="0" dirty="0" smtClean="0"/>
                        <a:t> -1</a:t>
                      </a:r>
                      <a:endParaRPr lang="en-US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(3,3)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3u +</a:t>
                      </a:r>
                      <a:r>
                        <a:rPr lang="en-US" baseline="0" dirty="0" smtClean="0"/>
                        <a:t> 3v + b </a:t>
                      </a:r>
                      <a:r>
                        <a:rPr lang="en-US" u="sng" baseline="0" dirty="0" smtClean="0"/>
                        <a:t>&lt;</a:t>
                      </a:r>
                      <a:r>
                        <a:rPr lang="en-US" baseline="0" dirty="0" smtClean="0"/>
                        <a:t> -1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9u</a:t>
                      </a:r>
                      <a:r>
                        <a:rPr lang="en-US" b="1" baseline="0" dirty="0" smtClean="0"/>
                        <a:t> + b </a:t>
                      </a:r>
                      <a:r>
                        <a:rPr lang="en-US" b="1" u="sng" baseline="0" dirty="0" smtClean="0"/>
                        <a:t>&lt;</a:t>
                      </a:r>
                      <a:r>
                        <a:rPr lang="en-US" b="1" baseline="0" dirty="0" smtClean="0"/>
                        <a:t> -1</a:t>
                      </a:r>
                      <a:endParaRPr lang="en-US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(3,1)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3u +</a:t>
                      </a:r>
                      <a:r>
                        <a:rPr lang="en-US" baseline="0" dirty="0" smtClean="0"/>
                        <a:t> v + b </a:t>
                      </a:r>
                      <a:r>
                        <a:rPr lang="en-US" u="sng" baseline="0" dirty="0" smtClean="0"/>
                        <a:t>&lt;</a:t>
                      </a:r>
                      <a:r>
                        <a:rPr lang="en-US" baseline="0" dirty="0" smtClean="0"/>
                        <a:t> -1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5u + b </a:t>
                      </a:r>
                      <a:r>
                        <a:rPr lang="en-US" u="sng" baseline="0" dirty="0" smtClean="0"/>
                        <a:t>&lt;</a:t>
                      </a:r>
                      <a:r>
                        <a:rPr lang="en-US" baseline="0" dirty="0" smtClean="0"/>
                        <a:t> -1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4350707" y="1676400"/>
            <a:ext cx="4763416" cy="1569660"/>
            <a:chOff x="4350707" y="1676400"/>
            <a:chExt cx="4763416" cy="1569660"/>
          </a:xfrm>
        </p:grpSpPr>
        <p:sp>
          <p:nvSpPr>
            <p:cNvPr id="6" name="TextBox 5"/>
            <p:cNvSpPr txBox="1"/>
            <p:nvPr/>
          </p:nvSpPr>
          <p:spPr>
            <a:xfrm>
              <a:off x="5112707" y="1676400"/>
              <a:ext cx="4001416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Constraints of support vectors</a:t>
              </a:r>
            </a:p>
            <a:p>
              <a:r>
                <a:rPr lang="en-US" sz="2400" dirty="0" smtClean="0"/>
                <a:t>are hardest to satisfy.</a:t>
              </a:r>
            </a:p>
            <a:p>
              <a:r>
                <a:rPr lang="en-US" sz="2400" dirty="0" smtClean="0"/>
                <a:t>Smallest u is when</a:t>
              </a:r>
            </a:p>
            <a:p>
              <a:r>
                <a:rPr lang="en-US" sz="2400" dirty="0" smtClean="0"/>
                <a:t>u = 1, v = 2, b = -10.</a:t>
              </a:r>
            </a:p>
          </p:txBody>
        </p:sp>
        <p:cxnSp>
          <p:nvCxnSpPr>
            <p:cNvPr id="8" name="Straight Arrow Connector 7"/>
            <p:cNvCxnSpPr>
              <a:stCxn id="6" idx="1"/>
            </p:cNvCxnSpPr>
            <p:nvPr/>
          </p:nvCxnSpPr>
          <p:spPr>
            <a:xfrm flipH="1" flipV="1">
              <a:off x="4350707" y="2362200"/>
              <a:ext cx="762000" cy="99030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6" idx="1"/>
            </p:cNvCxnSpPr>
            <p:nvPr/>
          </p:nvCxnSpPr>
          <p:spPr>
            <a:xfrm flipH="1">
              <a:off x="4350707" y="2461230"/>
              <a:ext cx="762000" cy="239152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6" idx="1"/>
            </p:cNvCxnSpPr>
            <p:nvPr/>
          </p:nvCxnSpPr>
          <p:spPr>
            <a:xfrm flipH="1">
              <a:off x="4350707" y="2461230"/>
              <a:ext cx="762000" cy="662970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5230851" y="3657600"/>
            <a:ext cx="3336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|</a:t>
            </a:r>
            <a:r>
              <a:rPr lang="en-US" sz="2400" b="1" dirty="0" smtClean="0"/>
              <a:t>w</a:t>
            </a:r>
            <a:r>
              <a:rPr lang="en-US" sz="2400" dirty="0" smtClean="0"/>
              <a:t>| = </a:t>
            </a:r>
            <a:r>
              <a:rPr lang="en-US" sz="2400" dirty="0" err="1" smtClean="0"/>
              <a:t>sqrt</a:t>
            </a:r>
            <a:r>
              <a:rPr lang="en-US" sz="2400" dirty="0" smtClean="0"/>
              <a:t>(1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+ 2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 = 2.236.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0" y="4572000"/>
            <a:ext cx="45962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Since we want the minimum |</a:t>
            </a:r>
            <a:r>
              <a:rPr lang="en-US" sz="2400" b="1" dirty="0" smtClean="0"/>
              <a:t>w</a:t>
            </a:r>
            <a:r>
              <a:rPr lang="en-US" sz="2400" dirty="0" smtClean="0"/>
              <a:t>|,</a:t>
            </a:r>
          </a:p>
          <a:p>
            <a:r>
              <a:rPr lang="en-US" sz="2400" dirty="0" smtClean="0"/>
              <a:t>we prefer the previous hyperplane.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220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That Look Too Easy?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dimensions is not that hard.</a:t>
            </a:r>
          </a:p>
          <a:p>
            <a:r>
              <a:rPr lang="en-US" dirty="0" smtClean="0"/>
              <a:t>In general there are d+1 support vectors for d-dimensional data.</a:t>
            </a:r>
          </a:p>
          <a:p>
            <a:r>
              <a:rPr lang="en-US" dirty="0" smtClean="0"/>
              <a:t>Support vectors must lie on the convex hulls of the sets of positive and negative points.</a:t>
            </a:r>
          </a:p>
          <a:p>
            <a:r>
              <a:rPr lang="en-US" dirty="0" smtClean="0"/>
              <a:t>Once you find a candidate separating hyperplane and its parallel upper and lower hyperplanes, you can calculate |</a:t>
            </a:r>
            <a:r>
              <a:rPr lang="en-US" b="1" dirty="0" smtClean="0"/>
              <a:t>w</a:t>
            </a:r>
            <a:r>
              <a:rPr lang="en-US" dirty="0" smtClean="0"/>
              <a:t>| for that candidate.</a:t>
            </a:r>
          </a:p>
          <a:p>
            <a:r>
              <a:rPr lang="en-US" dirty="0" smtClean="0"/>
              <a:t>But there is a more general approach, next.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2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Nonseparable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34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600200" y="1524000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09800" y="1542790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032859" y="1551140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819400" y="1542790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429000" y="1569929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648200" y="1569929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282330" y="1524000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867400" y="1542790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676400" y="6096000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663352" y="5486400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642475" y="4210835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600200" y="4876800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626817" y="1752600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623686" y="2362200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00200" y="2971800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600200" y="3581400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179529" y="3509897"/>
            <a:ext cx="152400" cy="143005"/>
          </a:xfrm>
          <a:prstGeom prst="ellipse">
            <a:avLst/>
          </a:prstGeom>
          <a:solidFill>
            <a:schemeClr val="tx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390900" y="4158122"/>
            <a:ext cx="152400" cy="143005"/>
          </a:xfrm>
          <a:prstGeom prst="ellipse">
            <a:avLst/>
          </a:prstGeom>
          <a:solidFill>
            <a:schemeClr val="tx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429000" y="5424292"/>
            <a:ext cx="152400" cy="143005"/>
          </a:xfrm>
          <a:prstGeom prst="ellipse">
            <a:avLst/>
          </a:prstGeom>
          <a:solidFill>
            <a:schemeClr val="tx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390900" y="2290697"/>
            <a:ext cx="152400" cy="14300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610100" y="4148727"/>
            <a:ext cx="152400" cy="14300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640388" y="3187538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(1,4)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857500" y="3865323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(3,3)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884130" y="5135858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(3,1)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819400" y="2011658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(3,6)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070959" y="3865323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(5,3)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2548525" y="1812713"/>
            <a:ext cx="2895600" cy="4389329"/>
          </a:xfrm>
          <a:prstGeom prst="line">
            <a:avLst/>
          </a:prstGeom>
          <a:ln w="28575" cmpd="sng"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3399759" y="2900297"/>
            <a:ext cx="152400" cy="14300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032859" y="3528687"/>
            <a:ext cx="152400" cy="143005"/>
          </a:xfrm>
          <a:prstGeom prst="ellipse">
            <a:avLst/>
          </a:prstGeom>
          <a:solidFill>
            <a:schemeClr val="tx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848683" y="2602467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(3,5)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475959" y="3243571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(4,4)</a:t>
            </a:r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2995286" y="1768256"/>
            <a:ext cx="2872114" cy="4327744"/>
          </a:xfrm>
          <a:prstGeom prst="line">
            <a:avLst/>
          </a:prstGeom>
          <a:ln w="28575" cmpd="sng"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981062" y="1768257"/>
            <a:ext cx="2895600" cy="4389329"/>
          </a:xfrm>
          <a:prstGeom prst="line">
            <a:avLst/>
          </a:prstGeom>
          <a:ln w="28575" cmpd="sng"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3529841" y="1568885"/>
            <a:ext cx="5614159" cy="1352355"/>
            <a:chOff x="3529841" y="1568885"/>
            <a:chExt cx="5614159" cy="1352355"/>
          </a:xfrm>
        </p:grpSpPr>
        <p:sp>
          <p:nvSpPr>
            <p:cNvPr id="32" name="TextBox 31"/>
            <p:cNvSpPr txBox="1"/>
            <p:nvPr/>
          </p:nvSpPr>
          <p:spPr>
            <a:xfrm>
              <a:off x="6069119" y="1568885"/>
              <a:ext cx="307488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Correctly classified,</a:t>
              </a:r>
            </a:p>
            <a:p>
              <a:r>
                <a:rPr lang="en-US" sz="2400" dirty="0" smtClean="0"/>
                <a:t>but too close to the</a:t>
              </a:r>
            </a:p>
            <a:p>
              <a:r>
                <a:rPr lang="en-US" sz="2400" dirty="0" smtClean="0"/>
                <a:t>separating hyperplane</a:t>
              </a:r>
              <a:endParaRPr lang="en-US" sz="2400" dirty="0"/>
            </a:p>
          </p:txBody>
        </p:sp>
        <p:cxnSp>
          <p:nvCxnSpPr>
            <p:cNvPr id="42" name="Straight Arrow Connector 41"/>
            <p:cNvCxnSpPr>
              <a:stCxn id="32" idx="1"/>
              <a:endCxn id="33" idx="7"/>
            </p:cNvCxnSpPr>
            <p:nvPr/>
          </p:nvCxnSpPr>
          <p:spPr>
            <a:xfrm flipH="1">
              <a:off x="3529841" y="2169050"/>
              <a:ext cx="2539278" cy="752190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4185259" y="3590795"/>
            <a:ext cx="3687559" cy="461665"/>
            <a:chOff x="4185259" y="3590795"/>
            <a:chExt cx="3687559" cy="461665"/>
          </a:xfrm>
        </p:grpSpPr>
        <p:sp>
          <p:nvSpPr>
            <p:cNvPr id="43" name="TextBox 42"/>
            <p:cNvSpPr txBox="1"/>
            <p:nvPr/>
          </p:nvSpPr>
          <p:spPr>
            <a:xfrm>
              <a:off x="6069119" y="3590795"/>
              <a:ext cx="18036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Misclassified</a:t>
              </a:r>
              <a:endParaRPr lang="en-US" sz="2400" dirty="0"/>
            </a:p>
          </p:txBody>
        </p:sp>
        <p:cxnSp>
          <p:nvCxnSpPr>
            <p:cNvPr id="46" name="Straight Arrow Connector 45"/>
            <p:cNvCxnSpPr>
              <a:stCxn id="43" idx="1"/>
              <a:endCxn id="34" idx="6"/>
            </p:cNvCxnSpPr>
            <p:nvPr/>
          </p:nvCxnSpPr>
          <p:spPr>
            <a:xfrm flipH="1" flipV="1">
              <a:off x="4185259" y="3600190"/>
              <a:ext cx="1883860" cy="221438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44890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We’ll still assume that we want a “separating” hyperplane </a:t>
            </a:r>
            <a:r>
              <a:rPr lang="en-US" b="1" dirty="0" err="1" smtClean="0"/>
              <a:t>w</a:t>
            </a:r>
            <a:r>
              <a:rPr lang="en-US" dirty="0" err="1" smtClean="0"/>
              <a:t>.</a:t>
            </a:r>
            <a:r>
              <a:rPr lang="en-US" b="1" dirty="0" err="1" smtClean="0"/>
              <a:t>x</a:t>
            </a:r>
            <a:r>
              <a:rPr lang="en-US" dirty="0" smtClean="0"/>
              <a:t> + b = 0 defined by normal vector </a:t>
            </a:r>
            <a:r>
              <a:rPr lang="en-US" b="1" dirty="0" smtClean="0"/>
              <a:t>w</a:t>
            </a:r>
            <a:r>
              <a:rPr lang="en-US" dirty="0" smtClean="0"/>
              <a:t> and constant b.</a:t>
            </a:r>
          </a:p>
          <a:p>
            <a:r>
              <a:rPr lang="en-US" dirty="0" smtClean="0"/>
              <a:t>And to establish the length of </a:t>
            </a:r>
            <a:r>
              <a:rPr lang="en-US" b="1" dirty="0" smtClean="0"/>
              <a:t>w</a:t>
            </a:r>
            <a:r>
              <a:rPr lang="en-US" dirty="0" smtClean="0"/>
              <a:t>, we take the upper and lower hyperplanes to be </a:t>
            </a:r>
            <a:r>
              <a:rPr lang="en-US" b="1" dirty="0" err="1"/>
              <a:t>w</a:t>
            </a:r>
            <a:r>
              <a:rPr lang="en-US" dirty="0" err="1"/>
              <a:t>.</a:t>
            </a:r>
            <a:r>
              <a:rPr lang="en-US" b="1" dirty="0" err="1"/>
              <a:t>x</a:t>
            </a:r>
            <a:r>
              <a:rPr lang="en-US" dirty="0"/>
              <a:t> + b = </a:t>
            </a:r>
            <a:r>
              <a:rPr lang="en-US" dirty="0" smtClean="0"/>
              <a:t>+1 and </a:t>
            </a:r>
            <a:r>
              <a:rPr lang="en-US" b="1" dirty="0" err="1"/>
              <a:t>w</a:t>
            </a:r>
            <a:r>
              <a:rPr lang="en-US" dirty="0" err="1"/>
              <a:t>.</a:t>
            </a:r>
            <a:r>
              <a:rPr lang="en-US" b="1" dirty="0" err="1"/>
              <a:t>x</a:t>
            </a:r>
            <a:r>
              <a:rPr lang="en-US" dirty="0"/>
              <a:t> + b = </a:t>
            </a:r>
            <a:r>
              <a:rPr lang="en-US" dirty="0" smtClean="0"/>
              <a:t>-1.</a:t>
            </a:r>
          </a:p>
          <a:p>
            <a:r>
              <a:rPr lang="en-US" dirty="0" smtClean="0"/>
              <a:t>Allow points to be inside the upper and lower hyperplanes, or even entirely on the wrong side of the separator.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01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Goal –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Minimize a cost function that includes: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square of the length of </a:t>
            </a:r>
            <a:r>
              <a:rPr lang="en-US" b="1" dirty="0" smtClean="0"/>
              <a:t>w</a:t>
            </a:r>
            <a:r>
              <a:rPr lang="en-US" dirty="0" smtClean="0"/>
              <a:t> (to encourage a small |</a:t>
            </a:r>
            <a:r>
              <a:rPr lang="en-US" b="1" dirty="0" smtClean="0"/>
              <a:t>w</a:t>
            </a:r>
            <a:r>
              <a:rPr lang="en-US" dirty="0" smtClean="0"/>
              <a:t>|), and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 term that penalizes points that are either:</a:t>
            </a:r>
          </a:p>
          <a:p>
            <a:pPr marL="1179576" lvl="2" indent="-457200">
              <a:buFont typeface="+mj-lt"/>
              <a:buAutoNum type="alphaLcPeriod"/>
            </a:pPr>
            <a:r>
              <a:rPr lang="en-US" dirty="0" smtClean="0"/>
              <a:t>On the right side of the separator, but on the wrong side of the upper or lower hyperplanes.</a:t>
            </a:r>
          </a:p>
          <a:p>
            <a:pPr marL="1179576" lvl="2" indent="-457200">
              <a:buFont typeface="+mj-lt"/>
              <a:buAutoNum type="alphaLcPeriod"/>
            </a:pPr>
            <a:r>
              <a:rPr lang="en-US" dirty="0" smtClean="0"/>
              <a:t>On the wrong side of the separator.</a:t>
            </a:r>
          </a:p>
          <a:p>
            <a:pPr marL="621792" indent="-457200"/>
            <a:r>
              <a:rPr lang="en-US" dirty="0" smtClean="0"/>
              <a:t>The term (2) is </a:t>
            </a:r>
            <a:r>
              <a:rPr lang="en-US" i="1" dirty="0" smtClean="0">
                <a:solidFill>
                  <a:srgbClr val="FF0000"/>
                </a:solidFill>
              </a:rPr>
              <a:t>hinge loss </a:t>
            </a:r>
            <a:r>
              <a:rPr lang="en-US" dirty="0" smtClean="0"/>
              <a:t>=</a:t>
            </a:r>
          </a:p>
          <a:p>
            <a:pPr marL="914400" lvl="1" indent="-457200"/>
            <a:r>
              <a:rPr lang="en-US" dirty="0" smtClean="0"/>
              <a:t>0 if point is on the right side of the upper or lower hyperplane.</a:t>
            </a:r>
          </a:p>
          <a:p>
            <a:pPr marL="914400" lvl="1" indent="-457200"/>
            <a:r>
              <a:rPr lang="en-US" dirty="0" smtClean="0"/>
              <a:t>Otherwise linear in the amount of “wrong.”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376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Hinge Loss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Let </a:t>
            </a:r>
            <a:r>
              <a:rPr lang="en-US" b="1" dirty="0" err="1"/>
              <a:t>w</a:t>
            </a:r>
            <a:r>
              <a:rPr lang="en-US" dirty="0" err="1"/>
              <a:t>.</a:t>
            </a:r>
            <a:r>
              <a:rPr lang="en-US" b="1" dirty="0" err="1"/>
              <a:t>x</a:t>
            </a:r>
            <a:r>
              <a:rPr lang="en-US" dirty="0"/>
              <a:t> + b = 0 </a:t>
            </a:r>
            <a:r>
              <a:rPr lang="en-US" dirty="0" smtClean="0"/>
              <a:t>be the separating hyperplane, and let (</a:t>
            </a:r>
            <a:r>
              <a:rPr lang="en-US" b="1" dirty="0" smtClean="0"/>
              <a:t>x</a:t>
            </a:r>
            <a:r>
              <a:rPr lang="en-US" dirty="0" smtClean="0"/>
              <a:t>, y) be a training example.</a:t>
            </a:r>
          </a:p>
          <a:p>
            <a:r>
              <a:rPr lang="en-US" dirty="0" smtClean="0"/>
              <a:t>The hinge loss for this point is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smtClean="0"/>
              <a:t>max(0, 1 – y(</a:t>
            </a:r>
            <a:r>
              <a:rPr lang="en-US" b="1" dirty="0" err="1"/>
              <a:t>w</a:t>
            </a:r>
            <a:r>
              <a:rPr lang="en-US" dirty="0" err="1"/>
              <a:t>.</a:t>
            </a:r>
            <a:r>
              <a:rPr lang="en-US" b="1" dirty="0" err="1"/>
              <a:t>x</a:t>
            </a:r>
            <a:r>
              <a:rPr lang="en-US" dirty="0"/>
              <a:t> + </a:t>
            </a:r>
            <a:r>
              <a:rPr lang="en-US" dirty="0" smtClean="0"/>
              <a:t>b)).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Example</a:t>
            </a:r>
            <a:r>
              <a:rPr lang="en-US" dirty="0" smtClean="0"/>
              <a:t>: If y = +1 and </a:t>
            </a:r>
            <a:r>
              <a:rPr lang="en-US" b="1" dirty="0" err="1" smtClean="0"/>
              <a:t>w</a:t>
            </a:r>
            <a:r>
              <a:rPr lang="en-US" dirty="0" err="1" smtClean="0"/>
              <a:t>.</a:t>
            </a:r>
            <a:r>
              <a:rPr lang="en-US" b="1" dirty="0" err="1" smtClean="0"/>
              <a:t>x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b = 2, loss = 0.</a:t>
            </a:r>
          </a:p>
          <a:p>
            <a:pPr lvl="1"/>
            <a:r>
              <a:rPr lang="en-US" dirty="0" smtClean="0"/>
              <a:t>Point </a:t>
            </a:r>
            <a:r>
              <a:rPr lang="en-US" b="1" dirty="0" smtClean="0"/>
              <a:t>x</a:t>
            </a:r>
            <a:r>
              <a:rPr lang="en-US" dirty="0" smtClean="0"/>
              <a:t> is properly classified and beyond the upper hyperplane.</a:t>
            </a:r>
          </a:p>
          <a:p>
            <a:r>
              <a:rPr lang="en-US" dirty="0">
                <a:solidFill>
                  <a:srgbClr val="00B050"/>
                </a:solidFill>
              </a:rPr>
              <a:t>Example</a:t>
            </a:r>
            <a:r>
              <a:rPr lang="en-US" dirty="0"/>
              <a:t>: If y = +1 and </a:t>
            </a:r>
            <a:r>
              <a:rPr lang="en-US" b="1" dirty="0" err="1"/>
              <a:t>w</a:t>
            </a:r>
            <a:r>
              <a:rPr lang="en-US" dirty="0" err="1"/>
              <a:t>.</a:t>
            </a:r>
            <a:r>
              <a:rPr lang="en-US" b="1" dirty="0" err="1"/>
              <a:t>x</a:t>
            </a:r>
            <a:r>
              <a:rPr lang="en-US" dirty="0"/>
              <a:t> + b = </a:t>
            </a:r>
            <a:r>
              <a:rPr lang="en-US" dirty="0" smtClean="0"/>
              <a:t>1/3, </a:t>
            </a:r>
            <a:r>
              <a:rPr lang="en-US" dirty="0"/>
              <a:t>loss = </a:t>
            </a:r>
            <a:r>
              <a:rPr lang="en-US" dirty="0" smtClean="0"/>
              <a:t>2/3.</a:t>
            </a:r>
          </a:p>
          <a:p>
            <a:pPr lvl="1"/>
            <a:r>
              <a:rPr lang="en-US" dirty="0"/>
              <a:t>Point </a:t>
            </a:r>
            <a:r>
              <a:rPr lang="en-US" b="1" dirty="0"/>
              <a:t>x</a:t>
            </a:r>
            <a:r>
              <a:rPr lang="en-US" dirty="0"/>
              <a:t> is properly classified </a:t>
            </a:r>
            <a:r>
              <a:rPr lang="en-US" dirty="0" smtClean="0"/>
              <a:t>but not </a:t>
            </a:r>
            <a:r>
              <a:rPr lang="en-US" dirty="0"/>
              <a:t>beyond the upper hyperplane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Example</a:t>
            </a:r>
            <a:r>
              <a:rPr lang="en-US" dirty="0"/>
              <a:t>: If y = </a:t>
            </a:r>
            <a:r>
              <a:rPr lang="en-US" dirty="0" smtClean="0"/>
              <a:t>-1 </a:t>
            </a:r>
            <a:r>
              <a:rPr lang="en-US" dirty="0"/>
              <a:t>and </a:t>
            </a:r>
            <a:r>
              <a:rPr lang="en-US" b="1" dirty="0" err="1"/>
              <a:t>w</a:t>
            </a:r>
            <a:r>
              <a:rPr lang="en-US" dirty="0" err="1"/>
              <a:t>.</a:t>
            </a:r>
            <a:r>
              <a:rPr lang="en-US" b="1" dirty="0" err="1"/>
              <a:t>x</a:t>
            </a:r>
            <a:r>
              <a:rPr lang="en-US" dirty="0"/>
              <a:t> + b = 2, loss = </a:t>
            </a:r>
            <a:r>
              <a:rPr lang="en-US" dirty="0" smtClean="0"/>
              <a:t>3.</a:t>
            </a:r>
          </a:p>
          <a:p>
            <a:pPr lvl="1"/>
            <a:r>
              <a:rPr lang="en-US" dirty="0" smtClean="0"/>
              <a:t>Point </a:t>
            </a:r>
            <a:r>
              <a:rPr lang="en-US" b="1" dirty="0" smtClean="0"/>
              <a:t>x</a:t>
            </a:r>
            <a:r>
              <a:rPr lang="en-US" dirty="0" smtClean="0"/>
              <a:t> is completely misclassified.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37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6801736" y="1884402"/>
            <a:ext cx="2246128" cy="1359932"/>
            <a:chOff x="6629400" y="2438400"/>
            <a:chExt cx="2246128" cy="1359932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6629400" y="3429000"/>
              <a:ext cx="2133600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629400" y="3429000"/>
              <a:ext cx="2246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-2   -1     0    +1    +2   +3</a:t>
              </a: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 flipH="1">
              <a:off x="7924800" y="3429000"/>
              <a:ext cx="838200" cy="0"/>
            </a:xfrm>
            <a:prstGeom prst="line">
              <a:avLst/>
            </a:prstGeom>
            <a:ln w="38100" cmpd="sng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 flipV="1">
              <a:off x="6629400" y="2438400"/>
              <a:ext cx="1295400" cy="989556"/>
            </a:xfrm>
            <a:prstGeom prst="line">
              <a:avLst/>
            </a:prstGeom>
            <a:ln w="38100" cmpd="sng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7304045" y="1872734"/>
            <a:ext cx="1631291" cy="369332"/>
            <a:chOff x="7304045" y="1872734"/>
            <a:chExt cx="1631291" cy="369332"/>
          </a:xfrm>
        </p:grpSpPr>
        <p:sp>
          <p:nvSpPr>
            <p:cNvPr id="9" name="TextBox 8"/>
            <p:cNvSpPr txBox="1"/>
            <p:nvPr/>
          </p:nvSpPr>
          <p:spPr>
            <a:xfrm>
              <a:off x="7304045" y="1872734"/>
              <a:ext cx="12766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– y(</a:t>
              </a:r>
              <a:r>
                <a:rPr lang="en-US" b="1" dirty="0" err="1"/>
                <a:t>w</a:t>
              </a:r>
              <a:r>
                <a:rPr lang="en-US" dirty="0" err="1"/>
                <a:t>.</a:t>
              </a:r>
              <a:r>
                <a:rPr lang="en-US" b="1" dirty="0" err="1"/>
                <a:t>x</a:t>
              </a:r>
              <a:r>
                <a:rPr lang="en-US" dirty="0"/>
                <a:t> + </a:t>
              </a:r>
              <a:r>
                <a:rPr lang="en-US" dirty="0" smtClean="0"/>
                <a:t>b)</a:t>
              </a:r>
              <a:endParaRPr lang="en-US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8516236" y="2057400"/>
              <a:ext cx="419100" cy="0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1191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 to Be Minimized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there be n training examples (</a:t>
            </a:r>
            <a:r>
              <a:rPr lang="en-US" b="1" dirty="0" smtClean="0"/>
              <a:t>x</a:t>
            </a:r>
            <a:r>
              <a:rPr lang="en-US" baseline="-25000" dirty="0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The cost expression:</a:t>
            </a:r>
          </a:p>
          <a:p>
            <a:pPr marL="118872" indent="0">
              <a:buNone/>
            </a:pPr>
            <a:r>
              <a:rPr lang="en-US" dirty="0" smtClean="0"/>
              <a:t>f(</a:t>
            </a:r>
            <a:r>
              <a:rPr lang="en-US" b="1" dirty="0" smtClean="0"/>
              <a:t>w</a:t>
            </a:r>
            <a:r>
              <a:rPr lang="en-US" dirty="0" smtClean="0"/>
              <a:t>, b) = |</a:t>
            </a:r>
            <a:r>
              <a:rPr lang="en-US" b="1" dirty="0" smtClean="0"/>
              <a:t>w</a:t>
            </a:r>
            <a:r>
              <a:rPr lang="en-US" dirty="0" smtClean="0"/>
              <a:t>|</a:t>
            </a:r>
            <a:r>
              <a:rPr lang="en-US" baseline="30000" dirty="0" smtClean="0"/>
              <a:t>2</a:t>
            </a:r>
            <a:r>
              <a:rPr lang="en-US" dirty="0" smtClean="0"/>
              <a:t>/2 + C </a:t>
            </a:r>
            <a:r>
              <a:rPr lang="en-US" dirty="0" smtClean="0">
                <a:sym typeface="Symbol"/>
              </a:rPr>
              <a:t></a:t>
            </a:r>
            <a:r>
              <a:rPr lang="en-US" baseline="-25000" dirty="0" smtClean="0"/>
              <a:t>j=1,…,n </a:t>
            </a:r>
            <a:r>
              <a:rPr lang="en-US" dirty="0" smtClean="0"/>
              <a:t>max</a:t>
            </a:r>
            <a:r>
              <a:rPr lang="en-US" sz="3600" dirty="0" smtClean="0"/>
              <a:t>(</a:t>
            </a:r>
            <a:r>
              <a:rPr lang="en-US" dirty="0" smtClean="0"/>
              <a:t>0, 1 -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j</a:t>
            </a:r>
            <a:r>
              <a:rPr lang="en-US" dirty="0" smtClean="0"/>
              <a:t>(</a:t>
            </a:r>
            <a:r>
              <a:rPr lang="en-US" b="1" dirty="0" err="1" smtClean="0"/>
              <a:t>w</a:t>
            </a:r>
            <a:r>
              <a:rPr lang="en-US" dirty="0" err="1" smtClean="0"/>
              <a:t>.</a:t>
            </a:r>
            <a:r>
              <a:rPr lang="en-US" b="1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dirty="0" smtClean="0"/>
              <a:t> +b)</a:t>
            </a:r>
            <a:r>
              <a:rPr lang="en-US" sz="3600" dirty="0" smtClean="0"/>
              <a:t>)</a:t>
            </a:r>
          </a:p>
          <a:p>
            <a:pPr lvl="1"/>
            <a:r>
              <a:rPr lang="en-US" dirty="0" smtClean="0"/>
              <a:t>C is a constant to be chosen.</a:t>
            </a:r>
          </a:p>
          <a:p>
            <a:r>
              <a:rPr lang="en-US" dirty="0" smtClean="0"/>
              <a:t>Solve by gradient descent.</a:t>
            </a:r>
          </a:p>
          <a:p>
            <a:r>
              <a:rPr lang="en-US" dirty="0" smtClean="0"/>
              <a:t>Remember, </a:t>
            </a:r>
            <a:r>
              <a:rPr lang="en-US" b="1" dirty="0" smtClean="0"/>
              <a:t>w</a:t>
            </a:r>
            <a:r>
              <a:rPr lang="en-US" dirty="0" smtClean="0"/>
              <a:t> = (w</a:t>
            </a:r>
            <a:r>
              <a:rPr lang="en-US" baseline="-25000" dirty="0" smtClean="0"/>
              <a:t>1</a:t>
            </a:r>
            <a:r>
              <a:rPr lang="en-US" dirty="0" smtClean="0"/>
              <a:t>, w</a:t>
            </a:r>
            <a:r>
              <a:rPr lang="en-US" baseline="-25000" dirty="0" smtClean="0"/>
              <a:t>2</a:t>
            </a:r>
            <a:r>
              <a:rPr lang="en-US" dirty="0" smtClean="0"/>
              <a:t>,…,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d</a:t>
            </a:r>
            <a:r>
              <a:rPr lang="en-US" dirty="0" smtClean="0"/>
              <a:t>) and each </a:t>
            </a:r>
            <a:r>
              <a:rPr lang="en-US" b="1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baseline="-25000" dirty="0" smtClean="0"/>
              <a:t> </a:t>
            </a:r>
            <a:r>
              <a:rPr lang="en-US" dirty="0" smtClean="0"/>
              <a:t>=  (x</a:t>
            </a:r>
            <a:r>
              <a:rPr lang="en-US" baseline="-25000" dirty="0" smtClean="0"/>
              <a:t>j1</a:t>
            </a:r>
            <a:r>
              <a:rPr lang="en-US" dirty="0" smtClean="0"/>
              <a:t>, x</a:t>
            </a:r>
            <a:r>
              <a:rPr lang="en-US" baseline="-25000" dirty="0" smtClean="0"/>
              <a:t>j2</a:t>
            </a:r>
            <a:r>
              <a:rPr lang="en-US" dirty="0" smtClean="0"/>
              <a:t>,…,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jd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Take partial derivatives with respect to each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.</a:t>
            </a:r>
          </a:p>
          <a:p>
            <a:r>
              <a:rPr lang="en-US" dirty="0" smtClean="0"/>
              <a:t>First term has derivative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Which, BTW, is why we divided by 2 for convenience.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703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Gradient Descent –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second term </a:t>
            </a:r>
            <a:r>
              <a:rPr lang="en-US" dirty="0"/>
              <a:t>C </a:t>
            </a:r>
            <a:r>
              <a:rPr lang="en-US" dirty="0" smtClean="0">
                <a:sym typeface="Symbol"/>
              </a:rPr>
              <a:t></a:t>
            </a:r>
            <a:r>
              <a:rPr lang="en-US" baseline="-25000" dirty="0" smtClean="0"/>
              <a:t>j=1</a:t>
            </a:r>
            <a:r>
              <a:rPr lang="en-US" baseline="-25000" dirty="0"/>
              <a:t>,…,n </a:t>
            </a:r>
            <a:r>
              <a:rPr lang="en-US" dirty="0"/>
              <a:t>max</a:t>
            </a:r>
            <a:r>
              <a:rPr lang="en-US" sz="3600" dirty="0"/>
              <a:t>(</a:t>
            </a:r>
            <a:r>
              <a:rPr lang="en-US" dirty="0"/>
              <a:t>0, 1 -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j</a:t>
            </a:r>
            <a:r>
              <a:rPr lang="en-US" dirty="0" smtClean="0"/>
              <a:t>(</a:t>
            </a:r>
            <a:r>
              <a:rPr lang="en-US" b="1" dirty="0" err="1" smtClean="0"/>
              <a:t>w</a:t>
            </a:r>
            <a:r>
              <a:rPr lang="en-US" dirty="0" err="1" smtClean="0"/>
              <a:t>.</a:t>
            </a:r>
            <a:r>
              <a:rPr lang="en-US" b="1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dirty="0" smtClean="0"/>
              <a:t> </a:t>
            </a:r>
            <a:r>
              <a:rPr lang="en-US" dirty="0"/>
              <a:t>+b</a:t>
            </a:r>
            <a:r>
              <a:rPr lang="en-US" dirty="0" smtClean="0"/>
              <a:t>)</a:t>
            </a:r>
            <a:r>
              <a:rPr lang="en-US" sz="3600" dirty="0" smtClean="0"/>
              <a:t>)</a:t>
            </a:r>
            <a:r>
              <a:rPr lang="en-US" dirty="0" smtClean="0"/>
              <a:t> is trickier.</a:t>
            </a:r>
          </a:p>
          <a:p>
            <a:r>
              <a:rPr lang="en-US" dirty="0" smtClean="0"/>
              <a:t>There is one term in the partial derivative with respect to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for each j. </a:t>
            </a:r>
          </a:p>
          <a:p>
            <a:r>
              <a:rPr lang="en-US" dirty="0" smtClean="0"/>
              <a:t>If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j</a:t>
            </a:r>
            <a:r>
              <a:rPr lang="en-US" dirty="0" smtClean="0"/>
              <a:t>(</a:t>
            </a:r>
            <a:r>
              <a:rPr lang="en-US" b="1" dirty="0" err="1" smtClean="0"/>
              <a:t>w</a:t>
            </a:r>
            <a:r>
              <a:rPr lang="en-US" dirty="0" err="1" smtClean="0"/>
              <a:t>.</a:t>
            </a:r>
            <a:r>
              <a:rPr lang="en-US" b="1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dirty="0" smtClean="0"/>
              <a:t> </a:t>
            </a:r>
            <a:r>
              <a:rPr lang="en-US" dirty="0"/>
              <a:t>+</a:t>
            </a:r>
            <a:r>
              <a:rPr lang="en-US" dirty="0" smtClean="0"/>
              <a:t>b) </a:t>
            </a:r>
            <a:r>
              <a:rPr lang="en-US" u="sng" dirty="0" smtClean="0"/>
              <a:t>&gt;</a:t>
            </a:r>
            <a:r>
              <a:rPr lang="en-US" dirty="0" smtClean="0"/>
              <a:t> 1, then this term is 0.</a:t>
            </a:r>
          </a:p>
          <a:p>
            <a:r>
              <a:rPr lang="en-US" dirty="0" smtClean="0"/>
              <a:t>But if not, then this term is -</a:t>
            </a:r>
            <a:r>
              <a:rPr lang="en-US" dirty="0" err="1" smtClean="0"/>
              <a:t>Cy</a:t>
            </a:r>
            <a:r>
              <a:rPr lang="en-US" baseline="-25000" dirty="0" err="1" smtClean="0"/>
              <a:t>j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ji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 given the current </a:t>
            </a:r>
            <a:r>
              <a:rPr lang="en-US" b="1" dirty="0" smtClean="0"/>
              <a:t>w</a:t>
            </a:r>
            <a:r>
              <a:rPr lang="en-US" dirty="0" smtClean="0"/>
              <a:t>, you need first to sort out which </a:t>
            </a:r>
            <a:r>
              <a:rPr lang="en-US" b="1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dirty="0" err="1" smtClean="0"/>
              <a:t>’s</a:t>
            </a:r>
            <a:r>
              <a:rPr lang="en-US" dirty="0" smtClean="0"/>
              <a:t> give 0 and which give </a:t>
            </a:r>
            <a:r>
              <a:rPr lang="en-US" dirty="0"/>
              <a:t>-</a:t>
            </a:r>
            <a:r>
              <a:rPr lang="en-US" dirty="0" err="1"/>
              <a:t>Cy</a:t>
            </a:r>
            <a:r>
              <a:rPr lang="en-US" baseline="-25000" dirty="0" err="1"/>
              <a:t>j</a:t>
            </a:r>
            <a:r>
              <a:rPr lang="en-US" dirty="0" err="1"/>
              <a:t>x</a:t>
            </a:r>
            <a:r>
              <a:rPr lang="en-US" baseline="-25000" dirty="0" err="1"/>
              <a:t>ji</a:t>
            </a:r>
            <a:r>
              <a:rPr lang="en-US" baseline="-25000" dirty="0"/>
              <a:t> </a:t>
            </a:r>
            <a:r>
              <a:rPr lang="en-US" dirty="0" smtClean="0"/>
              <a:t>before you can compute the partial derivatives.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85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Example</a:t>
            </a:r>
            <a:r>
              <a:rPr lang="en-US" dirty="0" smtClean="0"/>
              <a:t>: Linear Separator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600200" y="1524000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09800" y="1542790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032859" y="1551140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819400" y="1542790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429000" y="1569929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648200" y="1569929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282330" y="1524000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867400" y="1542790"/>
            <a:ext cx="76200" cy="457200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676400" y="6096000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663352" y="5486400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642475" y="4210835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600200" y="4876800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626817" y="1752600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623686" y="2362200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00200" y="2971800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600200" y="3581400"/>
            <a:ext cx="4267200" cy="1879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179529" y="3509897"/>
            <a:ext cx="152400" cy="143005"/>
          </a:xfrm>
          <a:prstGeom prst="ellipse">
            <a:avLst/>
          </a:prstGeom>
          <a:solidFill>
            <a:schemeClr val="tx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390900" y="4158122"/>
            <a:ext cx="152400" cy="143005"/>
          </a:xfrm>
          <a:prstGeom prst="ellipse">
            <a:avLst/>
          </a:prstGeom>
          <a:solidFill>
            <a:schemeClr val="tx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429000" y="5424292"/>
            <a:ext cx="152400" cy="143005"/>
          </a:xfrm>
          <a:prstGeom prst="ellipse">
            <a:avLst/>
          </a:prstGeom>
          <a:solidFill>
            <a:schemeClr val="tx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390900" y="2290697"/>
            <a:ext cx="152400" cy="14300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610100" y="4148727"/>
            <a:ext cx="152400" cy="14300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640388" y="3187538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(1,4)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857500" y="3865323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(3,3)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884130" y="5135858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(3,1)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819400" y="2011658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(3,6)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070959" y="3865323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(5,3)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400800" y="1752600"/>
            <a:ext cx="224773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Black points = -1</a:t>
            </a:r>
          </a:p>
          <a:p>
            <a:r>
              <a:rPr lang="en-US" sz="2400" dirty="0" smtClean="0"/>
              <a:t>Gold points = +1</a:t>
            </a:r>
          </a:p>
          <a:p>
            <a:r>
              <a:rPr lang="en-US" sz="2400" b="1" dirty="0" smtClean="0"/>
              <a:t>w</a:t>
            </a:r>
            <a:r>
              <a:rPr lang="en-US" sz="2400" dirty="0" smtClean="0"/>
              <a:t> = (1,1)</a:t>
            </a:r>
          </a:p>
          <a:p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 </a:t>
            </a:r>
            <a:r>
              <a:rPr lang="en-US" sz="2400" dirty="0" smtClean="0"/>
              <a:t>= 7</a:t>
            </a:r>
            <a:endParaRPr lang="en-US" sz="2400" dirty="0"/>
          </a:p>
        </p:txBody>
      </p:sp>
      <p:grpSp>
        <p:nvGrpSpPr>
          <p:cNvPr id="36" name="Group 35"/>
          <p:cNvGrpSpPr/>
          <p:nvPr/>
        </p:nvGrpSpPr>
        <p:grpSpPr>
          <a:xfrm>
            <a:off x="6705600" y="3581400"/>
            <a:ext cx="653493" cy="802665"/>
            <a:chOff x="6705600" y="3581400"/>
            <a:chExt cx="653493" cy="802665"/>
          </a:xfrm>
        </p:grpSpPr>
        <p:cxnSp>
          <p:nvCxnSpPr>
            <p:cNvPr id="34" name="Straight Arrow Connector 33"/>
            <p:cNvCxnSpPr/>
            <p:nvPr/>
          </p:nvCxnSpPr>
          <p:spPr>
            <a:xfrm flipV="1">
              <a:off x="6705600" y="3581400"/>
              <a:ext cx="457200" cy="576722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6943595" y="3922400"/>
              <a:ext cx="4154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w</a:t>
              </a:r>
              <a:endParaRPr lang="en-US" sz="2400" b="1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626817" y="1771390"/>
            <a:ext cx="7162549" cy="4370539"/>
            <a:chOff x="1626817" y="1771390"/>
            <a:chExt cx="7162549" cy="4370539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1626817" y="1771390"/>
              <a:ext cx="4316783" cy="4324610"/>
            </a:xfrm>
            <a:prstGeom prst="line">
              <a:avLst/>
            </a:prstGeom>
            <a:ln w="28575" cmpd="sng">
              <a:solidFill>
                <a:srgbClr val="FF0000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6096000" y="4941600"/>
              <a:ext cx="2693366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Hyperplane </a:t>
              </a:r>
              <a:r>
                <a:rPr lang="en-US" sz="2400" b="1" dirty="0" err="1" smtClean="0"/>
                <a:t>x</a:t>
              </a:r>
              <a:r>
                <a:rPr lang="en-US" sz="2400" dirty="0" err="1" smtClean="0"/>
                <a:t>.</a:t>
              </a:r>
              <a:r>
                <a:rPr lang="en-US" sz="2400" b="1" dirty="0" err="1" smtClean="0"/>
                <a:t>w</a:t>
              </a:r>
              <a:r>
                <a:rPr lang="en-US" sz="2400" dirty="0" smtClean="0"/>
                <a:t> =</a:t>
              </a:r>
              <a:r>
                <a:rPr lang="en-US" sz="2400" dirty="0" smtClean="0">
                  <a:sym typeface="Symbol"/>
                </a:rPr>
                <a:t> </a:t>
              </a:r>
              <a:r>
                <a:rPr lang="en-US" sz="2400" dirty="0">
                  <a:sym typeface="Symbol"/>
                </a:rPr>
                <a:t></a:t>
              </a:r>
              <a:r>
                <a:rPr lang="en-US" sz="2400" dirty="0" smtClean="0"/>
                <a:t> </a:t>
              </a:r>
            </a:p>
            <a:p>
              <a:r>
                <a:rPr lang="en-US" sz="2400" dirty="0" smtClean="0"/>
                <a:t>If </a:t>
              </a:r>
              <a:r>
                <a:rPr lang="en-US" sz="2400" b="1" dirty="0" smtClean="0"/>
                <a:t>x</a:t>
              </a:r>
              <a:r>
                <a:rPr lang="en-US" sz="2400" dirty="0" smtClean="0"/>
                <a:t> = (</a:t>
              </a:r>
              <a:r>
                <a:rPr lang="en-US" sz="2400" dirty="0" err="1" smtClean="0"/>
                <a:t>a,b</a:t>
              </a:r>
              <a:r>
                <a:rPr lang="en-US" sz="2400" dirty="0" smtClean="0"/>
                <a:t>),</a:t>
              </a:r>
            </a:p>
            <a:p>
              <a:r>
                <a:rPr lang="en-US" sz="2400" dirty="0" smtClean="0"/>
                <a:t>then </a:t>
              </a:r>
              <a:r>
                <a:rPr lang="en-US" sz="2400" dirty="0" err="1" smtClean="0"/>
                <a:t>a+b</a:t>
              </a:r>
              <a:r>
                <a:rPr lang="en-US" sz="2400" dirty="0" smtClean="0"/>
                <a:t> = 7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643129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C is Small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179529" y="3509897"/>
            <a:ext cx="152400" cy="143005"/>
          </a:xfrm>
          <a:prstGeom prst="ellipse">
            <a:avLst/>
          </a:prstGeom>
          <a:solidFill>
            <a:schemeClr val="tx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84329" y="3056871"/>
            <a:ext cx="152400" cy="143005"/>
          </a:xfrm>
          <a:prstGeom prst="ellipse">
            <a:avLst/>
          </a:prstGeom>
          <a:solidFill>
            <a:schemeClr val="tx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484329" y="3814697"/>
            <a:ext cx="152400" cy="143005"/>
          </a:xfrm>
          <a:prstGeom prst="ellipse">
            <a:avLst/>
          </a:prstGeom>
          <a:solidFill>
            <a:schemeClr val="tx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920658" y="4267200"/>
            <a:ext cx="152400" cy="143005"/>
          </a:xfrm>
          <a:prstGeom prst="ellipse">
            <a:avLst/>
          </a:prstGeom>
          <a:solidFill>
            <a:schemeClr val="tx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03329" y="2811049"/>
            <a:ext cx="152400" cy="143005"/>
          </a:xfrm>
          <a:prstGeom prst="ellipse">
            <a:avLst/>
          </a:prstGeom>
          <a:solidFill>
            <a:schemeClr val="tx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941529" y="3043302"/>
            <a:ext cx="152400" cy="143005"/>
          </a:xfrm>
          <a:prstGeom prst="ellipse">
            <a:avLst/>
          </a:prstGeom>
          <a:solidFill>
            <a:schemeClr val="tx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712929" y="2514600"/>
            <a:ext cx="152400" cy="143005"/>
          </a:xfrm>
          <a:prstGeom prst="ellipse">
            <a:avLst/>
          </a:prstGeom>
          <a:solidFill>
            <a:schemeClr val="tx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648200" y="3233804"/>
            <a:ext cx="152400" cy="143005"/>
          </a:xfrm>
          <a:prstGeom prst="ellipse">
            <a:avLst/>
          </a:prstGeom>
          <a:solidFill>
            <a:schemeClr val="tx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181600" y="3175870"/>
            <a:ext cx="152400" cy="14300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291189" y="4124195"/>
            <a:ext cx="152400" cy="14300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715000" y="2900297"/>
            <a:ext cx="152400" cy="14300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248400" y="3420650"/>
            <a:ext cx="152400" cy="14300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03504" y="3519292"/>
            <a:ext cx="152400" cy="14300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350688" y="3688392"/>
            <a:ext cx="152400" cy="14300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022923" y="2584535"/>
            <a:ext cx="152400" cy="14300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3028168" y="1999565"/>
            <a:ext cx="2339221" cy="4298938"/>
            <a:chOff x="3028168" y="1999565"/>
            <a:chExt cx="2339221" cy="4298938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3028168" y="1999565"/>
              <a:ext cx="152400" cy="4298938"/>
            </a:xfrm>
            <a:prstGeom prst="line">
              <a:avLst/>
            </a:prstGeom>
            <a:ln w="28575" cmpd="sng">
              <a:solidFill>
                <a:srgbClr val="0070C0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114800" y="1999565"/>
              <a:ext cx="152400" cy="4298938"/>
            </a:xfrm>
            <a:prstGeom prst="line">
              <a:avLst/>
            </a:prstGeom>
            <a:ln w="28575" cmpd="sng">
              <a:solidFill>
                <a:srgbClr val="0070C0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5214989" y="1999565"/>
              <a:ext cx="152400" cy="4298938"/>
            </a:xfrm>
            <a:prstGeom prst="line">
              <a:avLst/>
            </a:prstGeom>
            <a:ln w="28575" cmpd="sng">
              <a:solidFill>
                <a:srgbClr val="0070C0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627345" y="3355866"/>
            <a:ext cx="4043173" cy="2596664"/>
            <a:chOff x="627345" y="3355866"/>
            <a:chExt cx="4043173" cy="2596664"/>
          </a:xfrm>
        </p:grpSpPr>
        <p:sp>
          <p:nvSpPr>
            <p:cNvPr id="27" name="TextBox 26"/>
            <p:cNvSpPr txBox="1"/>
            <p:nvPr/>
          </p:nvSpPr>
          <p:spPr>
            <a:xfrm>
              <a:off x="627345" y="5029200"/>
              <a:ext cx="211993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Bad point.  What if it</a:t>
              </a:r>
            </a:p>
            <a:p>
              <a:r>
                <a:rPr lang="en-US" dirty="0" smtClean="0"/>
                <a:t>is an error and really</a:t>
              </a:r>
            </a:p>
            <a:p>
              <a:r>
                <a:rPr lang="en-US" dirty="0" smtClean="0"/>
                <a:t>should be positive?</a:t>
              </a:r>
              <a:endParaRPr lang="en-US" dirty="0"/>
            </a:p>
          </p:txBody>
        </p:sp>
        <p:cxnSp>
          <p:nvCxnSpPr>
            <p:cNvPr id="29" name="Straight Arrow Connector 28"/>
            <p:cNvCxnSpPr>
              <a:endCxn id="11" idx="3"/>
            </p:cNvCxnSpPr>
            <p:nvPr/>
          </p:nvCxnSpPr>
          <p:spPr>
            <a:xfrm flipV="1">
              <a:off x="2712929" y="3355866"/>
              <a:ext cx="1957589" cy="1673334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2789129" y="1143000"/>
            <a:ext cx="3246402" cy="2111747"/>
            <a:chOff x="2789129" y="1143000"/>
            <a:chExt cx="3246402" cy="2111747"/>
          </a:xfrm>
        </p:grpSpPr>
        <p:sp>
          <p:nvSpPr>
            <p:cNvPr id="26" name="TextBox 25"/>
            <p:cNvSpPr txBox="1"/>
            <p:nvPr/>
          </p:nvSpPr>
          <p:spPr>
            <a:xfrm>
              <a:off x="2789129" y="1143000"/>
              <a:ext cx="324640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OK to misclassify some points in</a:t>
              </a:r>
            </a:p>
            <a:p>
              <a:r>
                <a:rPr lang="en-US" dirty="0" smtClean="0"/>
                <a:t>order to get a large margin.</a:t>
              </a:r>
              <a:endParaRPr lang="en-US" dirty="0"/>
            </a:p>
          </p:txBody>
        </p:sp>
        <p:cxnSp>
          <p:nvCxnSpPr>
            <p:cNvPr id="35" name="Straight Arrow Connector 34"/>
            <p:cNvCxnSpPr>
              <a:stCxn id="26" idx="2"/>
              <a:endCxn id="11" idx="1"/>
            </p:cNvCxnSpPr>
            <p:nvPr/>
          </p:nvCxnSpPr>
          <p:spPr>
            <a:xfrm>
              <a:off x="4412330" y="1789331"/>
              <a:ext cx="258188" cy="1465416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26" idx="2"/>
              <a:endCxn id="20" idx="2"/>
            </p:cNvCxnSpPr>
            <p:nvPr/>
          </p:nvCxnSpPr>
          <p:spPr>
            <a:xfrm>
              <a:off x="4412330" y="1789331"/>
              <a:ext cx="610593" cy="866707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4267200" y="4572000"/>
            <a:ext cx="4043108" cy="923330"/>
            <a:chOff x="4267200" y="4572000"/>
            <a:chExt cx="4043108" cy="923330"/>
          </a:xfrm>
        </p:grpSpPr>
        <p:sp>
          <p:nvSpPr>
            <p:cNvPr id="39" name="TextBox 38"/>
            <p:cNvSpPr txBox="1"/>
            <p:nvPr/>
          </p:nvSpPr>
          <p:spPr>
            <a:xfrm>
              <a:off x="5703504" y="4572000"/>
              <a:ext cx="260680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Separator makes sense,</a:t>
              </a:r>
            </a:p>
            <a:p>
              <a:r>
                <a:rPr lang="en-US" dirty="0" smtClean="0"/>
                <a:t>especially if the bad point</a:t>
              </a:r>
            </a:p>
            <a:p>
              <a:r>
                <a:rPr lang="en-US" dirty="0" smtClean="0"/>
                <a:t>really is misclassified.</a:t>
              </a:r>
              <a:endParaRPr lang="en-US" dirty="0"/>
            </a:p>
          </p:txBody>
        </p:sp>
        <p:cxnSp>
          <p:nvCxnSpPr>
            <p:cNvPr id="41" name="Straight Arrow Connector 40"/>
            <p:cNvCxnSpPr>
              <a:stCxn id="39" idx="1"/>
            </p:cNvCxnSpPr>
            <p:nvPr/>
          </p:nvCxnSpPr>
          <p:spPr>
            <a:xfrm flipH="1" flipV="1">
              <a:off x="4267200" y="4800600"/>
              <a:ext cx="1436304" cy="233065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9372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C is Large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179529" y="3509897"/>
            <a:ext cx="152400" cy="143005"/>
          </a:xfrm>
          <a:prstGeom prst="ellipse">
            <a:avLst/>
          </a:prstGeom>
          <a:solidFill>
            <a:schemeClr val="tx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84329" y="3056871"/>
            <a:ext cx="152400" cy="143005"/>
          </a:xfrm>
          <a:prstGeom prst="ellipse">
            <a:avLst/>
          </a:prstGeom>
          <a:solidFill>
            <a:schemeClr val="tx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484329" y="3814697"/>
            <a:ext cx="152400" cy="143005"/>
          </a:xfrm>
          <a:prstGeom prst="ellipse">
            <a:avLst/>
          </a:prstGeom>
          <a:solidFill>
            <a:schemeClr val="tx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920658" y="4267200"/>
            <a:ext cx="152400" cy="143005"/>
          </a:xfrm>
          <a:prstGeom prst="ellipse">
            <a:avLst/>
          </a:prstGeom>
          <a:solidFill>
            <a:schemeClr val="tx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03329" y="2811049"/>
            <a:ext cx="152400" cy="143005"/>
          </a:xfrm>
          <a:prstGeom prst="ellipse">
            <a:avLst/>
          </a:prstGeom>
          <a:solidFill>
            <a:schemeClr val="tx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941529" y="3043302"/>
            <a:ext cx="152400" cy="143005"/>
          </a:xfrm>
          <a:prstGeom prst="ellipse">
            <a:avLst/>
          </a:prstGeom>
          <a:solidFill>
            <a:schemeClr val="tx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712929" y="2514600"/>
            <a:ext cx="152400" cy="143005"/>
          </a:xfrm>
          <a:prstGeom prst="ellipse">
            <a:avLst/>
          </a:prstGeom>
          <a:solidFill>
            <a:schemeClr val="tx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648200" y="3233804"/>
            <a:ext cx="152400" cy="143005"/>
          </a:xfrm>
          <a:prstGeom prst="ellipse">
            <a:avLst/>
          </a:prstGeom>
          <a:solidFill>
            <a:schemeClr val="tx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181600" y="3175870"/>
            <a:ext cx="152400" cy="14300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291189" y="4124195"/>
            <a:ext cx="152400" cy="14300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715000" y="2900297"/>
            <a:ext cx="152400" cy="14300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248400" y="3420650"/>
            <a:ext cx="152400" cy="14300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03504" y="3519292"/>
            <a:ext cx="152400" cy="14300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350688" y="3688392"/>
            <a:ext cx="152400" cy="14300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022923" y="2584535"/>
            <a:ext cx="152400" cy="14300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>
            <a:off x="4830857" y="1736730"/>
            <a:ext cx="762000" cy="4298938"/>
          </a:xfrm>
          <a:prstGeom prst="line">
            <a:avLst/>
          </a:prstGeom>
          <a:ln w="28575" cmpd="sng">
            <a:solidFill>
              <a:srgbClr val="FF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681589" y="1736730"/>
            <a:ext cx="762000" cy="4298938"/>
          </a:xfrm>
          <a:prstGeom prst="line">
            <a:avLst/>
          </a:prstGeom>
          <a:ln w="28575" cmpd="sng">
            <a:solidFill>
              <a:srgbClr val="FF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538570" y="1736730"/>
            <a:ext cx="762000" cy="4298938"/>
          </a:xfrm>
          <a:prstGeom prst="line">
            <a:avLst/>
          </a:prstGeom>
          <a:ln w="28575" cmpd="sng">
            <a:solidFill>
              <a:srgbClr val="FF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727553" y="1275065"/>
            <a:ext cx="3870542" cy="923330"/>
            <a:chOff x="727553" y="1275065"/>
            <a:chExt cx="3870542" cy="923330"/>
          </a:xfrm>
        </p:grpSpPr>
        <p:sp>
          <p:nvSpPr>
            <p:cNvPr id="23" name="TextBox 22"/>
            <p:cNvSpPr txBox="1"/>
            <p:nvPr/>
          </p:nvSpPr>
          <p:spPr>
            <a:xfrm>
              <a:off x="727553" y="1275065"/>
              <a:ext cx="304762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Margin must be small so there</a:t>
              </a:r>
            </a:p>
            <a:p>
              <a:r>
                <a:rPr lang="en-US" dirty="0" smtClean="0"/>
                <a:t>are no misclassified </a:t>
              </a:r>
              <a:r>
                <a:rPr lang="en-US" dirty="0" smtClean="0"/>
                <a:t>points or</a:t>
              </a:r>
            </a:p>
            <a:p>
              <a:r>
                <a:rPr lang="en-US" dirty="0" smtClean="0"/>
                <a:t>points inside the margins</a:t>
              </a:r>
              <a:r>
                <a:rPr lang="en-US" dirty="0" smtClean="0"/>
                <a:t>.</a:t>
              </a:r>
              <a:endParaRPr lang="en-US" dirty="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3759524" y="1736731"/>
              <a:ext cx="838571" cy="244468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762000" y="5334000"/>
            <a:ext cx="40527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Makes sense if you believe the bad point</a:t>
            </a:r>
          </a:p>
          <a:p>
            <a:r>
              <a:rPr lang="en-US" dirty="0" smtClean="0"/>
              <a:t>is correctly classified and cannot tolerate</a:t>
            </a:r>
          </a:p>
          <a:p>
            <a:r>
              <a:rPr lang="en-US" dirty="0" smtClean="0"/>
              <a:t>even a few errors.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95362" y="1381035"/>
            <a:ext cx="31663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Note also</a:t>
            </a:r>
            <a:r>
              <a:rPr lang="en-US" dirty="0" smtClean="0"/>
              <a:t>: If you use the first</a:t>
            </a:r>
          </a:p>
          <a:p>
            <a:r>
              <a:rPr lang="en-US" dirty="0" smtClean="0"/>
              <a:t>method, where points inside</a:t>
            </a:r>
          </a:p>
          <a:p>
            <a:r>
              <a:rPr lang="en-US" dirty="0" smtClean="0"/>
              <a:t>the margins are forbidden</a:t>
            </a:r>
          </a:p>
          <a:p>
            <a:r>
              <a:rPr lang="en-US" dirty="0" smtClean="0"/>
              <a:t>absolutely, this is what you get.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90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Goal</a:t>
            </a:r>
            <a:r>
              <a:rPr lang="en-US" dirty="0" smtClean="0"/>
              <a:t>: Finding w and </a:t>
            </a:r>
            <a:r>
              <a:rPr lang="en-US" dirty="0" smtClean="0">
                <a:sym typeface="Symbol"/>
              </a:rPr>
              <a:t>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Possibly </a:t>
            </a:r>
            <a:r>
              <a:rPr lang="en-US" b="1" dirty="0" smtClean="0"/>
              <a:t>w</a:t>
            </a:r>
            <a:r>
              <a:rPr lang="en-US" dirty="0" smtClean="0"/>
              <a:t> and </a:t>
            </a:r>
            <a:r>
              <a:rPr lang="en-US" dirty="0" smtClean="0">
                <a:sym typeface="Symbol"/>
              </a:rPr>
              <a:t> do not exist, since there is no guarantee that the points are linearly separable.</a:t>
            </a:r>
          </a:p>
          <a:p>
            <a:r>
              <a:rPr lang="en-US" dirty="0" smtClean="0">
                <a:solidFill>
                  <a:srgbClr val="00B050"/>
                </a:solidFill>
                <a:sym typeface="Symbol"/>
              </a:rPr>
              <a:t>Example</a:t>
            </a:r>
            <a:r>
              <a:rPr lang="en-US" dirty="0" smtClean="0">
                <a:sym typeface="Symbol"/>
              </a:rPr>
              <a:t>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319658" y="2823051"/>
            <a:ext cx="695716" cy="759911"/>
            <a:chOff x="3319658" y="2823051"/>
            <a:chExt cx="695716" cy="759911"/>
          </a:xfrm>
        </p:grpSpPr>
        <p:sp>
          <p:nvSpPr>
            <p:cNvPr id="6" name="Oval 5"/>
            <p:cNvSpPr/>
            <p:nvPr/>
          </p:nvSpPr>
          <p:spPr>
            <a:xfrm>
              <a:off x="3319658" y="3432651"/>
              <a:ext cx="152400" cy="143005"/>
            </a:xfrm>
            <a:prstGeom prst="ellipse">
              <a:avLst/>
            </a:prstGeom>
            <a:solidFill>
              <a:schemeClr val="tx1"/>
            </a:solidFill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853058" y="2823051"/>
              <a:ext cx="152400" cy="143005"/>
            </a:xfrm>
            <a:prstGeom prst="ellipse">
              <a:avLst/>
            </a:prstGeom>
            <a:solidFill>
              <a:schemeClr val="tx1"/>
            </a:solidFill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862974" y="3439957"/>
              <a:ext cx="152400" cy="14300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319658" y="2823051"/>
              <a:ext cx="152400" cy="14300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004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Functions Can Linearize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Sometimes, we can transform points that are not linearly separable into a space where they </a:t>
            </a:r>
            <a:r>
              <a:rPr lang="en-US" dirty="0" smtClean="0">
                <a:solidFill>
                  <a:srgbClr val="00B050"/>
                </a:solidFill>
              </a:rPr>
              <a:t>are</a:t>
            </a:r>
            <a:r>
              <a:rPr lang="en-US" dirty="0" smtClean="0"/>
              <a:t> linearly separable.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Example</a:t>
            </a:r>
            <a:r>
              <a:rPr lang="en-US" dirty="0" smtClean="0"/>
              <a:t>: Remember the clustering problem of concentric circles?</a:t>
            </a:r>
          </a:p>
          <a:p>
            <a:r>
              <a:rPr lang="en-US" dirty="0" smtClean="0"/>
              <a:t>Mapping points to their radii gives us a 1-dimensional space where they are separable.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1143000" y="5029200"/>
            <a:ext cx="1805836" cy="1455625"/>
            <a:chOff x="1143000" y="5029200"/>
            <a:chExt cx="1805836" cy="1455625"/>
          </a:xfrm>
        </p:grpSpPr>
        <p:sp>
          <p:nvSpPr>
            <p:cNvPr id="5" name="Oval 4"/>
            <p:cNvSpPr/>
            <p:nvPr/>
          </p:nvSpPr>
          <p:spPr>
            <a:xfrm>
              <a:off x="1905000" y="5029200"/>
              <a:ext cx="152400" cy="14300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295400" y="5414897"/>
              <a:ext cx="152400" cy="14300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143000" y="6118441"/>
              <a:ext cx="152400" cy="14300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014603" y="6270318"/>
              <a:ext cx="152400" cy="14300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461364" y="5100702"/>
              <a:ext cx="152400" cy="14300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CV</a:t>
              </a:r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2525038" y="6341820"/>
              <a:ext cx="152400" cy="14300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796436" y="5638800"/>
              <a:ext cx="152400" cy="14300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600200" y="6189943"/>
              <a:ext cx="152400" cy="14300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947014" y="5495795"/>
              <a:ext cx="152400" cy="143005"/>
            </a:xfrm>
            <a:prstGeom prst="ellipse">
              <a:avLst/>
            </a:prstGeom>
            <a:solidFill>
              <a:schemeClr val="tx1"/>
            </a:solidFill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099414" y="5648195"/>
              <a:ext cx="152400" cy="143005"/>
            </a:xfrm>
            <a:prstGeom prst="ellipse">
              <a:avLst/>
            </a:prstGeom>
            <a:solidFill>
              <a:schemeClr val="tx1"/>
            </a:solidFill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014603" y="5872097"/>
              <a:ext cx="152400" cy="143005"/>
            </a:xfrm>
            <a:prstGeom prst="ellipse">
              <a:avLst/>
            </a:prstGeom>
            <a:solidFill>
              <a:schemeClr val="tx1"/>
            </a:solidFill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366375" y="5648195"/>
              <a:ext cx="152400" cy="143005"/>
            </a:xfrm>
            <a:prstGeom prst="ellipse">
              <a:avLst/>
            </a:prstGeom>
            <a:solidFill>
              <a:schemeClr val="tx1"/>
            </a:solidFill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1859332" y="5710302"/>
              <a:ext cx="152400" cy="143005"/>
            </a:xfrm>
            <a:prstGeom prst="ellipse">
              <a:avLst/>
            </a:prstGeom>
            <a:solidFill>
              <a:schemeClr val="tx1"/>
            </a:solidFill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352800" y="5537542"/>
            <a:ext cx="3865323" cy="196768"/>
            <a:chOff x="3352800" y="5537542"/>
            <a:chExt cx="3865323" cy="196768"/>
          </a:xfrm>
        </p:grpSpPr>
        <p:sp>
          <p:nvSpPr>
            <p:cNvPr id="25" name="Oval 24"/>
            <p:cNvSpPr/>
            <p:nvPr/>
          </p:nvSpPr>
          <p:spPr>
            <a:xfrm>
              <a:off x="6400800" y="5576692"/>
              <a:ext cx="152400" cy="14300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CV</a:t>
              </a:r>
              <a:endParaRPr lang="en-US" dirty="0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3352800" y="5537542"/>
              <a:ext cx="3865323" cy="196768"/>
              <a:chOff x="3352800" y="5537542"/>
              <a:chExt cx="3865323" cy="196768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4724400" y="5590784"/>
                <a:ext cx="152400" cy="143005"/>
              </a:xfrm>
              <a:prstGeom prst="ellipse">
                <a:avLst/>
              </a:prstGeom>
              <a:solidFill>
                <a:schemeClr val="tx1"/>
              </a:solidFill>
              <a:ln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4844441" y="5591305"/>
                <a:ext cx="152400" cy="143005"/>
              </a:xfrm>
              <a:prstGeom prst="ellipse">
                <a:avLst/>
              </a:prstGeom>
              <a:solidFill>
                <a:schemeClr val="tx1"/>
              </a:solidFill>
              <a:ln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4998929" y="5591305"/>
                <a:ext cx="152400" cy="143005"/>
              </a:xfrm>
              <a:prstGeom prst="ellipse">
                <a:avLst/>
              </a:prstGeom>
              <a:solidFill>
                <a:schemeClr val="tx1"/>
              </a:solidFill>
              <a:ln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5330868" y="5585040"/>
                <a:ext cx="152400" cy="143005"/>
              </a:xfrm>
              <a:prstGeom prst="ellipse">
                <a:avLst/>
              </a:prstGeom>
              <a:solidFill>
                <a:schemeClr val="tx1"/>
              </a:solidFill>
              <a:ln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4419600" y="5591305"/>
                <a:ext cx="152400" cy="143005"/>
              </a:xfrm>
              <a:prstGeom prst="ellipse">
                <a:avLst/>
              </a:prstGeom>
              <a:solidFill>
                <a:schemeClr val="tx1"/>
              </a:solidFill>
              <a:ln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5867400" y="5576692"/>
                <a:ext cx="152400" cy="143005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CV</a:t>
                </a:r>
                <a:endParaRPr lang="en-US" dirty="0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6172200" y="5557902"/>
                <a:ext cx="152400" cy="143005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CV</a:t>
                </a:r>
                <a:endParaRPr lang="en-US" dirty="0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6509358" y="5541198"/>
                <a:ext cx="152400" cy="143005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CV</a:t>
                </a:r>
                <a:endParaRPr lang="en-US" dirty="0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7065723" y="5567297"/>
                <a:ext cx="152400" cy="143005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CV</a:t>
                </a:r>
                <a:endParaRPr lang="en-US" dirty="0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6893490" y="5574603"/>
                <a:ext cx="152400" cy="143005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CV</a:t>
                </a:r>
                <a:endParaRPr lang="en-US" dirty="0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6644013" y="5557901"/>
                <a:ext cx="152400" cy="143005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CV</a:t>
                </a:r>
                <a:endParaRPr lang="en-US" dirty="0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6324600" y="5537542"/>
                <a:ext cx="152400" cy="143005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CV</a:t>
                </a:r>
                <a:endParaRPr lang="en-US" dirty="0"/>
              </a:p>
            </p:txBody>
          </p:sp>
          <p:cxnSp>
            <p:nvCxnSpPr>
              <p:cNvPr id="34" name="Straight Arrow Connector 33"/>
              <p:cNvCxnSpPr/>
              <p:nvPr/>
            </p:nvCxnSpPr>
            <p:spPr>
              <a:xfrm>
                <a:off x="3352800" y="5695163"/>
                <a:ext cx="762000" cy="0"/>
              </a:xfrm>
              <a:prstGeom prst="straightConnector1">
                <a:avLst/>
              </a:prstGeom>
              <a:ln w="76200" cmpd="sng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7" name="Straight Connector 36"/>
          <p:cNvCxnSpPr/>
          <p:nvPr/>
        </p:nvCxnSpPr>
        <p:spPr>
          <a:xfrm>
            <a:off x="5715000" y="5172205"/>
            <a:ext cx="0" cy="1089240"/>
          </a:xfrm>
          <a:prstGeom prst="line">
            <a:avLst/>
          </a:prstGeom>
          <a:ln w="28575" cmpd="sng">
            <a:solidFill>
              <a:srgbClr val="FF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49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Making the Threshold Zero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  <a:sym typeface="Symbol"/>
              </a:rPr>
              <a:t>A simplification</a:t>
            </a:r>
            <a:r>
              <a:rPr lang="en-US" dirty="0" smtClean="0">
                <a:sym typeface="Symbol"/>
              </a:rPr>
              <a:t>: we can arrange that  = 0.</a:t>
            </a:r>
          </a:p>
          <a:p>
            <a:r>
              <a:rPr lang="en-US" dirty="0" smtClean="0">
                <a:sym typeface="Symbol"/>
              </a:rPr>
              <a:t>Replace each d-dimensional training point </a:t>
            </a:r>
            <a:r>
              <a:rPr lang="en-US" b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by (</a:t>
            </a:r>
            <a:r>
              <a:rPr lang="en-US" b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,-1), a (d+1)-dimensional vector with -1 as its last component.</a:t>
            </a:r>
          </a:p>
          <a:p>
            <a:r>
              <a:rPr lang="en-US" dirty="0" smtClean="0">
                <a:sym typeface="Symbol"/>
              </a:rPr>
              <a:t>Replace unknown vector </a:t>
            </a:r>
            <a:r>
              <a:rPr lang="en-US" b="1" dirty="0" smtClean="0">
                <a:sym typeface="Symbol"/>
              </a:rPr>
              <a:t>w</a:t>
            </a:r>
            <a:r>
              <a:rPr lang="en-US" dirty="0" smtClean="0">
                <a:sym typeface="Symbol"/>
              </a:rPr>
              <a:t> (the normal to the separating hyperplane) by (</a:t>
            </a:r>
            <a:r>
              <a:rPr lang="en-US" b="1" dirty="0" smtClean="0">
                <a:sym typeface="Symbol"/>
              </a:rPr>
              <a:t>w</a:t>
            </a:r>
            <a:r>
              <a:rPr lang="en-US" dirty="0" smtClean="0">
                <a:sym typeface="Symbol"/>
              </a:rPr>
              <a:t>,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).</a:t>
            </a:r>
          </a:p>
          <a:p>
            <a:pPr lvl="1"/>
            <a:r>
              <a:rPr lang="en-US" dirty="0" smtClean="0">
                <a:sym typeface="Symbol"/>
              </a:rPr>
              <a:t>I.e., add a (d+1)</a:t>
            </a:r>
            <a:r>
              <a:rPr lang="en-US" dirty="0" err="1" smtClean="0">
                <a:sym typeface="Symbol"/>
              </a:rPr>
              <a:t>st</a:t>
            </a:r>
            <a:r>
              <a:rPr lang="en-US" dirty="0" smtClean="0">
                <a:sym typeface="Symbol"/>
              </a:rPr>
              <a:t> unknown component, which effectively functions as the threshold.</a:t>
            </a:r>
          </a:p>
          <a:p>
            <a:r>
              <a:rPr lang="en-US" dirty="0" smtClean="0">
                <a:sym typeface="Symbol"/>
              </a:rPr>
              <a:t>Then </a:t>
            </a:r>
            <a:r>
              <a:rPr lang="en-US" b="1" dirty="0" err="1" smtClean="0">
                <a:sym typeface="Symbol"/>
              </a:rPr>
              <a:t>x</a:t>
            </a:r>
            <a:r>
              <a:rPr lang="en-US" dirty="0" err="1" smtClean="0">
                <a:sym typeface="Symbol"/>
              </a:rPr>
              <a:t>.</a:t>
            </a:r>
            <a:r>
              <a:rPr lang="en-US" b="1" dirty="0" err="1" smtClean="0">
                <a:sym typeface="Symbol"/>
              </a:rPr>
              <a:t>w</a:t>
            </a:r>
            <a:r>
              <a:rPr lang="en-US" dirty="0" smtClean="0">
                <a:sym typeface="Symbol"/>
              </a:rPr>
              <a:t> &gt;  if and only if (</a:t>
            </a:r>
            <a:r>
              <a:rPr lang="en-US" b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,-1).(</a:t>
            </a:r>
            <a:r>
              <a:rPr lang="en-US" b="1" dirty="0" smtClean="0">
                <a:sym typeface="Symbol"/>
              </a:rPr>
              <a:t>w</a:t>
            </a:r>
            <a:r>
              <a:rPr lang="en-US" dirty="0" smtClean="0">
                <a:sym typeface="Symbol"/>
              </a:rPr>
              <a:t>, ) &gt; 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24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</a:t>
            </a:r>
            <a:r>
              <a:rPr lang="en-US" dirty="0" smtClean="0">
                <a:solidFill>
                  <a:srgbClr val="92D050"/>
                </a:solidFill>
              </a:rPr>
              <a:t>Example</a:t>
            </a:r>
            <a:r>
              <a:rPr lang="en-US" dirty="0" smtClean="0"/>
              <a:t>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positive training points (3,6) and (5,3) become (3,6,-1) and (5,3,-1).</a:t>
            </a:r>
          </a:p>
          <a:p>
            <a:r>
              <a:rPr lang="en-US" dirty="0" smtClean="0"/>
              <a:t>The negative training points (1,4), (3,3), and (3,1) become (1,4,-1), (3,3,-1), and (3,1,-1).</a:t>
            </a:r>
          </a:p>
          <a:p>
            <a:r>
              <a:rPr lang="en-US" dirty="0" smtClean="0"/>
              <a:t>Since we know </a:t>
            </a:r>
            <a:r>
              <a:rPr lang="en-US" b="1" dirty="0" smtClean="0"/>
              <a:t>w</a:t>
            </a:r>
            <a:r>
              <a:rPr lang="en-US" dirty="0" smtClean="0"/>
              <a:t> = (1,1) and </a:t>
            </a:r>
            <a:r>
              <a:rPr lang="en-US" dirty="0" smtClean="0">
                <a:sym typeface="Symbol"/>
              </a:rPr>
              <a:t> = 7 separated the original points, then </a:t>
            </a:r>
            <a:r>
              <a:rPr lang="en-US" b="1" dirty="0" smtClean="0">
                <a:sym typeface="Symbol"/>
              </a:rPr>
              <a:t>w’</a:t>
            </a:r>
            <a:r>
              <a:rPr lang="en-US" dirty="0" smtClean="0">
                <a:sym typeface="Symbol"/>
              </a:rPr>
              <a:t> = (1,1,7) and  = 0 will separate the new points.</a:t>
            </a:r>
          </a:p>
          <a:p>
            <a:r>
              <a:rPr lang="en-US" dirty="0" smtClean="0">
                <a:solidFill>
                  <a:srgbClr val="00B050"/>
                </a:solidFill>
                <a:sym typeface="Symbol"/>
              </a:rPr>
              <a:t>Example</a:t>
            </a:r>
            <a:r>
              <a:rPr lang="en-US" dirty="0" smtClean="0">
                <a:sym typeface="Symbol"/>
              </a:rPr>
              <a:t>: (3,6,-1).(1,1,7) &gt; 0 and                      (1,4,-1).(1,1,7) </a:t>
            </a:r>
            <a:r>
              <a:rPr lang="en-US" u="sng" dirty="0" smtClean="0">
                <a:sym typeface="Symbol"/>
              </a:rPr>
              <a:t>&lt;</a:t>
            </a:r>
            <a:r>
              <a:rPr lang="en-US" dirty="0" smtClean="0">
                <a:sym typeface="Symbol"/>
              </a:rPr>
              <a:t> 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032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a Perceptron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threshold = 0.</a:t>
            </a:r>
          </a:p>
          <a:p>
            <a:r>
              <a:rPr lang="en-US" dirty="0" smtClean="0"/>
              <a:t>Pick a </a:t>
            </a:r>
            <a:r>
              <a:rPr lang="en-US" i="1" dirty="0" smtClean="0">
                <a:solidFill>
                  <a:srgbClr val="FF0000"/>
                </a:solidFill>
              </a:rPr>
              <a:t>learning rate </a:t>
            </a:r>
            <a:r>
              <a:rPr lang="en-US" dirty="0" smtClean="0">
                <a:sym typeface="Symbol"/>
              </a:rPr>
              <a:t></a:t>
            </a:r>
            <a:r>
              <a:rPr lang="en-US" dirty="0" smtClean="0"/>
              <a:t>, typically a small fraction.</a:t>
            </a:r>
          </a:p>
          <a:p>
            <a:r>
              <a:rPr lang="en-US" dirty="0" smtClean="0"/>
              <a:t>Start with </a:t>
            </a:r>
            <a:r>
              <a:rPr lang="en-US" b="1" dirty="0" smtClean="0"/>
              <a:t>w</a:t>
            </a:r>
            <a:r>
              <a:rPr lang="en-US" dirty="0" smtClean="0"/>
              <a:t> = (0, 0,…, 0).</a:t>
            </a:r>
          </a:p>
          <a:p>
            <a:r>
              <a:rPr lang="en-US" dirty="0" smtClean="0"/>
              <a:t>Consider each training example (</a:t>
            </a:r>
            <a:r>
              <a:rPr lang="en-US" b="1" dirty="0" err="1" smtClean="0"/>
              <a:t>x</a:t>
            </a:r>
            <a:r>
              <a:rPr lang="en-US" dirty="0" err="1" smtClean="0"/>
              <a:t>,y</a:t>
            </a:r>
            <a:r>
              <a:rPr lang="en-US" dirty="0" smtClean="0"/>
              <a:t>) in turn, until there are no misclassified points.</a:t>
            </a:r>
          </a:p>
          <a:p>
            <a:pPr lvl="1"/>
            <a:r>
              <a:rPr lang="en-US" dirty="0" smtClean="0"/>
              <a:t>Use y = +1 for positive examples, y = -1 for negative.</a:t>
            </a:r>
          </a:p>
          <a:p>
            <a:r>
              <a:rPr lang="en-US" dirty="0" smtClean="0"/>
              <a:t>If </a:t>
            </a:r>
            <a:r>
              <a:rPr lang="en-US" b="1" dirty="0" err="1" smtClean="0"/>
              <a:t>x</a:t>
            </a:r>
            <a:r>
              <a:rPr lang="en-US" dirty="0" err="1" smtClean="0"/>
              <a:t>.</a:t>
            </a:r>
            <a:r>
              <a:rPr lang="en-US" b="1" dirty="0" err="1" smtClean="0"/>
              <a:t>w</a:t>
            </a:r>
            <a:r>
              <a:rPr lang="en-US" dirty="0" smtClean="0"/>
              <a:t> has a sign different from y, then this is a misclassified point.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Special case</a:t>
            </a:r>
            <a:r>
              <a:rPr lang="en-US" dirty="0" smtClean="0"/>
              <a:t>: also misclassified if </a:t>
            </a:r>
            <a:r>
              <a:rPr lang="en-US" b="1" dirty="0" err="1" smtClean="0"/>
              <a:t>x</a:t>
            </a:r>
            <a:r>
              <a:rPr lang="en-US" dirty="0" err="1" smtClean="0"/>
              <a:t>.</a:t>
            </a:r>
            <a:r>
              <a:rPr lang="en-US" b="1" dirty="0" err="1" smtClean="0"/>
              <a:t>w</a:t>
            </a:r>
            <a:r>
              <a:rPr lang="en-US" dirty="0" smtClean="0"/>
              <a:t> = 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04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Jure Color Schem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7030A0"/>
      </a:accent2>
      <a:accent3>
        <a:srgbClr val="00B0F0"/>
      </a:accent3>
      <a:accent4>
        <a:srgbClr val="D60093"/>
      </a:accent4>
      <a:accent5>
        <a:srgbClr val="008000"/>
      </a:accent5>
      <a:accent6>
        <a:srgbClr val="FF6600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>
        <a:ln cmpd="sng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 cmpd="sng"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7376</TotalTime>
  <Words>3223</Words>
  <Application>Microsoft Office PowerPoint</Application>
  <PresentationFormat>On-screen Show (4:3)</PresentationFormat>
  <Paragraphs>511</Paragraphs>
  <Slides>41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Module</vt:lpstr>
      <vt:lpstr>Perceptrons Support-Vector Machines</vt:lpstr>
      <vt:lpstr>The Perceptron</vt:lpstr>
      <vt:lpstr>Linear Separators</vt:lpstr>
      <vt:lpstr>Example: Linear Separator</vt:lpstr>
      <vt:lpstr>Goal: Finding w and </vt:lpstr>
      <vt:lpstr>Kernel Functions Can Linearize</vt:lpstr>
      <vt:lpstr>Making the Threshold Zero</vt:lpstr>
      <vt:lpstr>Previous Example, Continued</vt:lpstr>
      <vt:lpstr>Training a Perceptron</vt:lpstr>
      <vt:lpstr>Training – (2)</vt:lpstr>
      <vt:lpstr>Example: Training</vt:lpstr>
      <vt:lpstr>Parallelization</vt:lpstr>
      <vt:lpstr>Picking the Training Rate</vt:lpstr>
      <vt:lpstr>The Problem With High Training Rate</vt:lpstr>
      <vt:lpstr>The Winnow Algorithm</vt:lpstr>
      <vt:lpstr>Winnow Algorithm – (2)</vt:lpstr>
      <vt:lpstr>Example: Winnow Algorithm</vt:lpstr>
      <vt:lpstr>Example: Winnow – (2)</vt:lpstr>
      <vt:lpstr>Problem with Perceptrons Linearly Separable Data Dealing with Nonseparable Data</vt:lpstr>
      <vt:lpstr>Problems With Perceptrons</vt:lpstr>
      <vt:lpstr>Example: Problem</vt:lpstr>
      <vt:lpstr>Intuition Behind SVM</vt:lpstr>
      <vt:lpstr>Example: One Candidate</vt:lpstr>
      <vt:lpstr>Example: Hyperplane With Larger  </vt:lpstr>
      <vt:lpstr>Maximizing </vt:lpstr>
      <vt:lpstr>Maximizing  – (2)</vt:lpstr>
      <vt:lpstr>Example: Unit Separation</vt:lpstr>
      <vt:lpstr>Example: Constraints</vt:lpstr>
      <vt:lpstr>Solving the Constraints</vt:lpstr>
      <vt:lpstr>Solving the Constraints if v = 2u/3</vt:lpstr>
      <vt:lpstr>Remember This Hyperplane With a Smaller Margin?</vt:lpstr>
      <vt:lpstr>Here’s What Happens if v = 2u</vt:lpstr>
      <vt:lpstr>Did That Look Too Easy?</vt:lpstr>
      <vt:lpstr>Nonseparable Data</vt:lpstr>
      <vt:lpstr>New Goal</vt:lpstr>
      <vt:lpstr>New Goal – (2)</vt:lpstr>
      <vt:lpstr>Hinge Loss Function</vt:lpstr>
      <vt:lpstr>Expression to Be Minimized</vt:lpstr>
      <vt:lpstr>Gradient Descent – (2)</vt:lpstr>
      <vt:lpstr>When C is Small</vt:lpstr>
      <vt:lpstr>When C is Large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jure</dc:creator>
  <cp:lastModifiedBy>Jeff</cp:lastModifiedBy>
  <cp:revision>577</cp:revision>
  <dcterms:created xsi:type="dcterms:W3CDTF">2009-06-12T17:14:38Z</dcterms:created>
  <dcterms:modified xsi:type="dcterms:W3CDTF">2017-02-26T00:38:24Z</dcterms:modified>
</cp:coreProperties>
</file>