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handoutMasterIdLst>
    <p:handoutMasterId r:id="rId53"/>
  </p:handoutMasterIdLst>
  <p:sldIdLst>
    <p:sldId id="256" r:id="rId2"/>
    <p:sldId id="267" r:id="rId3"/>
    <p:sldId id="257" r:id="rId4"/>
    <p:sldId id="258" r:id="rId5"/>
    <p:sldId id="259" r:id="rId6"/>
    <p:sldId id="260" r:id="rId7"/>
    <p:sldId id="261" r:id="rId8"/>
    <p:sldId id="263" r:id="rId9"/>
    <p:sldId id="273" r:id="rId10"/>
    <p:sldId id="264" r:id="rId11"/>
    <p:sldId id="262" r:id="rId12"/>
    <p:sldId id="265" r:id="rId13"/>
    <p:sldId id="266"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05" r:id="rId33"/>
    <p:sldId id="287" r:id="rId34"/>
    <p:sldId id="288" r:id="rId35"/>
    <p:sldId id="289" r:id="rId36"/>
    <p:sldId id="290" r:id="rId37"/>
    <p:sldId id="291" r:id="rId38"/>
    <p:sldId id="300" r:id="rId39"/>
    <p:sldId id="292" r:id="rId40"/>
    <p:sldId id="303" r:id="rId41"/>
    <p:sldId id="293" r:id="rId42"/>
    <p:sldId id="304" r:id="rId43"/>
    <p:sldId id="294" r:id="rId44"/>
    <p:sldId id="295" r:id="rId45"/>
    <p:sldId id="296" r:id="rId46"/>
    <p:sldId id="298" r:id="rId47"/>
    <p:sldId id="297" r:id="rId48"/>
    <p:sldId id="299" r:id="rId49"/>
    <p:sldId id="301" r:id="rId50"/>
    <p:sldId id="302" r:id="rId5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88" y="1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2/21/2017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2/21/2017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Machine Learning</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General Framework</a:t>
            </a:r>
            <a:br>
              <a:rPr lang="en-US" sz="3600" dirty="0" smtClean="0">
                <a:solidFill>
                  <a:srgbClr val="FF9900"/>
                </a:solidFill>
              </a:rPr>
            </a:br>
            <a:r>
              <a:rPr lang="en-US" sz="3600" dirty="0" smtClean="0">
                <a:solidFill>
                  <a:srgbClr val="FF9900"/>
                </a:solidFill>
              </a:rPr>
              <a:t>Near-Neighbor Learning</a:t>
            </a:r>
            <a:br>
              <a:rPr lang="en-US" sz="3600" dirty="0" smtClean="0">
                <a:solidFill>
                  <a:srgbClr val="FF9900"/>
                </a:solidFill>
              </a:rPr>
            </a:br>
            <a:r>
              <a:rPr lang="en-US" sz="3600" dirty="0">
                <a:solidFill>
                  <a:srgbClr val="FF9900"/>
                </a:solidFill>
              </a:rPr>
              <a:t>Decision Trees</a:t>
            </a:r>
            <a:br>
              <a:rPr lang="en-US" sz="3600" dirty="0">
                <a:solidFill>
                  <a:srgbClr val="FF9900"/>
                </a:solidFill>
              </a:rPr>
            </a:br>
            <a:r>
              <a:rPr lang="en-US" sz="3600" dirty="0">
                <a:solidFill>
                  <a:srgbClr val="FF9900"/>
                </a:solidFill>
              </a:rPr>
              <a:t/>
            </a:r>
            <a:br>
              <a:rPr lang="en-US" sz="3600" dirty="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r>
              <a:rPr lang="en-US" sz="2800" b="1" dirty="0" err="1" smtClean="0">
                <a:latin typeface="+mj-lt"/>
                <a:cs typeface="Calibri" pitchFamily="34" charset="0"/>
              </a:rPr>
              <a:t>Infolab</a:t>
            </a:r>
            <a:endParaRPr lang="en-US" sz="3600" b="1" dirty="0" smtClean="0">
              <a:latin typeface="+mj-lt"/>
              <a:cs typeface="Calibri" pitchFamily="34" charset="0"/>
            </a:endParaRPr>
          </a:p>
        </p:txBody>
      </p:sp>
      <p:pic>
        <p:nvPicPr>
          <p:cNvPr id="7" name="Picture 6" descr="C:\Users\Jeff\Downloads\Stanford-Infolab-RGB-whiteBG-600px@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5814" y="5166360"/>
            <a:ext cx="1646546" cy="169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Optimization Problem</a:t>
            </a:r>
            <a:endParaRPr lang="en-US" dirty="0"/>
          </a:p>
        </p:txBody>
      </p:sp>
      <p:sp>
        <p:nvSpPr>
          <p:cNvPr id="3" name="Content Placeholder 2"/>
          <p:cNvSpPr>
            <a:spLocks noGrp="1"/>
          </p:cNvSpPr>
          <p:nvPr>
            <p:ph idx="1"/>
          </p:nvPr>
        </p:nvSpPr>
        <p:spPr/>
        <p:txBody>
          <a:bodyPr/>
          <a:lstStyle/>
          <a:p>
            <a:r>
              <a:rPr lang="en-US" dirty="0" smtClean="0"/>
              <a:t>Given training data and a form of model you wish to develop, find the instance of the model that minimizes the loss on the training data.</a:t>
            </a:r>
          </a:p>
          <a:p>
            <a:r>
              <a:rPr lang="en-US" dirty="0" smtClean="0">
                <a:solidFill>
                  <a:srgbClr val="00B050"/>
                </a:solidFill>
              </a:rPr>
              <a:t>Example</a:t>
            </a:r>
            <a:r>
              <a:rPr lang="en-US" dirty="0" smtClean="0"/>
              <a:t>: For the email-spam problem, incrementally adjust weights on words until small changes cannot decrease the probability of misclassification.</a:t>
            </a:r>
          </a:p>
          <a:p>
            <a:r>
              <a:rPr lang="en-US" dirty="0" smtClean="0">
                <a:solidFill>
                  <a:srgbClr val="00B050"/>
                </a:solidFill>
              </a:rPr>
              <a:t>Example</a:t>
            </a:r>
            <a:r>
              <a:rPr lang="en-US" dirty="0" smtClean="0"/>
              <a:t>: design a decision tree top-down, picking at each node the test that makes the branches most homogeneous.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10</a:t>
            </a:fld>
            <a:endParaRPr lang="en-US" dirty="0"/>
          </a:p>
        </p:txBody>
      </p:sp>
    </p:spTree>
    <p:extLst>
      <p:ext uri="{BB962C8B-B14F-4D97-AF65-F5344CB8AC3E}">
        <p14:creationId xmlns:p14="http://schemas.microsoft.com/office/powerpoint/2010/main" val="228811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11</a:t>
            </a:fld>
            <a:endParaRPr lang="en-US" dirty="0"/>
          </a:p>
        </p:txBody>
      </p:sp>
      <p:sp>
        <p:nvSpPr>
          <p:cNvPr id="6" name="Content Placeholder 5"/>
          <p:cNvSpPr>
            <a:spLocks noGrp="1"/>
          </p:cNvSpPr>
          <p:nvPr>
            <p:ph idx="1"/>
          </p:nvPr>
        </p:nvSpPr>
        <p:spPr>
          <a:xfrm>
            <a:off x="152400" y="1295400"/>
            <a:ext cx="5334000" cy="5257801"/>
          </a:xfrm>
        </p:spPr>
        <p:txBody>
          <a:bodyPr/>
          <a:lstStyle/>
          <a:p>
            <a:r>
              <a:rPr lang="en-US" dirty="0" smtClean="0"/>
              <a:t>Divide your data randomly into training and </a:t>
            </a:r>
            <a:r>
              <a:rPr lang="en-US" i="1" dirty="0" smtClean="0">
                <a:solidFill>
                  <a:srgbClr val="FF0000"/>
                </a:solidFill>
              </a:rPr>
              <a:t>test</a:t>
            </a:r>
            <a:r>
              <a:rPr lang="en-US" dirty="0" smtClean="0"/>
              <a:t> data.</a:t>
            </a:r>
          </a:p>
          <a:p>
            <a:r>
              <a:rPr lang="en-US" dirty="0" smtClean="0"/>
              <a:t>Build your best model based on the training data only.</a:t>
            </a:r>
          </a:p>
          <a:p>
            <a:r>
              <a:rPr lang="en-US" dirty="0" smtClean="0"/>
              <a:t>Apply your model to the test data.</a:t>
            </a:r>
          </a:p>
          <a:p>
            <a:r>
              <a:rPr lang="en-US" dirty="0" smtClean="0"/>
              <a:t>Does your model predict y’ for the test data as well as it predicted y for the training data?</a:t>
            </a:r>
          </a:p>
          <a:p>
            <a:endParaRPr lang="en-US" dirty="0"/>
          </a:p>
        </p:txBody>
      </p:sp>
      <p:sp>
        <p:nvSpPr>
          <p:cNvPr id="7" name="Rectangle 6"/>
          <p:cNvSpPr/>
          <p:nvPr/>
        </p:nvSpPr>
        <p:spPr>
          <a:xfrm>
            <a:off x="6781800" y="2140530"/>
            <a:ext cx="1524000" cy="1295400"/>
          </a:xfrm>
          <a:prstGeom prst="rect">
            <a:avLst/>
          </a:prstGeom>
          <a:ln cmpd="sng"/>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X</a:t>
            </a:r>
            <a:endParaRPr lang="en-US" b="1" dirty="0"/>
          </a:p>
        </p:txBody>
      </p:sp>
      <p:sp>
        <p:nvSpPr>
          <p:cNvPr id="8" name="Rectangle 7"/>
          <p:cNvSpPr/>
          <p:nvPr/>
        </p:nvSpPr>
        <p:spPr>
          <a:xfrm>
            <a:off x="8534400" y="2140530"/>
            <a:ext cx="526346" cy="1295400"/>
          </a:xfrm>
          <a:prstGeom prst="rect">
            <a:avLst/>
          </a:prstGeom>
          <a:ln cmpd="sng"/>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Y</a:t>
            </a:r>
            <a:endParaRPr lang="en-US" b="1" dirty="0"/>
          </a:p>
        </p:txBody>
      </p:sp>
      <p:sp>
        <p:nvSpPr>
          <p:cNvPr id="9" name="Rectangle 8"/>
          <p:cNvSpPr/>
          <p:nvPr/>
        </p:nvSpPr>
        <p:spPr>
          <a:xfrm>
            <a:off x="6781800" y="3581400"/>
            <a:ext cx="1524000" cy="609600"/>
          </a:xfrm>
          <a:prstGeom prst="rect">
            <a:avLst/>
          </a:prstGeom>
          <a:solidFill>
            <a:schemeClr val="tx2">
              <a:lumMod val="60000"/>
              <a:lumOff val="40000"/>
            </a:schemeClr>
          </a:solidFill>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X’</a:t>
            </a:r>
            <a:endParaRPr lang="en-US" b="1" dirty="0"/>
          </a:p>
        </p:txBody>
      </p:sp>
      <p:sp>
        <p:nvSpPr>
          <p:cNvPr id="10" name="Rectangle 9"/>
          <p:cNvSpPr/>
          <p:nvPr/>
        </p:nvSpPr>
        <p:spPr>
          <a:xfrm>
            <a:off x="8534400" y="3581400"/>
            <a:ext cx="526346" cy="609600"/>
          </a:xfrm>
          <a:prstGeom prst="rect">
            <a:avLst/>
          </a:prstGeom>
          <a:solidFill>
            <a:schemeClr val="accent2">
              <a:lumMod val="75000"/>
              <a:alpha val="49000"/>
            </a:schemeClr>
          </a:solidFill>
          <a:ln>
            <a:solidFill>
              <a:schemeClr val="tx2">
                <a:lumMod val="50000"/>
                <a:alpha val="36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t>Y’</a:t>
            </a:r>
            <a:endParaRPr lang="en-US" b="1" dirty="0"/>
          </a:p>
        </p:txBody>
      </p:sp>
      <p:sp>
        <p:nvSpPr>
          <p:cNvPr id="11" name="Left Brace 10"/>
          <p:cNvSpPr/>
          <p:nvPr/>
        </p:nvSpPr>
        <p:spPr>
          <a:xfrm>
            <a:off x="6477000" y="2140530"/>
            <a:ext cx="190500" cy="1302330"/>
          </a:xfrm>
          <a:prstGeom prst="leftBrace">
            <a:avLst>
              <a:gd name="adj1" fmla="val 30455"/>
              <a:gd name="adj2" fmla="val 50000"/>
            </a:avLst>
          </a:prstGeom>
          <a:ln w="28575">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Left Brace 11"/>
          <p:cNvSpPr/>
          <p:nvPr/>
        </p:nvSpPr>
        <p:spPr>
          <a:xfrm>
            <a:off x="6477000" y="3599145"/>
            <a:ext cx="190500" cy="616530"/>
          </a:xfrm>
          <a:prstGeom prst="leftBrace">
            <a:avLst>
              <a:gd name="adj1" fmla="val 30455"/>
              <a:gd name="adj2" fmla="val 50000"/>
            </a:avLst>
          </a:prstGeom>
          <a:ln w="28575">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TextBox 12"/>
          <p:cNvSpPr txBox="1"/>
          <p:nvPr/>
        </p:nvSpPr>
        <p:spPr>
          <a:xfrm>
            <a:off x="5394588" y="2468529"/>
            <a:ext cx="1082412" cy="646331"/>
          </a:xfrm>
          <a:prstGeom prst="rect">
            <a:avLst/>
          </a:prstGeom>
          <a:noFill/>
        </p:spPr>
        <p:txBody>
          <a:bodyPr wrap="none" rtlCol="0">
            <a:spAutoFit/>
          </a:bodyPr>
          <a:lstStyle/>
          <a:p>
            <a:pPr algn="ctr"/>
            <a:r>
              <a:rPr lang="en-US" b="1" dirty="0" smtClean="0">
                <a:solidFill>
                  <a:srgbClr val="0000FF"/>
                </a:solidFill>
                <a:latin typeface="Arial" pitchFamily="34" charset="0"/>
                <a:cs typeface="Arial" pitchFamily="34" charset="0"/>
              </a:rPr>
              <a:t>Training</a:t>
            </a:r>
            <a:br>
              <a:rPr lang="en-US" b="1" dirty="0" smtClean="0">
                <a:solidFill>
                  <a:srgbClr val="0000FF"/>
                </a:solidFill>
                <a:latin typeface="Arial" pitchFamily="34" charset="0"/>
                <a:cs typeface="Arial" pitchFamily="34" charset="0"/>
              </a:rPr>
            </a:br>
            <a:r>
              <a:rPr lang="en-US" b="1" dirty="0" smtClean="0">
                <a:solidFill>
                  <a:srgbClr val="0000FF"/>
                </a:solidFill>
                <a:latin typeface="Arial" pitchFamily="34" charset="0"/>
                <a:cs typeface="Arial" pitchFamily="34" charset="0"/>
              </a:rPr>
              <a:t>data</a:t>
            </a:r>
          </a:p>
        </p:txBody>
      </p:sp>
      <p:sp>
        <p:nvSpPr>
          <p:cNvPr id="14" name="TextBox 13"/>
          <p:cNvSpPr txBox="1"/>
          <p:nvPr/>
        </p:nvSpPr>
        <p:spPr>
          <a:xfrm>
            <a:off x="5743436" y="3544669"/>
            <a:ext cx="706155" cy="646331"/>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Test </a:t>
            </a:r>
            <a:br>
              <a:rPr lang="en-US" b="1" dirty="0" smtClean="0">
                <a:solidFill>
                  <a:srgbClr val="008000"/>
                </a:solidFill>
                <a:latin typeface="Arial" pitchFamily="34" charset="0"/>
                <a:cs typeface="Arial" pitchFamily="34" charset="0"/>
              </a:rPr>
            </a:br>
            <a:r>
              <a:rPr lang="en-US" b="1" dirty="0" smtClean="0">
                <a:solidFill>
                  <a:srgbClr val="008000"/>
                </a:solidFill>
                <a:latin typeface="Arial" pitchFamily="34" charset="0"/>
                <a:cs typeface="Arial" pitchFamily="34" charset="0"/>
              </a:rPr>
              <a:t>data</a:t>
            </a:r>
          </a:p>
        </p:txBody>
      </p:sp>
    </p:spTree>
    <p:extLst>
      <p:ext uri="{BB962C8B-B14F-4D97-AF65-F5344CB8AC3E}">
        <p14:creationId xmlns:p14="http://schemas.microsoft.com/office/powerpoint/2010/main" val="324788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Overfitting</a:t>
            </a:r>
            <a:endParaRPr lang="en-US" dirty="0"/>
          </a:p>
        </p:txBody>
      </p:sp>
      <p:sp>
        <p:nvSpPr>
          <p:cNvPr id="3" name="Content Placeholder 2"/>
          <p:cNvSpPr>
            <a:spLocks noGrp="1"/>
          </p:cNvSpPr>
          <p:nvPr>
            <p:ph idx="1"/>
          </p:nvPr>
        </p:nvSpPr>
        <p:spPr/>
        <p:txBody>
          <a:bodyPr/>
          <a:lstStyle/>
          <a:p>
            <a:r>
              <a:rPr lang="en-US" dirty="0" smtClean="0"/>
              <a:t>Sometimes, your model will show much greater loss on the test data than on the training data.</a:t>
            </a:r>
          </a:p>
          <a:p>
            <a:pPr lvl="1"/>
            <a:r>
              <a:rPr lang="en-US" dirty="0" smtClean="0"/>
              <a:t>Called </a:t>
            </a:r>
            <a:r>
              <a:rPr lang="en-US" i="1" dirty="0" smtClean="0">
                <a:solidFill>
                  <a:srgbClr val="FF0000"/>
                </a:solidFill>
              </a:rPr>
              <a:t>overfitting</a:t>
            </a:r>
            <a:r>
              <a:rPr lang="en-US" dirty="0" smtClean="0"/>
              <a:t>.</a:t>
            </a:r>
          </a:p>
          <a:p>
            <a:r>
              <a:rPr lang="en-US" dirty="0" smtClean="0"/>
              <a:t>The problem is that the modeling process has picked up on details of the training data that are so fine-grained that they do not apply to the population from which the data is drawn.</a:t>
            </a:r>
          </a:p>
          <a:p>
            <a:r>
              <a:rPr lang="en-US" dirty="0" smtClean="0">
                <a:solidFill>
                  <a:srgbClr val="00B050"/>
                </a:solidFill>
              </a:rPr>
              <a:t>Example</a:t>
            </a:r>
            <a:r>
              <a:rPr lang="en-US" dirty="0" smtClean="0"/>
              <a:t>: a decision tree with so many levels that the typical leaf is reached by only one member of the training set.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12</a:t>
            </a:fld>
            <a:endParaRPr lang="en-US" dirty="0"/>
          </a:p>
        </p:txBody>
      </p:sp>
    </p:spTree>
    <p:extLst>
      <p:ext uri="{BB962C8B-B14F-4D97-AF65-F5344CB8AC3E}">
        <p14:creationId xmlns:p14="http://schemas.microsoft.com/office/powerpoint/2010/main" val="186936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Test</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The test data helps you measure overfitting.</a:t>
            </a:r>
          </a:p>
          <a:p>
            <a:r>
              <a:rPr lang="en-US" dirty="0" smtClean="0"/>
              <a:t>But you want your model to work not only on the test data, but on all the unseen data that it will eventually be called upon to process.</a:t>
            </a:r>
          </a:p>
          <a:p>
            <a:pPr lvl="1"/>
            <a:r>
              <a:rPr lang="en-US" dirty="0" smtClean="0"/>
              <a:t>The </a:t>
            </a:r>
            <a:r>
              <a:rPr lang="en-US" i="1" dirty="0" smtClean="0">
                <a:solidFill>
                  <a:srgbClr val="FF0000"/>
                </a:solidFill>
              </a:rPr>
              <a:t>validation</a:t>
            </a:r>
            <a:r>
              <a:rPr lang="en-US" dirty="0" smtClean="0"/>
              <a:t> set.</a:t>
            </a:r>
          </a:p>
          <a:p>
            <a:r>
              <a:rPr lang="en-US" dirty="0" smtClean="0"/>
              <a:t>If the training and test sets are truly drawn at random from the population of all data, and the test set shows little overfitting, then the model should not exhibit overfitting on real data.</a:t>
            </a:r>
          </a:p>
          <a:p>
            <a:pPr lvl="1"/>
            <a:r>
              <a:rPr lang="en-US" dirty="0" smtClean="0"/>
              <a:t>A big “if,” e.g., with email spam, where the population is always changing.</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13</a:t>
            </a:fld>
            <a:endParaRPr lang="en-US" dirty="0"/>
          </a:p>
        </p:txBody>
      </p:sp>
    </p:spTree>
    <p:extLst>
      <p:ext uri="{BB962C8B-B14F-4D97-AF65-F5344CB8AC3E}">
        <p14:creationId xmlns:p14="http://schemas.microsoft.com/office/powerpoint/2010/main" val="107876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Near-Neighbor Learning</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Training Sets as Models</a:t>
            </a:r>
            <a:br>
              <a:rPr lang="en-US" sz="3600" dirty="0" smtClean="0">
                <a:solidFill>
                  <a:srgbClr val="FF9900"/>
                </a:solidFill>
              </a:rPr>
            </a:br>
            <a:r>
              <a:rPr lang="en-US" sz="3600" dirty="0" smtClean="0">
                <a:solidFill>
                  <a:srgbClr val="FF9900"/>
                </a:solidFill>
              </a:rPr>
              <a:t>Some Options</a:t>
            </a:r>
            <a:br>
              <a:rPr lang="en-US" sz="3600" dirty="0" smtClean="0">
                <a:solidFill>
                  <a:srgbClr val="FF9900"/>
                </a:solidFill>
              </a:rPr>
            </a:br>
            <a:endParaRPr lang="en-US" sz="3600" dirty="0">
              <a:solidFill>
                <a:srgbClr val="FF9900"/>
              </a:solidFill>
            </a:endParaRPr>
          </a:p>
        </p:txBody>
      </p:sp>
    </p:spTree>
    <p:extLst>
      <p:ext uri="{BB962C8B-B14F-4D97-AF65-F5344CB8AC3E}">
        <p14:creationId xmlns:p14="http://schemas.microsoft.com/office/powerpoint/2010/main" val="24870922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87552"/>
          </a:xfrm>
        </p:spPr>
        <p:txBody>
          <a:bodyPr/>
          <a:lstStyle/>
          <a:p>
            <a:r>
              <a:rPr lang="en-US" dirty="0" smtClean="0">
                <a:solidFill>
                  <a:srgbClr val="00B0F0"/>
                </a:solidFill>
              </a:rPr>
              <a:t>The Big Idea</a:t>
            </a:r>
            <a:r>
              <a:rPr lang="en-US" dirty="0" smtClean="0"/>
              <a:t>: Training Set = Model</a:t>
            </a:r>
            <a:endParaRPr lang="en-US" dirty="0"/>
          </a:p>
        </p:txBody>
      </p:sp>
      <p:sp>
        <p:nvSpPr>
          <p:cNvPr id="3" name="Content Placeholder 2"/>
          <p:cNvSpPr>
            <a:spLocks noGrp="1"/>
          </p:cNvSpPr>
          <p:nvPr>
            <p:ph idx="1"/>
          </p:nvPr>
        </p:nvSpPr>
        <p:spPr/>
        <p:txBody>
          <a:bodyPr/>
          <a:lstStyle/>
          <a:p>
            <a:r>
              <a:rPr lang="en-US" dirty="0" smtClean="0"/>
              <a:t>Given a query q (a data point), find the nearest inputs (values of x) in the training set.</a:t>
            </a:r>
          </a:p>
          <a:p>
            <a:r>
              <a:rPr lang="en-US" dirty="0" smtClean="0"/>
              <a:t>Combine the outputs y associated with these values of x, in some way.</a:t>
            </a:r>
          </a:p>
          <a:p>
            <a:r>
              <a:rPr lang="en-US" dirty="0" smtClean="0"/>
              <a:t>Result is the estimated output for the query q.</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15</a:t>
            </a:fld>
            <a:endParaRPr lang="en-US" dirty="0"/>
          </a:p>
        </p:txBody>
      </p:sp>
    </p:spTree>
    <p:extLst>
      <p:ext uri="{BB962C8B-B14F-4D97-AF65-F5344CB8AC3E}">
        <p14:creationId xmlns:p14="http://schemas.microsoft.com/office/powerpoint/2010/main" val="128298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Interpolation</a:t>
            </a:r>
            <a:endParaRPr lang="en-US" dirty="0"/>
          </a:p>
        </p:txBody>
      </p:sp>
      <p:sp>
        <p:nvSpPr>
          <p:cNvPr id="3" name="Content Placeholder 2"/>
          <p:cNvSpPr>
            <a:spLocks noGrp="1"/>
          </p:cNvSpPr>
          <p:nvPr>
            <p:ph idx="1"/>
          </p:nvPr>
        </p:nvSpPr>
        <p:spPr/>
        <p:txBody>
          <a:bodyPr/>
          <a:lstStyle/>
          <a:p>
            <a:r>
              <a:rPr lang="en-US" dirty="0" smtClean="0"/>
              <a:t>Input for training set is a number.</a:t>
            </a:r>
          </a:p>
          <a:p>
            <a:r>
              <a:rPr lang="en-US" dirty="0" smtClean="0"/>
              <a:t>Output is the value of some function.</a:t>
            </a:r>
          </a:p>
          <a:p>
            <a:r>
              <a:rPr lang="en-US" dirty="0" smtClean="0"/>
              <a:t>For any query point, take the two nearest points in the training set and</a:t>
            </a:r>
          </a:p>
          <a:p>
            <a:pPr marL="971550" lvl="1" indent="-514350">
              <a:buFont typeface="+mj-lt"/>
              <a:buAutoNum type="alphaLcPeriod"/>
            </a:pPr>
            <a:r>
              <a:rPr lang="en-US" dirty="0" smtClean="0"/>
              <a:t>(</a:t>
            </a:r>
            <a:r>
              <a:rPr lang="en-US" dirty="0" smtClean="0">
                <a:solidFill>
                  <a:srgbClr val="0070C0"/>
                </a:solidFill>
              </a:rPr>
              <a:t>Option 1</a:t>
            </a:r>
            <a:r>
              <a:rPr lang="en-US" dirty="0" smtClean="0"/>
              <a:t>): Average their outputs.</a:t>
            </a:r>
          </a:p>
          <a:p>
            <a:pPr marL="971550" lvl="1" indent="-514350">
              <a:buFont typeface="+mj-lt"/>
              <a:buAutoNum type="alphaLcPeriod"/>
            </a:pPr>
            <a:r>
              <a:rPr lang="en-US" dirty="0" smtClean="0"/>
              <a:t>(</a:t>
            </a:r>
            <a:r>
              <a:rPr lang="en-US" dirty="0" smtClean="0">
                <a:solidFill>
                  <a:srgbClr val="0070C0"/>
                </a:solidFill>
              </a:rPr>
              <a:t>Option 2</a:t>
            </a:r>
            <a:r>
              <a:rPr lang="en-US" dirty="0" smtClean="0"/>
              <a:t>): Take the average of their outputs, weighted by the distance to the other point.</a:t>
            </a:r>
          </a:p>
          <a:p>
            <a:pPr marL="1236726" lvl="2" indent="-514350"/>
            <a:r>
              <a:rPr lang="en-US" dirty="0" smtClean="0"/>
              <a:t>I.e., give more influence to the closer point.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16</a:t>
            </a:fld>
            <a:endParaRPr lang="en-US" dirty="0"/>
          </a:p>
        </p:txBody>
      </p:sp>
    </p:spTree>
    <p:extLst>
      <p:ext uri="{BB962C8B-B14F-4D97-AF65-F5344CB8AC3E}">
        <p14:creationId xmlns:p14="http://schemas.microsoft.com/office/powerpoint/2010/main" val="1945866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Nearest Point</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17</a:t>
            </a:fld>
            <a:endParaRPr lang="en-US"/>
          </a:p>
        </p:txBody>
      </p:sp>
      <p:cxnSp>
        <p:nvCxnSpPr>
          <p:cNvPr id="5" name="Straight Connector 4"/>
          <p:cNvCxnSpPr/>
          <p:nvPr/>
        </p:nvCxnSpPr>
        <p:spPr>
          <a:xfrm>
            <a:off x="1371600" y="5715000"/>
            <a:ext cx="5791200"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9" name="Oval 8"/>
          <p:cNvSpPr/>
          <p:nvPr/>
        </p:nvSpPr>
        <p:spPr>
          <a:xfrm>
            <a:off x="1295400" y="51816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057400" y="44958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14600" y="4063652"/>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276600" y="38862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3520858"/>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34000" y="33528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3600" y="3042781"/>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991611" y="20574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447800" y="5257800"/>
            <a:ext cx="3810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1832975" y="4572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1828800" y="4572000"/>
            <a:ext cx="0" cy="6858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2438400" y="4139852"/>
            <a:ext cx="0" cy="43214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2438400" y="4139852"/>
            <a:ext cx="5334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2971800" y="3962400"/>
            <a:ext cx="0" cy="177452"/>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2971800" y="3962400"/>
            <a:ext cx="990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V="1">
            <a:off x="3962400" y="3597058"/>
            <a:ext cx="0" cy="365342"/>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3962400" y="3597058"/>
            <a:ext cx="10668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5029200" y="3429000"/>
            <a:ext cx="0" cy="16805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5029200" y="3429000"/>
            <a:ext cx="6858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708737" y="3118981"/>
            <a:ext cx="0" cy="31001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5708737" y="3118981"/>
            <a:ext cx="844463"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V="1">
            <a:off x="6553200" y="2133600"/>
            <a:ext cx="0" cy="98538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1" name="Straight Connector 50"/>
          <p:cNvCxnSpPr>
            <a:endCxn id="16" idx="2"/>
          </p:cNvCxnSpPr>
          <p:nvPr/>
        </p:nvCxnSpPr>
        <p:spPr>
          <a:xfrm>
            <a:off x="6553200" y="2133600"/>
            <a:ext cx="438411" cy="0"/>
          </a:xfrm>
          <a:prstGeom prst="line">
            <a:avLst/>
          </a:prstGeom>
          <a:ln w="28575" cmpd="sng"/>
        </p:spPr>
        <p:style>
          <a:lnRef idx="1">
            <a:schemeClr val="dk1"/>
          </a:lnRef>
          <a:fillRef idx="0">
            <a:schemeClr val="dk1"/>
          </a:fillRef>
          <a:effectRef idx="0">
            <a:schemeClr val="dk1"/>
          </a:effectRef>
          <a:fontRef idx="minor">
            <a:schemeClr val="tx1"/>
          </a:fontRef>
        </p:style>
      </p:cxnSp>
      <p:grpSp>
        <p:nvGrpSpPr>
          <p:cNvPr id="19" name="Group 18"/>
          <p:cNvGrpSpPr/>
          <p:nvPr/>
        </p:nvGrpSpPr>
        <p:grpSpPr>
          <a:xfrm>
            <a:off x="3581400" y="6096000"/>
            <a:ext cx="914400" cy="461665"/>
            <a:chOff x="3581400" y="6096000"/>
            <a:chExt cx="914400" cy="461665"/>
          </a:xfrm>
        </p:grpSpPr>
        <p:sp>
          <p:nvSpPr>
            <p:cNvPr id="4" name="TextBox 3"/>
            <p:cNvSpPr txBox="1"/>
            <p:nvPr/>
          </p:nvSpPr>
          <p:spPr>
            <a:xfrm>
              <a:off x="3581400" y="6096000"/>
              <a:ext cx="324128" cy="461665"/>
            </a:xfrm>
            <a:prstGeom prst="rect">
              <a:avLst/>
            </a:prstGeom>
            <a:noFill/>
          </p:spPr>
          <p:txBody>
            <a:bodyPr wrap="none" rtlCol="0">
              <a:spAutoFit/>
            </a:bodyPr>
            <a:lstStyle/>
            <a:p>
              <a:r>
                <a:rPr lang="en-US" sz="2400" dirty="0"/>
                <a:t>x</a:t>
              </a:r>
            </a:p>
          </p:txBody>
        </p:sp>
        <p:cxnSp>
          <p:nvCxnSpPr>
            <p:cNvPr id="7" name="Straight Arrow Connector 6"/>
            <p:cNvCxnSpPr>
              <a:stCxn id="4" idx="3"/>
            </p:cNvCxnSpPr>
            <p:nvPr/>
          </p:nvCxnSpPr>
          <p:spPr>
            <a:xfrm flipV="1">
              <a:off x="3905528" y="6326832"/>
              <a:ext cx="590272" cy="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1" name="Group 20"/>
          <p:cNvGrpSpPr/>
          <p:nvPr/>
        </p:nvGrpSpPr>
        <p:grpSpPr>
          <a:xfrm>
            <a:off x="609600" y="3195181"/>
            <a:ext cx="332142" cy="1099303"/>
            <a:chOff x="609600" y="3195181"/>
            <a:chExt cx="332142" cy="1099303"/>
          </a:xfrm>
        </p:grpSpPr>
        <p:sp>
          <p:nvSpPr>
            <p:cNvPr id="31" name="TextBox 30"/>
            <p:cNvSpPr txBox="1"/>
            <p:nvPr/>
          </p:nvSpPr>
          <p:spPr>
            <a:xfrm>
              <a:off x="609600" y="3832819"/>
              <a:ext cx="332142" cy="461665"/>
            </a:xfrm>
            <a:prstGeom prst="rect">
              <a:avLst/>
            </a:prstGeom>
            <a:noFill/>
          </p:spPr>
          <p:txBody>
            <a:bodyPr wrap="none" rtlCol="0">
              <a:spAutoFit/>
            </a:bodyPr>
            <a:lstStyle/>
            <a:p>
              <a:r>
                <a:rPr lang="en-US" sz="2400" dirty="0" smtClean="0"/>
                <a:t>y</a:t>
              </a:r>
              <a:endParaRPr lang="en-US" sz="2400" dirty="0"/>
            </a:p>
          </p:txBody>
        </p:sp>
        <p:cxnSp>
          <p:nvCxnSpPr>
            <p:cNvPr id="17" name="Straight Arrow Connector 16"/>
            <p:cNvCxnSpPr>
              <a:stCxn id="31" idx="0"/>
            </p:cNvCxnSpPr>
            <p:nvPr/>
          </p:nvCxnSpPr>
          <p:spPr>
            <a:xfrm flipV="1">
              <a:off x="775671" y="3195181"/>
              <a:ext cx="0" cy="637638"/>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844332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Weighted Average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18</a:t>
            </a:fld>
            <a:endParaRPr lang="en-US"/>
          </a:p>
        </p:txBody>
      </p:sp>
      <p:cxnSp>
        <p:nvCxnSpPr>
          <p:cNvPr id="5" name="Straight Connector 4"/>
          <p:cNvCxnSpPr/>
          <p:nvPr/>
        </p:nvCxnSpPr>
        <p:spPr>
          <a:xfrm>
            <a:off x="1371600" y="5715000"/>
            <a:ext cx="5791200"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9" name="Oval 8"/>
          <p:cNvSpPr/>
          <p:nvPr/>
        </p:nvSpPr>
        <p:spPr>
          <a:xfrm>
            <a:off x="1295400" y="51816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057400" y="44958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14600" y="4063652"/>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276600" y="38862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3520858"/>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34000" y="33528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3600" y="3042781"/>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991611" y="2057400"/>
            <a:ext cx="152400" cy="152400"/>
          </a:xfrm>
          <a:prstGeom prst="ellipse">
            <a:avLst/>
          </a:prstGeom>
          <a:solidFill>
            <a:schemeClr val="accent4">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endCxn id="10" idx="3"/>
          </p:cNvCxnSpPr>
          <p:nvPr/>
        </p:nvCxnSpPr>
        <p:spPr>
          <a:xfrm flipV="1">
            <a:off x="1447800" y="4625882"/>
            <a:ext cx="631918" cy="63191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4" name="Straight Connector 23"/>
          <p:cNvCxnSpPr>
            <a:stCxn id="10" idx="7"/>
            <a:endCxn id="11" idx="3"/>
          </p:cNvCxnSpPr>
          <p:nvPr/>
        </p:nvCxnSpPr>
        <p:spPr>
          <a:xfrm flipV="1">
            <a:off x="2187482" y="4193734"/>
            <a:ext cx="349436" cy="32438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8" name="Straight Connector 27"/>
          <p:cNvCxnSpPr>
            <a:stCxn id="11" idx="6"/>
            <a:endCxn id="12" idx="2"/>
          </p:cNvCxnSpPr>
          <p:nvPr/>
        </p:nvCxnSpPr>
        <p:spPr>
          <a:xfrm flipV="1">
            <a:off x="2667000" y="3962400"/>
            <a:ext cx="609600" cy="177452"/>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2" name="Straight Connector 31"/>
          <p:cNvCxnSpPr>
            <a:stCxn id="12" idx="6"/>
            <a:endCxn id="13" idx="3"/>
          </p:cNvCxnSpPr>
          <p:nvPr/>
        </p:nvCxnSpPr>
        <p:spPr>
          <a:xfrm flipV="1">
            <a:off x="3429000" y="3650940"/>
            <a:ext cx="1089118" cy="31146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7" name="Straight Connector 36"/>
          <p:cNvCxnSpPr>
            <a:stCxn id="13" idx="6"/>
            <a:endCxn id="14" idx="2"/>
          </p:cNvCxnSpPr>
          <p:nvPr/>
        </p:nvCxnSpPr>
        <p:spPr>
          <a:xfrm flipV="1">
            <a:off x="4648200" y="3429000"/>
            <a:ext cx="685800" cy="16805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1" name="Straight Connector 40"/>
          <p:cNvCxnSpPr>
            <a:stCxn id="14" idx="6"/>
            <a:endCxn id="15" idx="2"/>
          </p:cNvCxnSpPr>
          <p:nvPr/>
        </p:nvCxnSpPr>
        <p:spPr>
          <a:xfrm flipV="1">
            <a:off x="5486400" y="3118981"/>
            <a:ext cx="457200" cy="31001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9" name="Straight Connector 48"/>
          <p:cNvCxnSpPr>
            <a:stCxn id="15" idx="7"/>
            <a:endCxn id="16" idx="3"/>
          </p:cNvCxnSpPr>
          <p:nvPr/>
        </p:nvCxnSpPr>
        <p:spPr>
          <a:xfrm flipV="1">
            <a:off x="6073682" y="2187482"/>
            <a:ext cx="940247" cy="877617"/>
          </a:xfrm>
          <a:prstGeom prst="line">
            <a:avLst/>
          </a:prstGeom>
          <a:ln w="28575" cmpd="sng"/>
        </p:spPr>
        <p:style>
          <a:lnRef idx="1">
            <a:schemeClr val="dk1"/>
          </a:lnRef>
          <a:fillRef idx="0">
            <a:schemeClr val="dk1"/>
          </a:fillRef>
          <a:effectRef idx="0">
            <a:schemeClr val="dk1"/>
          </a:effectRef>
          <a:fontRef idx="minor">
            <a:schemeClr val="tx1"/>
          </a:fontRef>
        </p:style>
      </p:cxnSp>
      <p:grpSp>
        <p:nvGrpSpPr>
          <p:cNvPr id="20" name="Group 19"/>
          <p:cNvGrpSpPr/>
          <p:nvPr/>
        </p:nvGrpSpPr>
        <p:grpSpPr>
          <a:xfrm>
            <a:off x="3581400" y="6096000"/>
            <a:ext cx="914400" cy="461665"/>
            <a:chOff x="3581400" y="6096000"/>
            <a:chExt cx="914400" cy="461665"/>
          </a:xfrm>
        </p:grpSpPr>
        <p:sp>
          <p:nvSpPr>
            <p:cNvPr id="21" name="TextBox 20"/>
            <p:cNvSpPr txBox="1"/>
            <p:nvPr/>
          </p:nvSpPr>
          <p:spPr>
            <a:xfrm>
              <a:off x="3581400" y="6096000"/>
              <a:ext cx="324128" cy="461665"/>
            </a:xfrm>
            <a:prstGeom prst="rect">
              <a:avLst/>
            </a:prstGeom>
            <a:noFill/>
          </p:spPr>
          <p:txBody>
            <a:bodyPr wrap="none" rtlCol="0">
              <a:spAutoFit/>
            </a:bodyPr>
            <a:lstStyle/>
            <a:p>
              <a:r>
                <a:rPr lang="en-US" sz="2400" dirty="0"/>
                <a:t>x</a:t>
              </a:r>
            </a:p>
          </p:txBody>
        </p:sp>
        <p:cxnSp>
          <p:nvCxnSpPr>
            <p:cNvPr id="22" name="Straight Arrow Connector 21"/>
            <p:cNvCxnSpPr>
              <a:stCxn id="21" idx="3"/>
            </p:cNvCxnSpPr>
            <p:nvPr/>
          </p:nvCxnSpPr>
          <p:spPr>
            <a:xfrm flipV="1">
              <a:off x="3905528" y="6326832"/>
              <a:ext cx="590272" cy="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3" name="Group 22"/>
          <p:cNvGrpSpPr/>
          <p:nvPr/>
        </p:nvGrpSpPr>
        <p:grpSpPr>
          <a:xfrm>
            <a:off x="609600" y="3195181"/>
            <a:ext cx="332142" cy="1099303"/>
            <a:chOff x="609600" y="3195181"/>
            <a:chExt cx="332142" cy="1099303"/>
          </a:xfrm>
        </p:grpSpPr>
        <p:sp>
          <p:nvSpPr>
            <p:cNvPr id="25" name="TextBox 24"/>
            <p:cNvSpPr txBox="1"/>
            <p:nvPr/>
          </p:nvSpPr>
          <p:spPr>
            <a:xfrm>
              <a:off x="609600" y="3832819"/>
              <a:ext cx="332142" cy="461665"/>
            </a:xfrm>
            <a:prstGeom prst="rect">
              <a:avLst/>
            </a:prstGeom>
            <a:noFill/>
          </p:spPr>
          <p:txBody>
            <a:bodyPr wrap="none" rtlCol="0">
              <a:spAutoFit/>
            </a:bodyPr>
            <a:lstStyle/>
            <a:p>
              <a:r>
                <a:rPr lang="en-US" sz="2400" dirty="0" smtClean="0"/>
                <a:t>y</a:t>
              </a:r>
              <a:endParaRPr lang="en-US" sz="2400" dirty="0"/>
            </a:p>
          </p:txBody>
        </p:sp>
        <p:cxnSp>
          <p:nvCxnSpPr>
            <p:cNvPr id="26" name="Straight Arrow Connector 25"/>
            <p:cNvCxnSpPr>
              <a:stCxn id="25" idx="0"/>
            </p:cNvCxnSpPr>
            <p:nvPr/>
          </p:nvCxnSpPr>
          <p:spPr>
            <a:xfrm flipV="1">
              <a:off x="775671" y="3195181"/>
              <a:ext cx="0" cy="637638"/>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72278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Worry About</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How do we find nearest neighbors, especially in very high-dimensional spaces?</a:t>
            </a:r>
          </a:p>
          <a:p>
            <a:pPr marL="633222" indent="-514350">
              <a:buFont typeface="+mj-lt"/>
              <a:buAutoNum type="arabicPeriod"/>
            </a:pPr>
            <a:r>
              <a:rPr lang="en-US" dirty="0" smtClean="0"/>
              <a:t>How many neighbors do we consider?</a:t>
            </a:r>
          </a:p>
          <a:p>
            <a:pPr marL="633222" indent="-514350">
              <a:buFont typeface="+mj-lt"/>
              <a:buAutoNum type="arabicPeriod"/>
            </a:pPr>
            <a:r>
              <a:rPr lang="en-US" dirty="0" smtClean="0"/>
              <a:t>How do we weight the influence of each near neighbor?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19</a:t>
            </a:fld>
            <a:endParaRPr lang="en-US" dirty="0"/>
          </a:p>
        </p:txBody>
      </p:sp>
    </p:spTree>
    <p:extLst>
      <p:ext uri="{BB962C8B-B14F-4D97-AF65-F5344CB8AC3E}">
        <p14:creationId xmlns:p14="http://schemas.microsoft.com/office/powerpoint/2010/main" val="71451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ML Framework</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Model Selection and Optimization</a:t>
            </a:r>
            <a:br>
              <a:rPr lang="en-US" sz="3600" dirty="0" smtClean="0">
                <a:solidFill>
                  <a:srgbClr val="FF9900"/>
                </a:solidFill>
              </a:rPr>
            </a:br>
            <a:r>
              <a:rPr lang="en-US" sz="3600" dirty="0" smtClean="0">
                <a:solidFill>
                  <a:srgbClr val="FF9900"/>
                </a:solidFill>
              </a:rPr>
              <a:t>Testing and Validation</a:t>
            </a:r>
            <a:br>
              <a:rPr lang="en-US" sz="3600" dirty="0" smtClean="0">
                <a:solidFill>
                  <a:srgbClr val="FF9900"/>
                </a:solidFill>
              </a:rPr>
            </a:br>
            <a:r>
              <a:rPr lang="en-US" sz="3600" dirty="0" smtClean="0">
                <a:solidFill>
                  <a:srgbClr val="FF9900"/>
                </a:solidFill>
              </a:rPr>
              <a:t>Overfitting</a:t>
            </a:r>
            <a:br>
              <a:rPr lang="en-US" sz="3600" dirty="0" smtClean="0">
                <a:solidFill>
                  <a:srgbClr val="FF9900"/>
                </a:solidFill>
              </a:rPr>
            </a:br>
            <a:endParaRPr lang="en-US" sz="3600" dirty="0">
              <a:solidFill>
                <a:srgbClr val="FF9900"/>
              </a:solidFill>
            </a:endParaRPr>
          </a:p>
        </p:txBody>
      </p:sp>
    </p:spTree>
    <p:extLst>
      <p:ext uri="{BB962C8B-B14F-4D97-AF65-F5344CB8AC3E}">
        <p14:creationId xmlns:p14="http://schemas.microsoft.com/office/powerpoint/2010/main" val="17403398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K-Nearest Neighbor Approach</a:t>
            </a:r>
            <a:endParaRPr lang="en-US" dirty="0"/>
          </a:p>
        </p:txBody>
      </p:sp>
      <p:sp>
        <p:nvSpPr>
          <p:cNvPr id="3" name="Content Placeholder 2"/>
          <p:cNvSpPr>
            <a:spLocks noGrp="1"/>
          </p:cNvSpPr>
          <p:nvPr>
            <p:ph idx="1"/>
          </p:nvPr>
        </p:nvSpPr>
        <p:spPr>
          <a:xfrm>
            <a:off x="304800" y="1295400"/>
            <a:ext cx="8839200" cy="5562600"/>
          </a:xfrm>
        </p:spPr>
        <p:txBody>
          <a:bodyPr>
            <a:normAutofit/>
          </a:bodyPr>
          <a:lstStyle/>
          <a:p>
            <a:r>
              <a:rPr lang="en-US" dirty="0" smtClean="0"/>
              <a:t>For some chosen k, find the k training points nearest to the query point q, according to some distance measure d.</a:t>
            </a:r>
          </a:p>
          <a:p>
            <a:r>
              <a:rPr lang="en-US" dirty="0" smtClean="0"/>
              <a:t>If y is numerical, blend the y’s for the k nearest x’s.</a:t>
            </a:r>
          </a:p>
          <a:p>
            <a:pPr lvl="1"/>
            <a:r>
              <a:rPr lang="en-US" dirty="0" smtClean="0"/>
              <a:t>Weight (inversely) by distance or just take the average.</a:t>
            </a:r>
          </a:p>
          <a:p>
            <a:r>
              <a:rPr lang="en-US" dirty="0" smtClean="0"/>
              <a:t>If y is not numerical, combine in some appropriate way.</a:t>
            </a:r>
          </a:p>
          <a:p>
            <a:pPr lvl="1"/>
            <a:r>
              <a:rPr lang="en-US" dirty="0" smtClean="0">
                <a:solidFill>
                  <a:srgbClr val="00B050"/>
                </a:solidFill>
              </a:rPr>
              <a:t>Example</a:t>
            </a:r>
            <a:r>
              <a:rPr lang="en-US" dirty="0" smtClean="0"/>
              <a:t>: If y is a category (e.g., a presidential candidate), take the value appearing most often.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20</a:t>
            </a:fld>
            <a:endParaRPr lang="en-US" dirty="0"/>
          </a:p>
        </p:txBody>
      </p:sp>
    </p:spTree>
    <p:extLst>
      <p:ext uri="{BB962C8B-B14F-4D97-AF65-F5344CB8AC3E}">
        <p14:creationId xmlns:p14="http://schemas.microsoft.com/office/powerpoint/2010/main" val="185074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Regression</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All training points contribute to the estimate of y for a query point q.</a:t>
            </a:r>
          </a:p>
          <a:p>
            <a:r>
              <a:rPr lang="en-US" dirty="0" smtClean="0"/>
              <a:t>Assumes some distance function d.</a:t>
            </a:r>
          </a:p>
          <a:p>
            <a:r>
              <a:rPr lang="en-US" dirty="0" smtClean="0"/>
              <a:t>Weight of training point x is a function g (the </a:t>
            </a:r>
            <a:r>
              <a:rPr lang="en-US" i="1" dirty="0" smtClean="0">
                <a:solidFill>
                  <a:srgbClr val="FF0000"/>
                </a:solidFill>
              </a:rPr>
              <a:t>kernel function</a:t>
            </a:r>
            <a:r>
              <a:rPr lang="en-US" dirty="0" smtClean="0"/>
              <a:t>) of d(</a:t>
            </a:r>
            <a:r>
              <a:rPr lang="en-US" dirty="0" err="1" smtClean="0"/>
              <a:t>x,q</a:t>
            </a:r>
            <a:r>
              <a:rPr lang="en-US" dirty="0" smtClean="0"/>
              <a:t>).</a:t>
            </a:r>
          </a:p>
          <a:p>
            <a:r>
              <a:rPr lang="en-US" dirty="0" smtClean="0"/>
              <a:t>Predict f(q) = average of y’s for all training points, weighted by </a:t>
            </a:r>
            <a:r>
              <a:rPr lang="en-US" dirty="0" smtClean="0"/>
              <a:t>g(d(</a:t>
            </a:r>
            <a:r>
              <a:rPr lang="en-US" smtClean="0"/>
              <a:t>x,q</a:t>
            </a:r>
            <a:r>
              <a:rPr lang="en-US" dirty="0" smtClean="0"/>
              <a:t>)).</a:t>
            </a:r>
          </a:p>
          <a:p>
            <a:r>
              <a:rPr lang="en-US" dirty="0" smtClean="0">
                <a:solidFill>
                  <a:srgbClr val="0070C0"/>
                </a:solidFill>
              </a:rPr>
              <a:t>Common example</a:t>
            </a:r>
            <a:r>
              <a:rPr lang="en-US" dirty="0" smtClean="0"/>
              <a:t>: g(d) is a scaled Gaussian distribution c*</a:t>
            </a:r>
            <a:r>
              <a:rPr lang="en-US" dirty="0" err="1" smtClean="0"/>
              <a:t>exp</a:t>
            </a:r>
            <a:r>
              <a:rPr lang="en-US" dirty="0" smtClean="0"/>
              <a:t>(-d</a:t>
            </a:r>
            <a:r>
              <a:rPr lang="en-US" baseline="30000" dirty="0" smtClean="0"/>
              <a:t>2</a:t>
            </a:r>
            <a:r>
              <a:rPr lang="en-US" dirty="0" smtClean="0"/>
              <a:t>/</a:t>
            </a:r>
            <a:r>
              <a:rPr lang="en-US" dirty="0" smtClean="0">
                <a:sym typeface="Symbol"/>
              </a:rPr>
              <a:t></a:t>
            </a:r>
            <a:r>
              <a:rPr lang="en-US" baseline="30000" dirty="0" smtClean="0">
                <a:sym typeface="Symbol"/>
              </a:rPr>
              <a:t>2</a:t>
            </a:r>
            <a:r>
              <a:rPr lang="en-US" dirty="0" smtClean="0"/>
              <a:t>).</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21</a:t>
            </a:fld>
            <a:endParaRPr lang="en-US" dirty="0"/>
          </a:p>
        </p:txBody>
      </p:sp>
    </p:spTree>
    <p:extLst>
      <p:ext uri="{BB962C8B-B14F-4D97-AF65-F5344CB8AC3E}">
        <p14:creationId xmlns:p14="http://schemas.microsoft.com/office/powerpoint/2010/main" val="424998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Nearest Neighbors</a:t>
            </a:r>
            <a:endParaRPr lang="en-US" dirty="0"/>
          </a:p>
        </p:txBody>
      </p:sp>
      <p:sp>
        <p:nvSpPr>
          <p:cNvPr id="3" name="Content Placeholder 2"/>
          <p:cNvSpPr>
            <a:spLocks noGrp="1"/>
          </p:cNvSpPr>
          <p:nvPr>
            <p:ph idx="1"/>
          </p:nvPr>
        </p:nvSpPr>
        <p:spPr/>
        <p:txBody>
          <a:bodyPr/>
          <a:lstStyle/>
          <a:p>
            <a:r>
              <a:rPr lang="en-US" dirty="0" smtClean="0"/>
              <a:t>Many data structures that have been designed to find near neighbors of a query point in a high-dimensional space (somewhat) efficiently: </a:t>
            </a:r>
            <a:r>
              <a:rPr lang="en-US" dirty="0" err="1" smtClean="0"/>
              <a:t>kd</a:t>
            </a:r>
            <a:r>
              <a:rPr lang="en-US" dirty="0" smtClean="0"/>
              <a:t>-trees, Quad trees, R-trees, Grid files.</a:t>
            </a:r>
          </a:p>
          <a:p>
            <a:pPr marL="971550" lvl="1" indent="-514350"/>
            <a:r>
              <a:rPr lang="en-US" dirty="0" smtClean="0"/>
              <a:t>Not covered in CS246; may be worth Googling.</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22</a:t>
            </a:fld>
            <a:endParaRPr lang="en-US" dirty="0"/>
          </a:p>
        </p:txBody>
      </p:sp>
    </p:spTree>
    <p:extLst>
      <p:ext uri="{BB962C8B-B14F-4D97-AF65-F5344CB8AC3E}">
        <p14:creationId xmlns:p14="http://schemas.microsoft.com/office/powerpoint/2010/main" val="2100611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Nearest Neighbors by LSH</a:t>
            </a:r>
            <a:endParaRPr lang="en-US" dirty="0"/>
          </a:p>
        </p:txBody>
      </p:sp>
      <p:sp>
        <p:nvSpPr>
          <p:cNvPr id="3" name="Content Placeholder 2"/>
          <p:cNvSpPr>
            <a:spLocks noGrp="1"/>
          </p:cNvSpPr>
          <p:nvPr>
            <p:ph idx="1"/>
          </p:nvPr>
        </p:nvSpPr>
        <p:spPr>
          <a:xfrm>
            <a:off x="457200" y="1295400"/>
            <a:ext cx="8534400" cy="5486400"/>
          </a:xfrm>
        </p:spPr>
        <p:txBody>
          <a:bodyPr/>
          <a:lstStyle/>
          <a:p>
            <a:r>
              <a:rPr lang="en-US" dirty="0" smtClean="0"/>
              <a:t>Locality-sensitive hashing may be an option.</a:t>
            </a:r>
          </a:p>
          <a:p>
            <a:r>
              <a:rPr lang="en-US" dirty="0" smtClean="0"/>
              <a:t>Previously used, in LSH discussion, for many-many similarity search.</a:t>
            </a:r>
          </a:p>
          <a:p>
            <a:r>
              <a:rPr lang="en-US" dirty="0" smtClean="0"/>
              <a:t>Rather, </a:t>
            </a:r>
            <a:r>
              <a:rPr lang="en-US" dirty="0" err="1" smtClean="0"/>
              <a:t>bucketize</a:t>
            </a:r>
            <a:r>
              <a:rPr lang="en-US" dirty="0" smtClean="0"/>
              <a:t> the training set as if you were looking for similar training points.</a:t>
            </a:r>
          </a:p>
          <a:p>
            <a:r>
              <a:rPr lang="en-US" dirty="0" smtClean="0"/>
              <a:t>Given query point q, hash it to buckets using the same process as for the training points.</a:t>
            </a:r>
          </a:p>
          <a:p>
            <a:r>
              <a:rPr lang="en-US" dirty="0" smtClean="0"/>
              <a:t>Compare q with members of all the buckets into which it falls, but do not add it to the buckets.</a:t>
            </a:r>
          </a:p>
          <a:p>
            <a:r>
              <a:rPr lang="en-US" dirty="0" smtClean="0"/>
              <a:t>As usual, false negatives are possible.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23</a:t>
            </a:fld>
            <a:endParaRPr lang="en-US" dirty="0"/>
          </a:p>
        </p:txBody>
      </p:sp>
    </p:spTree>
    <p:extLst>
      <p:ext uri="{BB962C8B-B14F-4D97-AF65-F5344CB8AC3E}">
        <p14:creationId xmlns:p14="http://schemas.microsoft.com/office/powerpoint/2010/main" val="330989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219200"/>
            <a:ext cx="83820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Large-Scale Decision Trees</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Quality Measures</a:t>
            </a:r>
            <a:br>
              <a:rPr lang="en-US" sz="3600" dirty="0" smtClean="0">
                <a:solidFill>
                  <a:srgbClr val="FF9900"/>
                </a:solidFill>
              </a:rPr>
            </a:br>
            <a:r>
              <a:rPr lang="en-US" sz="3600" dirty="0" smtClean="0">
                <a:solidFill>
                  <a:srgbClr val="FF9900"/>
                </a:solidFill>
              </a:rPr>
              <a:t>Efficient Construction of Nodes</a:t>
            </a:r>
            <a:br>
              <a:rPr lang="en-US" sz="3600" dirty="0" smtClean="0">
                <a:solidFill>
                  <a:srgbClr val="FF9900"/>
                </a:solidFill>
              </a:rPr>
            </a:br>
            <a:r>
              <a:rPr lang="en-US" sz="3600" dirty="0" smtClean="0">
                <a:solidFill>
                  <a:srgbClr val="FF9900"/>
                </a:solidFill>
              </a:rPr>
              <a:t>Dealing With Overfitting</a:t>
            </a:r>
            <a:br>
              <a:rPr lang="en-US" sz="3600" dirty="0" smtClean="0">
                <a:solidFill>
                  <a:srgbClr val="FF9900"/>
                </a:solidFill>
              </a:rPr>
            </a:br>
            <a:endParaRPr lang="en-US" sz="3600" dirty="0">
              <a:solidFill>
                <a:srgbClr val="FF9900"/>
              </a:solidFill>
            </a:endParaRPr>
          </a:p>
        </p:txBody>
      </p:sp>
      <p:sp>
        <p:nvSpPr>
          <p:cNvPr id="2" name="TextBox 1"/>
          <p:cNvSpPr txBox="1"/>
          <p:nvPr/>
        </p:nvSpPr>
        <p:spPr>
          <a:xfrm>
            <a:off x="4038600" y="5354877"/>
            <a:ext cx="4724691" cy="369332"/>
          </a:xfrm>
          <a:prstGeom prst="rect">
            <a:avLst/>
          </a:prstGeom>
          <a:noFill/>
        </p:spPr>
        <p:txBody>
          <a:bodyPr wrap="none" rtlCol="0">
            <a:spAutoFit/>
          </a:bodyPr>
          <a:lstStyle/>
          <a:p>
            <a:r>
              <a:rPr lang="en-US" dirty="0" smtClean="0"/>
              <a:t>Some material borrowed from Hendrik </a:t>
            </a:r>
            <a:r>
              <a:rPr lang="en-US" dirty="0" err="1" smtClean="0"/>
              <a:t>Blockeel</a:t>
            </a:r>
            <a:endParaRPr lang="en-US" dirty="0"/>
          </a:p>
        </p:txBody>
      </p:sp>
    </p:spTree>
    <p:extLst>
      <p:ext uri="{BB962C8B-B14F-4D97-AF65-F5344CB8AC3E}">
        <p14:creationId xmlns:p14="http://schemas.microsoft.com/office/powerpoint/2010/main" val="107353148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Setting</a:t>
            </a:r>
            <a:endParaRPr lang="en-US" dirty="0"/>
          </a:p>
        </p:txBody>
      </p:sp>
      <p:sp>
        <p:nvSpPr>
          <p:cNvPr id="3" name="Content Placeholder 2"/>
          <p:cNvSpPr>
            <a:spLocks noGrp="1"/>
          </p:cNvSpPr>
          <p:nvPr>
            <p:ph idx="1"/>
          </p:nvPr>
        </p:nvSpPr>
        <p:spPr>
          <a:xfrm>
            <a:off x="457200" y="1066800"/>
            <a:ext cx="8534400" cy="5562600"/>
          </a:xfrm>
        </p:spPr>
        <p:txBody>
          <a:bodyPr>
            <a:normAutofit/>
          </a:bodyPr>
          <a:lstStyle/>
          <a:p>
            <a:r>
              <a:rPr lang="en-US" dirty="0" smtClean="0"/>
              <a:t>We are given a training set of input/output pairs (</a:t>
            </a:r>
            <a:r>
              <a:rPr lang="en-US" b="1" dirty="0" err="1" smtClean="0"/>
              <a:t>x</a:t>
            </a:r>
            <a:r>
              <a:rPr lang="en-US" dirty="0" err="1" smtClean="0"/>
              <a:t>,y</a:t>
            </a:r>
            <a:r>
              <a:rPr lang="en-US" dirty="0" smtClean="0"/>
              <a:t>).</a:t>
            </a:r>
          </a:p>
          <a:p>
            <a:r>
              <a:rPr lang="en-US" dirty="0" smtClean="0"/>
              <a:t>Inputs </a:t>
            </a:r>
            <a:r>
              <a:rPr lang="en-US" b="1" dirty="0" smtClean="0"/>
              <a:t>x</a:t>
            </a:r>
            <a:r>
              <a:rPr lang="en-US" dirty="0" smtClean="0"/>
              <a:t> are vectors whose components correspond to attributes of entities.</a:t>
            </a:r>
          </a:p>
          <a:p>
            <a:r>
              <a:rPr lang="en-US" dirty="0" smtClean="0"/>
              <a:t>Our goal is to build a decision tree, where each node looks at the value of one attribute and sends us to one of its two children (left or right), depending on that value.</a:t>
            </a:r>
          </a:p>
          <a:p>
            <a:r>
              <a:rPr lang="en-US" dirty="0" smtClean="0"/>
              <a:t>Leaves declare a value for the output y.</a:t>
            </a:r>
          </a:p>
          <a:p>
            <a:pPr lvl="1"/>
            <a:r>
              <a:rPr lang="en-US" dirty="0" smtClean="0"/>
              <a:t>Hopefully, all the inputs that get us to that leaf have the same y; else there are incorrect classifications.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dirty="0"/>
          </a:p>
        </p:txBody>
      </p:sp>
    </p:spTree>
    <p:extLst>
      <p:ext uri="{BB962C8B-B14F-4D97-AF65-F5344CB8AC3E}">
        <p14:creationId xmlns:p14="http://schemas.microsoft.com/office/powerpoint/2010/main" val="23414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Node</a:t>
            </a:r>
            <a:endParaRPr lang="en-US" dirty="0"/>
          </a:p>
        </p:txBody>
      </p:sp>
      <p:sp>
        <p:nvSpPr>
          <p:cNvPr id="3" name="Content Placeholder 2"/>
          <p:cNvSpPr>
            <a:spLocks noGrp="1"/>
          </p:cNvSpPr>
          <p:nvPr>
            <p:ph idx="1"/>
          </p:nvPr>
        </p:nvSpPr>
        <p:spPr>
          <a:xfrm>
            <a:off x="304800" y="1295400"/>
            <a:ext cx="8839200" cy="5562600"/>
          </a:xfrm>
        </p:spPr>
        <p:txBody>
          <a:bodyPr>
            <a:normAutofit/>
          </a:bodyPr>
          <a:lstStyle/>
          <a:p>
            <a:r>
              <a:rPr lang="en-US" dirty="0" smtClean="0"/>
              <a:t>At each step of the decision-tree construction, we are at one node of the tree, and we have a set S of training examples getting us to that node.</a:t>
            </a:r>
          </a:p>
          <a:p>
            <a:r>
              <a:rPr lang="en-US" dirty="0" smtClean="0"/>
              <a:t>Our goal is to find a test that partitions S into sets S1 and S2 that are as close to </a:t>
            </a:r>
            <a:r>
              <a:rPr lang="en-US" i="1" dirty="0" smtClean="0">
                <a:solidFill>
                  <a:srgbClr val="FF0000"/>
                </a:solidFill>
              </a:rPr>
              <a:t>pure</a:t>
            </a:r>
            <a:r>
              <a:rPr lang="en-US" dirty="0" smtClean="0"/>
              <a:t> (all examples in the set have the same output) as possible.</a:t>
            </a:r>
          </a:p>
          <a:p>
            <a:r>
              <a:rPr lang="en-US" dirty="0" smtClean="0"/>
              <a:t>Tests are normally simple: compare one attribute to a value, not complex logical expressions.</a:t>
            </a:r>
          </a:p>
          <a:p>
            <a:pPr lvl="1"/>
            <a:r>
              <a:rPr lang="en-US" dirty="0" smtClean="0">
                <a:solidFill>
                  <a:srgbClr val="00B050"/>
                </a:solidFill>
              </a:rPr>
              <a:t>Not allowed</a:t>
            </a:r>
            <a:r>
              <a:rPr lang="en-US" dirty="0" smtClean="0"/>
              <a:t>: “IF Age &lt; 30 AND (hair != “blond” OR eyes = “blue”) AND …”</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26</a:t>
            </a:fld>
            <a:endParaRPr lang="en-US" dirty="0"/>
          </a:p>
        </p:txBody>
      </p:sp>
    </p:spTree>
    <p:extLst>
      <p:ext uri="{BB962C8B-B14F-4D97-AF65-F5344CB8AC3E}">
        <p14:creationId xmlns:p14="http://schemas.microsoft.com/office/powerpoint/2010/main" val="400913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Impurity of a Set S</a:t>
            </a:r>
            <a:endParaRPr lang="en-US" dirty="0"/>
          </a:p>
        </p:txBody>
      </p:sp>
      <p:sp>
        <p:nvSpPr>
          <p:cNvPr id="3" name="Content Placeholder 2"/>
          <p:cNvSpPr>
            <a:spLocks noGrp="1"/>
          </p:cNvSpPr>
          <p:nvPr>
            <p:ph idx="1"/>
          </p:nvPr>
        </p:nvSpPr>
        <p:spPr/>
        <p:txBody>
          <a:bodyPr/>
          <a:lstStyle/>
          <a:p>
            <a:r>
              <a:rPr lang="en-US" dirty="0"/>
              <a:t>Let p</a:t>
            </a:r>
            <a:r>
              <a:rPr lang="en-US" baseline="-25000" dirty="0"/>
              <a:t>1</a:t>
            </a:r>
            <a:r>
              <a:rPr lang="en-US" dirty="0"/>
              <a:t>,…,</a:t>
            </a:r>
            <a:r>
              <a:rPr lang="en-US" dirty="0" err="1"/>
              <a:t>p</a:t>
            </a:r>
            <a:r>
              <a:rPr lang="en-US" baseline="-25000" dirty="0" err="1"/>
              <a:t>k</a:t>
            </a:r>
            <a:r>
              <a:rPr lang="en-US" dirty="0"/>
              <a:t> be the fractions of members of S with the k possible values of y.</a:t>
            </a:r>
            <a:endParaRPr lang="en-US" dirty="0" smtClean="0"/>
          </a:p>
          <a:p>
            <a:pPr marL="925830" lvl="1" indent="-514350">
              <a:buFont typeface="+mj-lt"/>
              <a:buAutoNum type="arabicPeriod"/>
            </a:pPr>
            <a:r>
              <a:rPr lang="en-US" dirty="0" smtClean="0">
                <a:solidFill>
                  <a:srgbClr val="0070C0"/>
                </a:solidFill>
              </a:rPr>
              <a:t>Accuracy</a:t>
            </a:r>
            <a:r>
              <a:rPr lang="en-US" dirty="0" smtClean="0"/>
              <a:t>: if output is the most common value of y, what fraction of inputs in the set S are </a:t>
            </a:r>
            <a:r>
              <a:rPr lang="en-US" dirty="0" smtClean="0">
                <a:solidFill>
                  <a:srgbClr val="00B050"/>
                </a:solidFill>
              </a:rPr>
              <a:t>not</a:t>
            </a:r>
            <a:r>
              <a:rPr lang="en-US" dirty="0" smtClean="0"/>
              <a:t> given their correct output; i.e., 1 – max</a:t>
            </a:r>
            <a:r>
              <a:rPr lang="en-US" baseline="-25000" dirty="0" smtClean="0"/>
              <a:t>i</a:t>
            </a:r>
            <a:r>
              <a:rPr lang="en-US" dirty="0" smtClean="0"/>
              <a:t> p</a:t>
            </a:r>
            <a:r>
              <a:rPr lang="en-US" baseline="-25000" dirty="0" smtClean="0"/>
              <a:t>i</a:t>
            </a:r>
            <a:r>
              <a:rPr lang="en-US" dirty="0" smtClean="0"/>
              <a:t>.</a:t>
            </a:r>
          </a:p>
          <a:p>
            <a:pPr marL="925830" lvl="1" indent="-514350">
              <a:buFont typeface="+mj-lt"/>
              <a:buAutoNum type="arabicPeriod"/>
            </a:pPr>
            <a:r>
              <a:rPr lang="en-US" dirty="0" smtClean="0">
                <a:solidFill>
                  <a:srgbClr val="0070C0"/>
                </a:solidFill>
              </a:rPr>
              <a:t>GINI Impurity</a:t>
            </a:r>
            <a:r>
              <a:rPr lang="en-US" dirty="0" smtClean="0"/>
              <a:t>: 1 – </a:t>
            </a:r>
            <a:r>
              <a:rPr lang="en-US" dirty="0" smtClean="0">
                <a:sym typeface="Symbol"/>
              </a:rPr>
              <a:t></a:t>
            </a:r>
            <a:r>
              <a:rPr lang="en-US" baseline="-25000" dirty="0" err="1" smtClean="0"/>
              <a:t>i</a:t>
            </a:r>
            <a:r>
              <a:rPr lang="en-US" dirty="0" smtClean="0"/>
              <a:t> (p</a:t>
            </a:r>
            <a:r>
              <a:rPr lang="en-US" baseline="-25000" dirty="0" smtClean="0"/>
              <a:t>i</a:t>
            </a:r>
            <a:r>
              <a:rPr lang="en-US" dirty="0" smtClean="0"/>
              <a:t>)</a:t>
            </a:r>
            <a:r>
              <a:rPr lang="en-US" baseline="30000" dirty="0" smtClean="0"/>
              <a:t>2</a:t>
            </a:r>
            <a:r>
              <a:rPr lang="en-US" dirty="0" smtClean="0"/>
              <a:t>.</a:t>
            </a:r>
          </a:p>
          <a:p>
            <a:pPr marL="925830" lvl="1" indent="-514350">
              <a:buFont typeface="+mj-lt"/>
              <a:buAutoNum type="arabicPeriod"/>
            </a:pPr>
            <a:r>
              <a:rPr lang="en-US" dirty="0" smtClean="0">
                <a:solidFill>
                  <a:srgbClr val="0070C0"/>
                </a:solidFill>
              </a:rPr>
              <a:t>Entropy</a:t>
            </a:r>
            <a:r>
              <a:rPr lang="en-US" dirty="0" smtClean="0"/>
              <a:t>: </a:t>
            </a:r>
            <a:r>
              <a:rPr lang="en-US" dirty="0" smtClean="0">
                <a:sym typeface="Symbol"/>
              </a:rPr>
              <a:t></a:t>
            </a:r>
            <a:r>
              <a:rPr lang="en-US" baseline="-25000" dirty="0" err="1"/>
              <a:t>i</a:t>
            </a:r>
            <a:r>
              <a:rPr lang="en-US" dirty="0"/>
              <a:t> –</a:t>
            </a:r>
            <a:r>
              <a:rPr lang="en-US" dirty="0" smtClean="0"/>
              <a:t>p</a:t>
            </a:r>
            <a:r>
              <a:rPr lang="en-US" baseline="-25000" dirty="0" smtClean="0"/>
              <a:t>i</a:t>
            </a:r>
            <a:r>
              <a:rPr lang="en-US" dirty="0" smtClean="0"/>
              <a:t> log</a:t>
            </a:r>
            <a:r>
              <a:rPr lang="en-US" baseline="-25000" dirty="0" smtClean="0"/>
              <a:t>2</a:t>
            </a:r>
            <a:r>
              <a:rPr lang="en-US" dirty="0" smtClean="0"/>
              <a:t>p</a:t>
            </a:r>
            <a:r>
              <a:rPr lang="en-US" baseline="-25000" dirty="0" smtClean="0"/>
              <a:t>i</a:t>
            </a:r>
            <a:r>
              <a:rPr lang="en-US" dirty="0"/>
              <a:t> </a:t>
            </a:r>
            <a:r>
              <a:rPr lang="en-US" dirty="0" smtClean="0"/>
              <a:t>or equivalently </a:t>
            </a:r>
            <a:r>
              <a:rPr lang="en-US" dirty="0">
                <a:sym typeface="Symbol"/>
              </a:rPr>
              <a:t></a:t>
            </a:r>
            <a:r>
              <a:rPr lang="en-US" baseline="-25000" dirty="0" err="1"/>
              <a:t>i</a:t>
            </a:r>
            <a:r>
              <a:rPr lang="en-US" dirty="0"/>
              <a:t> </a:t>
            </a:r>
            <a:r>
              <a:rPr lang="en-US" dirty="0" smtClean="0"/>
              <a:t>p</a:t>
            </a:r>
            <a:r>
              <a:rPr lang="en-US" baseline="-25000" dirty="0" smtClean="0"/>
              <a:t>i</a:t>
            </a:r>
            <a:r>
              <a:rPr lang="en-US" dirty="0" smtClean="0"/>
              <a:t> log</a:t>
            </a:r>
            <a:r>
              <a:rPr lang="en-US" baseline="-25000" dirty="0" smtClean="0"/>
              <a:t>2</a:t>
            </a:r>
            <a:r>
              <a:rPr lang="en-US" dirty="0" smtClean="0"/>
              <a:t>(1/p</a:t>
            </a:r>
            <a:r>
              <a:rPr lang="en-US" baseline="-25000" dirty="0" smtClean="0"/>
              <a:t>i</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27</a:t>
            </a:fld>
            <a:endParaRPr lang="en-US" dirty="0"/>
          </a:p>
        </p:txBody>
      </p:sp>
    </p:spTree>
    <p:extLst>
      <p:ext uri="{BB962C8B-B14F-4D97-AF65-F5344CB8AC3E}">
        <p14:creationId xmlns:p14="http://schemas.microsoft.com/office/powerpoint/2010/main" val="352894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Impurity</a:t>
            </a:r>
            <a:endParaRPr lang="en-US" dirty="0"/>
          </a:p>
        </p:txBody>
      </p:sp>
      <p:sp>
        <p:nvSpPr>
          <p:cNvPr id="3" name="Content Placeholder 2"/>
          <p:cNvSpPr>
            <a:spLocks noGrp="1"/>
          </p:cNvSpPr>
          <p:nvPr>
            <p:ph idx="1"/>
          </p:nvPr>
        </p:nvSpPr>
        <p:spPr/>
        <p:txBody>
          <a:bodyPr/>
          <a:lstStyle/>
          <a:p>
            <a:r>
              <a:rPr lang="en-US" dirty="0" smtClean="0"/>
              <a:t>Suppose S consists of examples with three possible outputs, with probabilities 2/3, 1/4, and 1/12.</a:t>
            </a:r>
          </a:p>
          <a:p>
            <a:pPr lvl="1"/>
            <a:r>
              <a:rPr lang="en-US" dirty="0" smtClean="0">
                <a:solidFill>
                  <a:srgbClr val="00B050"/>
                </a:solidFill>
              </a:rPr>
              <a:t>Note</a:t>
            </a:r>
            <a:r>
              <a:rPr lang="en-US" dirty="0" smtClean="0"/>
              <a:t>: We are measuring </a:t>
            </a:r>
            <a:r>
              <a:rPr lang="en-US" dirty="0" smtClean="0">
                <a:solidFill>
                  <a:schemeClr val="accent1">
                    <a:lumMod val="75000"/>
                  </a:schemeClr>
                </a:solidFill>
              </a:rPr>
              <a:t>impurity</a:t>
            </a:r>
            <a:r>
              <a:rPr lang="en-US" dirty="0" smtClean="0"/>
              <a:t>, so high is bad.</a:t>
            </a:r>
          </a:p>
          <a:p>
            <a:r>
              <a:rPr lang="en-US" dirty="0" smtClean="0">
                <a:solidFill>
                  <a:srgbClr val="0070C0"/>
                </a:solidFill>
              </a:rPr>
              <a:t>Accuracy-based impurity </a:t>
            </a:r>
            <a:r>
              <a:rPr lang="en-US" dirty="0" smtClean="0"/>
              <a:t>= 1/4 + 1/12 = 1/3.</a:t>
            </a:r>
          </a:p>
          <a:p>
            <a:r>
              <a:rPr lang="en-US" dirty="0" smtClean="0">
                <a:solidFill>
                  <a:srgbClr val="0070C0"/>
                </a:solidFill>
              </a:rPr>
              <a:t>GINI</a:t>
            </a:r>
            <a:r>
              <a:rPr lang="en-US" dirty="0" smtClean="0"/>
              <a:t> = 1 – (2/3)</a:t>
            </a:r>
            <a:r>
              <a:rPr lang="en-US" baseline="30000" dirty="0" smtClean="0"/>
              <a:t>2</a:t>
            </a:r>
            <a:r>
              <a:rPr lang="en-US" dirty="0" smtClean="0"/>
              <a:t> – (1/4)</a:t>
            </a:r>
            <a:r>
              <a:rPr lang="en-US" baseline="30000" dirty="0" smtClean="0"/>
              <a:t>2</a:t>
            </a:r>
            <a:r>
              <a:rPr lang="en-US" dirty="0" smtClean="0"/>
              <a:t> – (1/12)</a:t>
            </a:r>
            <a:r>
              <a:rPr lang="en-US" baseline="30000" dirty="0" smtClean="0"/>
              <a:t>2</a:t>
            </a:r>
            <a:r>
              <a:rPr lang="en-US" dirty="0" smtClean="0"/>
              <a:t> = 35/72.</a:t>
            </a:r>
          </a:p>
          <a:p>
            <a:r>
              <a:rPr lang="en-US" dirty="0" smtClean="0">
                <a:solidFill>
                  <a:srgbClr val="0070C0"/>
                </a:solidFill>
              </a:rPr>
              <a:t>Entropy</a:t>
            </a:r>
            <a:r>
              <a:rPr lang="en-US" dirty="0" smtClean="0"/>
              <a:t> = (2/3) log(3/2) + 1/4 log(4) +           1/12 log(12) = 1.19.</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dirty="0"/>
          </a:p>
        </p:txBody>
      </p:sp>
    </p:spTree>
    <p:extLst>
      <p:ext uri="{BB962C8B-B14F-4D97-AF65-F5344CB8AC3E}">
        <p14:creationId xmlns:p14="http://schemas.microsoft.com/office/powerpoint/2010/main" val="406181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2" y="76200"/>
            <a:ext cx="8686799" cy="838200"/>
          </a:xfrm>
        </p:spPr>
        <p:txBody>
          <a:bodyPr>
            <a:noAutofit/>
          </a:bodyPr>
          <a:lstStyle/>
          <a:p>
            <a:r>
              <a:rPr lang="en-US" sz="3600" dirty="0" smtClean="0"/>
              <a:t>Impurity When 2 Outcomes With Probabilities p and 1-p</a:t>
            </a:r>
            <a:endParaRPr lang="en-US" sz="3600"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29</a:t>
            </a:fld>
            <a:endParaRPr lang="en-US"/>
          </a:p>
        </p:txBody>
      </p:sp>
      <p:cxnSp>
        <p:nvCxnSpPr>
          <p:cNvPr id="5" name="Straight Connector 4"/>
          <p:cNvCxnSpPr/>
          <p:nvPr/>
        </p:nvCxnSpPr>
        <p:spPr>
          <a:xfrm>
            <a:off x="2362200" y="5486400"/>
            <a:ext cx="4510084"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09800" y="5791200"/>
            <a:ext cx="646331" cy="369332"/>
          </a:xfrm>
          <a:prstGeom prst="rect">
            <a:avLst/>
          </a:prstGeom>
          <a:noFill/>
        </p:spPr>
        <p:txBody>
          <a:bodyPr wrap="none" rtlCol="0">
            <a:spAutoFit/>
          </a:bodyPr>
          <a:lstStyle/>
          <a:p>
            <a:r>
              <a:rPr lang="en-US" dirty="0" smtClean="0"/>
              <a:t>p = 0</a:t>
            </a:r>
            <a:endParaRPr lang="en-US" dirty="0"/>
          </a:p>
        </p:txBody>
      </p:sp>
      <p:sp>
        <p:nvSpPr>
          <p:cNvPr id="7" name="TextBox 6"/>
          <p:cNvSpPr txBox="1"/>
          <p:nvPr/>
        </p:nvSpPr>
        <p:spPr>
          <a:xfrm>
            <a:off x="6556332" y="5791200"/>
            <a:ext cx="631904" cy="369332"/>
          </a:xfrm>
          <a:prstGeom prst="rect">
            <a:avLst/>
          </a:prstGeom>
          <a:noFill/>
        </p:spPr>
        <p:txBody>
          <a:bodyPr wrap="none" rtlCol="0">
            <a:spAutoFit/>
          </a:bodyPr>
          <a:lstStyle/>
          <a:p>
            <a:r>
              <a:rPr lang="en-US" dirty="0" smtClean="0"/>
              <a:t>p = 1</a:t>
            </a:r>
            <a:endParaRPr lang="en-US" dirty="0"/>
          </a:p>
        </p:txBody>
      </p:sp>
      <p:sp>
        <p:nvSpPr>
          <p:cNvPr id="9" name="TextBox 8"/>
          <p:cNvSpPr txBox="1"/>
          <p:nvPr/>
        </p:nvSpPr>
        <p:spPr>
          <a:xfrm>
            <a:off x="1752600" y="3794435"/>
            <a:ext cx="474810" cy="369332"/>
          </a:xfrm>
          <a:prstGeom prst="rect">
            <a:avLst/>
          </a:prstGeom>
          <a:noFill/>
        </p:spPr>
        <p:txBody>
          <a:bodyPr wrap="none" rtlCol="0">
            <a:spAutoFit/>
          </a:bodyPr>
          <a:lstStyle/>
          <a:p>
            <a:r>
              <a:rPr lang="en-US" dirty="0" smtClean="0"/>
              <a:t>0.5</a:t>
            </a:r>
            <a:endParaRPr lang="en-US" dirty="0"/>
          </a:p>
        </p:txBody>
      </p:sp>
      <p:sp>
        <p:nvSpPr>
          <p:cNvPr id="10" name="TextBox 9"/>
          <p:cNvSpPr txBox="1"/>
          <p:nvPr/>
        </p:nvSpPr>
        <p:spPr>
          <a:xfrm>
            <a:off x="1752600" y="2362200"/>
            <a:ext cx="468398" cy="369332"/>
          </a:xfrm>
          <a:prstGeom prst="rect">
            <a:avLst/>
          </a:prstGeom>
          <a:noFill/>
        </p:spPr>
        <p:txBody>
          <a:bodyPr wrap="none" rtlCol="0">
            <a:spAutoFit/>
          </a:bodyPr>
          <a:lstStyle/>
          <a:p>
            <a:r>
              <a:rPr lang="en-US" dirty="0" smtClean="0"/>
              <a:t>1.0</a:t>
            </a:r>
            <a:endParaRPr lang="en-US" dirty="0"/>
          </a:p>
        </p:txBody>
      </p:sp>
      <p:cxnSp>
        <p:nvCxnSpPr>
          <p:cNvPr id="12" name="Straight Connector 11"/>
          <p:cNvCxnSpPr/>
          <p:nvPr/>
        </p:nvCxnSpPr>
        <p:spPr>
          <a:xfrm flipV="1">
            <a:off x="2362200" y="4038600"/>
            <a:ext cx="2255042" cy="1447800"/>
          </a:xfrm>
          <a:prstGeom prst="line">
            <a:avLst/>
          </a:prstGeom>
          <a:ln w="38100" cmpd="sng">
            <a:solidFill>
              <a:srgbClr val="FF0000"/>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617242" y="4038600"/>
            <a:ext cx="2255042" cy="1447800"/>
          </a:xfrm>
          <a:prstGeom prst="line">
            <a:avLst/>
          </a:prstGeom>
          <a:ln w="38100" cmpd="sng">
            <a:solidFill>
              <a:srgbClr val="FF0000"/>
            </a:solidFill>
          </a:ln>
        </p:spPr>
        <p:style>
          <a:lnRef idx="1">
            <a:schemeClr val="dk1"/>
          </a:lnRef>
          <a:fillRef idx="0">
            <a:schemeClr val="dk1"/>
          </a:fillRef>
          <a:effectRef idx="0">
            <a:schemeClr val="dk1"/>
          </a:effectRef>
          <a:fontRef idx="minor">
            <a:schemeClr val="tx1"/>
          </a:fontRef>
        </p:style>
      </p:cxnSp>
      <p:sp>
        <p:nvSpPr>
          <p:cNvPr id="18" name="Freeform 17"/>
          <p:cNvSpPr/>
          <p:nvPr/>
        </p:nvSpPr>
        <p:spPr>
          <a:xfrm>
            <a:off x="2379945" y="4020855"/>
            <a:ext cx="4446740" cy="1453019"/>
          </a:xfrm>
          <a:custGeom>
            <a:avLst/>
            <a:gdLst>
              <a:gd name="connsiteX0" fmla="*/ 0 w 4446740"/>
              <a:gd name="connsiteY0" fmla="*/ 1453019 h 1453019"/>
              <a:gd name="connsiteX1" fmla="*/ 2254685 w 4446740"/>
              <a:gd name="connsiteY1" fmla="*/ 0 h 1453019"/>
              <a:gd name="connsiteX2" fmla="*/ 4446740 w 4446740"/>
              <a:gd name="connsiteY2" fmla="*/ 1453019 h 1453019"/>
            </a:gdLst>
            <a:ahLst/>
            <a:cxnLst>
              <a:cxn ang="0">
                <a:pos x="connsiteX0" y="connsiteY0"/>
              </a:cxn>
              <a:cxn ang="0">
                <a:pos x="connsiteX1" y="connsiteY1"/>
              </a:cxn>
              <a:cxn ang="0">
                <a:pos x="connsiteX2" y="connsiteY2"/>
              </a:cxn>
            </a:cxnLst>
            <a:rect l="l" t="t" r="r" b="b"/>
            <a:pathLst>
              <a:path w="4446740" h="1453019">
                <a:moveTo>
                  <a:pt x="0" y="1453019"/>
                </a:moveTo>
                <a:cubicBezTo>
                  <a:pt x="756781" y="726509"/>
                  <a:pt x="1513562" y="0"/>
                  <a:pt x="2254685" y="0"/>
                </a:cubicBezTo>
                <a:cubicBezTo>
                  <a:pt x="2995808" y="0"/>
                  <a:pt x="3721274" y="726509"/>
                  <a:pt x="4446740" y="1453019"/>
                </a:cubicBezTo>
              </a:path>
            </a:pathLst>
          </a:custGeom>
          <a:no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2392471" y="2567834"/>
            <a:ext cx="4459266" cy="2906040"/>
          </a:xfrm>
          <a:custGeom>
            <a:avLst/>
            <a:gdLst>
              <a:gd name="connsiteX0" fmla="*/ 0 w 4459266"/>
              <a:gd name="connsiteY0" fmla="*/ 2906040 h 2906040"/>
              <a:gd name="connsiteX1" fmla="*/ 2154477 w 4459266"/>
              <a:gd name="connsiteY1" fmla="*/ 2 h 2906040"/>
              <a:gd name="connsiteX2" fmla="*/ 4459266 w 4459266"/>
              <a:gd name="connsiteY2" fmla="*/ 2893514 h 2906040"/>
            </a:gdLst>
            <a:ahLst/>
            <a:cxnLst>
              <a:cxn ang="0">
                <a:pos x="connsiteX0" y="connsiteY0"/>
              </a:cxn>
              <a:cxn ang="0">
                <a:pos x="connsiteX1" y="connsiteY1"/>
              </a:cxn>
              <a:cxn ang="0">
                <a:pos x="connsiteX2" y="connsiteY2"/>
              </a:cxn>
            </a:cxnLst>
            <a:rect l="l" t="t" r="r" b="b"/>
            <a:pathLst>
              <a:path w="4459266" h="2906040">
                <a:moveTo>
                  <a:pt x="0" y="2906040"/>
                </a:moveTo>
                <a:cubicBezTo>
                  <a:pt x="705633" y="1454065"/>
                  <a:pt x="1411266" y="2090"/>
                  <a:pt x="2154477" y="2"/>
                </a:cubicBezTo>
                <a:cubicBezTo>
                  <a:pt x="2897688" y="-2086"/>
                  <a:pt x="3678477" y="1445714"/>
                  <a:pt x="4459266" y="2893514"/>
                </a:cubicBezTo>
              </a:path>
            </a:pathLst>
          </a:cu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14800" y="4762500"/>
            <a:ext cx="1051698" cy="369332"/>
          </a:xfrm>
          <a:prstGeom prst="rect">
            <a:avLst/>
          </a:prstGeom>
          <a:noFill/>
        </p:spPr>
        <p:txBody>
          <a:bodyPr wrap="none" rtlCol="0">
            <a:spAutoFit/>
          </a:bodyPr>
          <a:lstStyle/>
          <a:p>
            <a:r>
              <a:rPr lang="en-US" dirty="0" smtClean="0"/>
              <a:t>Accuracy</a:t>
            </a:r>
            <a:endParaRPr lang="en-US" dirty="0"/>
          </a:p>
        </p:txBody>
      </p:sp>
      <p:cxnSp>
        <p:nvCxnSpPr>
          <p:cNvPr id="22" name="Straight Arrow Connector 21"/>
          <p:cNvCxnSpPr/>
          <p:nvPr/>
        </p:nvCxnSpPr>
        <p:spPr>
          <a:xfrm flipH="1" flipV="1">
            <a:off x="3886200" y="4572000"/>
            <a:ext cx="228600" cy="1905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733800" y="3429000"/>
            <a:ext cx="566181" cy="369332"/>
          </a:xfrm>
          <a:prstGeom prst="rect">
            <a:avLst/>
          </a:prstGeom>
          <a:noFill/>
        </p:spPr>
        <p:txBody>
          <a:bodyPr wrap="none" rtlCol="0">
            <a:spAutoFit/>
          </a:bodyPr>
          <a:lstStyle/>
          <a:p>
            <a:r>
              <a:rPr lang="en-US" dirty="0" smtClean="0"/>
              <a:t>Gini</a:t>
            </a:r>
            <a:endParaRPr lang="en-US" dirty="0"/>
          </a:p>
        </p:txBody>
      </p:sp>
      <p:cxnSp>
        <p:nvCxnSpPr>
          <p:cNvPr id="25" name="Straight Arrow Connector 24"/>
          <p:cNvCxnSpPr>
            <a:stCxn id="23" idx="2"/>
          </p:cNvCxnSpPr>
          <p:nvPr/>
        </p:nvCxnSpPr>
        <p:spPr>
          <a:xfrm>
            <a:off x="4016891" y="3798332"/>
            <a:ext cx="97909" cy="36543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5166498" y="1936222"/>
            <a:ext cx="946093" cy="369332"/>
          </a:xfrm>
          <a:prstGeom prst="rect">
            <a:avLst/>
          </a:prstGeom>
          <a:noFill/>
        </p:spPr>
        <p:txBody>
          <a:bodyPr wrap="none" rtlCol="0">
            <a:spAutoFit/>
          </a:bodyPr>
          <a:lstStyle/>
          <a:p>
            <a:r>
              <a:rPr lang="en-US" dirty="0" smtClean="0"/>
              <a:t>Entropy</a:t>
            </a:r>
            <a:endParaRPr lang="en-US" dirty="0"/>
          </a:p>
        </p:txBody>
      </p:sp>
      <p:cxnSp>
        <p:nvCxnSpPr>
          <p:cNvPr id="28" name="Straight Arrow Connector 27"/>
          <p:cNvCxnSpPr/>
          <p:nvPr/>
        </p:nvCxnSpPr>
        <p:spPr>
          <a:xfrm flipH="1">
            <a:off x="4953000" y="2362200"/>
            <a:ext cx="213498" cy="369332"/>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6112591" y="2262664"/>
            <a:ext cx="3002745" cy="1477328"/>
          </a:xfrm>
          <a:prstGeom prst="rect">
            <a:avLst/>
          </a:prstGeom>
          <a:noFill/>
        </p:spPr>
        <p:txBody>
          <a:bodyPr wrap="none" rtlCol="0">
            <a:spAutoFit/>
          </a:bodyPr>
          <a:lstStyle/>
          <a:p>
            <a:r>
              <a:rPr lang="en-US" dirty="0" smtClean="0">
                <a:solidFill>
                  <a:srgbClr val="00B050"/>
                </a:solidFill>
              </a:rPr>
              <a:t>Question for thought</a:t>
            </a:r>
            <a:r>
              <a:rPr lang="en-US" dirty="0" smtClean="0"/>
              <a:t>: Didn’t</a:t>
            </a:r>
          </a:p>
          <a:p>
            <a:r>
              <a:rPr lang="en-US" dirty="0" smtClean="0"/>
              <a:t>the previous slide have an</a:t>
            </a:r>
          </a:p>
          <a:p>
            <a:r>
              <a:rPr lang="en-US" dirty="0" smtClean="0"/>
              <a:t>example with Entropy = 1.19?</a:t>
            </a:r>
          </a:p>
          <a:p>
            <a:r>
              <a:rPr lang="en-US" dirty="0" smtClean="0"/>
              <a:t>How can 1.0 be the maximum</a:t>
            </a:r>
          </a:p>
          <a:p>
            <a:r>
              <a:rPr lang="en-US" dirty="0" smtClean="0"/>
              <a:t>entropy?</a:t>
            </a:r>
            <a:endParaRPr lang="en-US" dirty="0"/>
          </a:p>
        </p:txBody>
      </p:sp>
    </p:spTree>
    <p:extLst>
      <p:ext uri="{BB962C8B-B14F-4D97-AF65-F5344CB8AC3E}">
        <p14:creationId xmlns:p14="http://schemas.microsoft.com/office/powerpoint/2010/main" val="3880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a:t>
            </a:r>
            <a:endParaRPr lang="en-US" dirty="0"/>
          </a:p>
        </p:txBody>
      </p:sp>
      <p:sp>
        <p:nvSpPr>
          <p:cNvPr id="3" name="Content Placeholder 2"/>
          <p:cNvSpPr>
            <a:spLocks noGrp="1"/>
          </p:cNvSpPr>
          <p:nvPr>
            <p:ph idx="1"/>
          </p:nvPr>
        </p:nvSpPr>
        <p:spPr/>
        <p:txBody>
          <a:bodyPr/>
          <a:lstStyle/>
          <a:p>
            <a:r>
              <a:rPr lang="en-US" dirty="0" smtClean="0"/>
              <a:t>We are given a set of </a:t>
            </a:r>
            <a:r>
              <a:rPr lang="en-US" i="1" dirty="0" smtClean="0">
                <a:solidFill>
                  <a:srgbClr val="FF0000"/>
                </a:solidFill>
              </a:rPr>
              <a:t>training examples</a:t>
            </a:r>
            <a:r>
              <a:rPr lang="en-US" dirty="0" smtClean="0"/>
              <a:t>, consisting of </a:t>
            </a:r>
            <a:r>
              <a:rPr lang="en-US" i="1" dirty="0" smtClean="0">
                <a:solidFill>
                  <a:srgbClr val="FF0000"/>
                </a:solidFill>
              </a:rPr>
              <a:t>input-output</a:t>
            </a:r>
            <a:r>
              <a:rPr lang="en-US" dirty="0" smtClean="0"/>
              <a:t> pairs (</a:t>
            </a:r>
            <a:r>
              <a:rPr lang="en-US" dirty="0" err="1" smtClean="0"/>
              <a:t>x,y</a:t>
            </a:r>
            <a:r>
              <a:rPr lang="en-US" dirty="0" smtClean="0"/>
              <a:t>), where:</a:t>
            </a:r>
          </a:p>
          <a:p>
            <a:pPr marL="971550" lvl="1" indent="-514350">
              <a:buFont typeface="+mj-lt"/>
              <a:buAutoNum type="arabicPeriod"/>
            </a:pPr>
            <a:r>
              <a:rPr lang="en-US" dirty="0" smtClean="0"/>
              <a:t>x is an item of the type we want to evaluate.</a:t>
            </a:r>
          </a:p>
          <a:p>
            <a:pPr marL="971550" lvl="1" indent="-514350">
              <a:buFont typeface="+mj-lt"/>
              <a:buAutoNum type="arabicPeriod"/>
            </a:pPr>
            <a:r>
              <a:rPr lang="en-US" dirty="0" smtClean="0"/>
              <a:t>y is the value of some function f(x).</a:t>
            </a:r>
          </a:p>
          <a:p>
            <a:pPr marL="678942" indent="-514350"/>
            <a:r>
              <a:rPr lang="en-US" dirty="0" smtClean="0">
                <a:solidFill>
                  <a:srgbClr val="00B050"/>
                </a:solidFill>
              </a:rPr>
              <a:t>Example</a:t>
            </a:r>
            <a:r>
              <a:rPr lang="en-US" dirty="0" smtClean="0"/>
              <a:t>: x is an email, and f(x) is +1 if x is spam and -1 if not.</a:t>
            </a:r>
          </a:p>
          <a:p>
            <a:pPr marL="971550" lvl="1" indent="-514350"/>
            <a:r>
              <a:rPr lang="en-US" dirty="0" smtClean="0"/>
              <a:t>Binary classification.</a:t>
            </a:r>
          </a:p>
          <a:p>
            <a:pPr marL="678942" indent="-514350"/>
            <a:r>
              <a:rPr lang="en-US" dirty="0" smtClean="0">
                <a:solidFill>
                  <a:srgbClr val="00B050"/>
                </a:solidFill>
              </a:rPr>
              <a:t>Example</a:t>
            </a:r>
            <a:r>
              <a:rPr lang="en-US" dirty="0" smtClean="0"/>
              <a:t>: x is a vector giving characteristics of a voter, and y is their preferred candidate.</a:t>
            </a:r>
          </a:p>
          <a:p>
            <a:pPr marL="971550" lvl="1" indent="-514350"/>
            <a:r>
              <a:rPr lang="en-US" dirty="0" smtClean="0"/>
              <a:t>More general classification.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dirty="0"/>
          </a:p>
        </p:txBody>
      </p:sp>
    </p:spTree>
    <p:extLst>
      <p:ext uri="{BB962C8B-B14F-4D97-AF65-F5344CB8AC3E}">
        <p14:creationId xmlns:p14="http://schemas.microsoft.com/office/powerpoint/2010/main" val="5170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Impurity Measures</a:t>
            </a:r>
            <a:endParaRPr lang="en-US" dirty="0"/>
          </a:p>
        </p:txBody>
      </p:sp>
      <p:sp>
        <p:nvSpPr>
          <p:cNvPr id="3" name="Content Placeholder 2"/>
          <p:cNvSpPr>
            <a:spLocks noGrp="1"/>
          </p:cNvSpPr>
          <p:nvPr>
            <p:ph idx="1"/>
          </p:nvPr>
        </p:nvSpPr>
        <p:spPr>
          <a:xfrm>
            <a:off x="457200" y="1295400"/>
            <a:ext cx="8686800" cy="5257801"/>
          </a:xfrm>
        </p:spPr>
        <p:txBody>
          <a:bodyPr/>
          <a:lstStyle/>
          <a:p>
            <a:pPr marL="633222" indent="-514350">
              <a:buFont typeface="+mj-lt"/>
              <a:buAutoNum type="arabicPeriod"/>
            </a:pPr>
            <a:r>
              <a:rPr lang="en-US" dirty="0" smtClean="0"/>
              <a:t>If a set S is pure, then its impurity measure is 0.</a:t>
            </a:r>
          </a:p>
          <a:p>
            <a:pPr marL="633222" indent="-514350">
              <a:buFont typeface="+mj-lt"/>
              <a:buAutoNum type="arabicPeriod"/>
            </a:pPr>
            <a:r>
              <a:rPr lang="en-US" dirty="0" smtClean="0"/>
              <a:t>Impurity is concave downward.</a:t>
            </a:r>
          </a:p>
          <a:p>
            <a:r>
              <a:rPr lang="en-US" dirty="0" smtClean="0"/>
              <a:t>GINI and Entropy have these properties; Accuracy lacks (2).</a:t>
            </a:r>
          </a:p>
          <a:p>
            <a:r>
              <a:rPr lang="en-US" dirty="0" smtClean="0"/>
              <a:t>When we partition S into S1 and S2, we </a:t>
            </a:r>
            <a:r>
              <a:rPr lang="en-US" i="1" dirty="0" smtClean="0">
                <a:solidFill>
                  <a:srgbClr val="FF0000"/>
                </a:solidFill>
              </a:rPr>
              <a:t>gain</a:t>
            </a:r>
            <a:r>
              <a:rPr lang="en-US" dirty="0" smtClean="0"/>
              <a:t> according to impurity measure M if                       </a:t>
            </a:r>
            <a:r>
              <a:rPr lang="en-US" dirty="0" smtClean="0">
                <a:solidFill>
                  <a:schemeClr val="accent2">
                    <a:lumMod val="60000"/>
                    <a:lumOff val="40000"/>
                  </a:schemeClr>
                </a:solidFill>
              </a:rPr>
              <a:t>|S1|M(S1) + |S2|M(S2) &lt; |S|M(S)</a:t>
            </a:r>
            <a:r>
              <a:rPr lang="en-US" dirty="0" smtClean="0"/>
              <a:t>.</a:t>
            </a:r>
          </a:p>
          <a:p>
            <a:pPr lvl="1"/>
            <a:r>
              <a:rPr lang="en-US" dirty="0" smtClean="0"/>
              <a:t>I.e., the weighted-average impurity drops.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dirty="0"/>
          </a:p>
        </p:txBody>
      </p:sp>
    </p:spTree>
    <p:extLst>
      <p:ext uri="{BB962C8B-B14F-4D97-AF65-F5344CB8AC3E}">
        <p14:creationId xmlns:p14="http://schemas.microsoft.com/office/powerpoint/2010/main" val="315323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Concave =&gt; Always Gain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31</a:t>
            </a:fld>
            <a:endParaRPr lang="en-US"/>
          </a:p>
        </p:txBody>
      </p:sp>
      <p:sp>
        <p:nvSpPr>
          <p:cNvPr id="4" name="Freeform 3"/>
          <p:cNvSpPr/>
          <p:nvPr/>
        </p:nvSpPr>
        <p:spPr>
          <a:xfrm>
            <a:off x="1630684" y="2318893"/>
            <a:ext cx="5646938" cy="3142455"/>
          </a:xfrm>
          <a:custGeom>
            <a:avLst/>
            <a:gdLst>
              <a:gd name="connsiteX0" fmla="*/ 173064 w 5646938"/>
              <a:gd name="connsiteY0" fmla="*/ 737458 h 3142455"/>
              <a:gd name="connsiteX1" fmla="*/ 223168 w 5646938"/>
              <a:gd name="connsiteY1" fmla="*/ 674828 h 3142455"/>
              <a:gd name="connsiteX2" fmla="*/ 2365119 w 5646938"/>
              <a:gd name="connsiteY2" fmla="*/ 10948 h 3142455"/>
              <a:gd name="connsiteX3" fmla="*/ 4419387 w 5646938"/>
              <a:gd name="connsiteY3" fmla="*/ 1288603 h 3142455"/>
              <a:gd name="connsiteX4" fmla="*/ 5646938 w 5646938"/>
              <a:gd name="connsiteY4" fmla="*/ 3142455 h 3142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938" h="3142455">
                <a:moveTo>
                  <a:pt x="173064" y="737458"/>
                </a:moveTo>
                <a:cubicBezTo>
                  <a:pt x="15445" y="766685"/>
                  <a:pt x="-142174" y="795913"/>
                  <a:pt x="223168" y="674828"/>
                </a:cubicBezTo>
                <a:cubicBezTo>
                  <a:pt x="588510" y="553743"/>
                  <a:pt x="1665749" y="-91348"/>
                  <a:pt x="2365119" y="10948"/>
                </a:cubicBezTo>
                <a:cubicBezTo>
                  <a:pt x="3064489" y="113244"/>
                  <a:pt x="3872417" y="766685"/>
                  <a:pt x="4419387" y="1288603"/>
                </a:cubicBezTo>
                <a:cubicBezTo>
                  <a:pt x="4966357" y="1810521"/>
                  <a:pt x="5306647" y="2476488"/>
                  <a:pt x="5646938" y="3142455"/>
                </a:cubicBezTo>
              </a:path>
            </a:pathLst>
          </a:cu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endCxn id="4" idx="3"/>
          </p:cNvCxnSpPr>
          <p:nvPr/>
        </p:nvCxnSpPr>
        <p:spPr>
          <a:xfrm>
            <a:off x="2743200" y="2590800"/>
            <a:ext cx="3306871" cy="1016696"/>
          </a:xfrm>
          <a:prstGeom prst="line">
            <a:avLst/>
          </a:prstGeom>
          <a:ln w="28575" cmpd="sng"/>
        </p:spPr>
        <p:style>
          <a:lnRef idx="1">
            <a:schemeClr val="dk1"/>
          </a:lnRef>
          <a:fillRef idx="0">
            <a:schemeClr val="dk1"/>
          </a:fillRef>
          <a:effectRef idx="0">
            <a:schemeClr val="dk1"/>
          </a:effectRef>
          <a:fontRef idx="minor">
            <a:schemeClr val="tx1"/>
          </a:fontRef>
        </p:style>
      </p:cxnSp>
      <p:grpSp>
        <p:nvGrpSpPr>
          <p:cNvPr id="35" name="Group 34"/>
          <p:cNvGrpSpPr/>
          <p:nvPr/>
        </p:nvGrpSpPr>
        <p:grpSpPr>
          <a:xfrm>
            <a:off x="6050071" y="3407080"/>
            <a:ext cx="1148055" cy="369332"/>
            <a:chOff x="6050071" y="3422830"/>
            <a:chExt cx="1148055" cy="369332"/>
          </a:xfrm>
        </p:grpSpPr>
        <p:sp>
          <p:nvSpPr>
            <p:cNvPr id="10" name="TextBox 9"/>
            <p:cNvSpPr txBox="1"/>
            <p:nvPr/>
          </p:nvSpPr>
          <p:spPr>
            <a:xfrm>
              <a:off x="6444586" y="3422830"/>
              <a:ext cx="753540" cy="369332"/>
            </a:xfrm>
            <a:prstGeom prst="rect">
              <a:avLst/>
            </a:prstGeom>
            <a:noFill/>
          </p:spPr>
          <p:txBody>
            <a:bodyPr wrap="none" rtlCol="0">
              <a:spAutoFit/>
            </a:bodyPr>
            <a:lstStyle/>
            <a:p>
              <a:r>
                <a:rPr lang="en-US" dirty="0" smtClean="0"/>
                <a:t>M(S2)</a:t>
              </a:r>
              <a:endParaRPr lang="en-US" dirty="0"/>
            </a:p>
          </p:txBody>
        </p:sp>
        <p:cxnSp>
          <p:nvCxnSpPr>
            <p:cNvPr id="18" name="Straight Arrow Connector 17"/>
            <p:cNvCxnSpPr>
              <a:stCxn id="10" idx="1"/>
            </p:cNvCxnSpPr>
            <p:nvPr/>
          </p:nvCxnSpPr>
          <p:spPr>
            <a:xfrm flipH="1">
              <a:off x="6050071" y="3607496"/>
              <a:ext cx="394515"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4" name="Group 33"/>
          <p:cNvGrpSpPr/>
          <p:nvPr/>
        </p:nvGrpSpPr>
        <p:grpSpPr>
          <a:xfrm>
            <a:off x="5029200" y="2543091"/>
            <a:ext cx="1336631" cy="369332"/>
            <a:chOff x="5029200" y="2543091"/>
            <a:chExt cx="1336631" cy="369332"/>
          </a:xfrm>
        </p:grpSpPr>
        <p:sp>
          <p:nvSpPr>
            <p:cNvPr id="13" name="TextBox 12"/>
            <p:cNvSpPr txBox="1"/>
            <p:nvPr/>
          </p:nvSpPr>
          <p:spPr>
            <a:xfrm>
              <a:off x="5734311" y="2543091"/>
              <a:ext cx="631520" cy="369332"/>
            </a:xfrm>
            <a:prstGeom prst="rect">
              <a:avLst/>
            </a:prstGeom>
            <a:noFill/>
          </p:spPr>
          <p:txBody>
            <a:bodyPr wrap="none" rtlCol="0">
              <a:spAutoFit/>
            </a:bodyPr>
            <a:lstStyle/>
            <a:p>
              <a:r>
                <a:rPr lang="en-US" dirty="0" smtClean="0"/>
                <a:t>M(S)</a:t>
              </a:r>
              <a:endParaRPr lang="en-US" dirty="0"/>
            </a:p>
          </p:txBody>
        </p:sp>
        <p:cxnSp>
          <p:nvCxnSpPr>
            <p:cNvPr id="20" name="Straight Arrow Connector 19"/>
            <p:cNvCxnSpPr>
              <a:stCxn id="13" idx="1"/>
            </p:cNvCxnSpPr>
            <p:nvPr/>
          </p:nvCxnSpPr>
          <p:spPr>
            <a:xfrm flipH="1">
              <a:off x="5029200" y="2727757"/>
              <a:ext cx="70511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3" name="Group 32"/>
          <p:cNvGrpSpPr/>
          <p:nvPr/>
        </p:nvGrpSpPr>
        <p:grpSpPr>
          <a:xfrm>
            <a:off x="1512555" y="2406134"/>
            <a:ext cx="1230644" cy="369332"/>
            <a:chOff x="1512555" y="2406134"/>
            <a:chExt cx="1230644" cy="369332"/>
          </a:xfrm>
        </p:grpSpPr>
        <p:sp>
          <p:nvSpPr>
            <p:cNvPr id="7" name="TextBox 6"/>
            <p:cNvSpPr txBox="1"/>
            <p:nvPr/>
          </p:nvSpPr>
          <p:spPr>
            <a:xfrm>
              <a:off x="1512555" y="2406134"/>
              <a:ext cx="739113" cy="369332"/>
            </a:xfrm>
            <a:prstGeom prst="rect">
              <a:avLst/>
            </a:prstGeom>
            <a:noFill/>
          </p:spPr>
          <p:txBody>
            <a:bodyPr wrap="none" rtlCol="0">
              <a:spAutoFit/>
            </a:bodyPr>
            <a:lstStyle/>
            <a:p>
              <a:r>
                <a:rPr lang="en-US" dirty="0" smtClean="0"/>
                <a:t>M(S1)</a:t>
              </a:r>
              <a:endParaRPr lang="en-US" dirty="0"/>
            </a:p>
          </p:txBody>
        </p:sp>
        <p:cxnSp>
          <p:nvCxnSpPr>
            <p:cNvPr id="22" name="Straight Arrow Connector 21"/>
            <p:cNvCxnSpPr>
              <a:stCxn id="7" idx="3"/>
            </p:cNvCxnSpPr>
            <p:nvPr/>
          </p:nvCxnSpPr>
          <p:spPr>
            <a:xfrm>
              <a:off x="2251668" y="2590800"/>
              <a:ext cx="49153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6" name="Group 35"/>
          <p:cNvGrpSpPr/>
          <p:nvPr/>
        </p:nvGrpSpPr>
        <p:grpSpPr>
          <a:xfrm>
            <a:off x="2743199" y="5562600"/>
            <a:ext cx="3701387" cy="369332"/>
            <a:chOff x="2743199" y="5562600"/>
            <a:chExt cx="3701387" cy="369332"/>
          </a:xfrm>
        </p:grpSpPr>
        <p:sp>
          <p:nvSpPr>
            <p:cNvPr id="23" name="TextBox 22"/>
            <p:cNvSpPr txBox="1"/>
            <p:nvPr/>
          </p:nvSpPr>
          <p:spPr>
            <a:xfrm>
              <a:off x="2743199" y="5562600"/>
              <a:ext cx="1869999" cy="369332"/>
            </a:xfrm>
            <a:prstGeom prst="rect">
              <a:avLst/>
            </a:prstGeom>
            <a:noFill/>
          </p:spPr>
          <p:txBody>
            <a:bodyPr wrap="none" rtlCol="0">
              <a:spAutoFit/>
            </a:bodyPr>
            <a:lstStyle/>
            <a:p>
              <a:r>
                <a:rPr lang="en-US" dirty="0" smtClean="0"/>
                <a:t>Fraction in Class 1</a:t>
              </a:r>
              <a:endParaRPr lang="en-US" dirty="0"/>
            </a:p>
          </p:txBody>
        </p:sp>
        <p:cxnSp>
          <p:nvCxnSpPr>
            <p:cNvPr id="25" name="Straight Arrow Connector 24"/>
            <p:cNvCxnSpPr>
              <a:stCxn id="23" idx="3"/>
            </p:cNvCxnSpPr>
            <p:nvPr/>
          </p:nvCxnSpPr>
          <p:spPr>
            <a:xfrm>
              <a:off x="4613198" y="5747266"/>
              <a:ext cx="1831388"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cxnSp>
        <p:nvCxnSpPr>
          <p:cNvPr id="27" name="Straight Connector 26"/>
          <p:cNvCxnSpPr/>
          <p:nvPr/>
        </p:nvCxnSpPr>
        <p:spPr>
          <a:xfrm>
            <a:off x="5060515" y="2770722"/>
            <a:ext cx="0" cy="562720"/>
          </a:xfrm>
          <a:prstGeom prst="line">
            <a:avLst/>
          </a:prstGeom>
          <a:ln w="57150" cmpd="sng">
            <a:solidFill>
              <a:srgbClr val="FF0000"/>
            </a:solidFill>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3810000" y="3607496"/>
            <a:ext cx="627095" cy="369332"/>
          </a:xfrm>
          <a:prstGeom prst="rect">
            <a:avLst/>
          </a:prstGeom>
          <a:noFill/>
        </p:spPr>
        <p:txBody>
          <a:bodyPr wrap="none" rtlCol="0">
            <a:spAutoFit/>
          </a:bodyPr>
          <a:lstStyle/>
          <a:p>
            <a:r>
              <a:rPr lang="en-US" dirty="0" smtClean="0"/>
              <a:t>Gain</a:t>
            </a:r>
            <a:endParaRPr lang="en-US" dirty="0"/>
          </a:p>
        </p:txBody>
      </p:sp>
      <p:cxnSp>
        <p:nvCxnSpPr>
          <p:cNvPr id="31" name="Straight Arrow Connector 30"/>
          <p:cNvCxnSpPr/>
          <p:nvPr/>
        </p:nvCxnSpPr>
        <p:spPr>
          <a:xfrm flipV="1">
            <a:off x="4437095" y="3059389"/>
            <a:ext cx="623420" cy="548107"/>
          </a:xfrm>
          <a:prstGeom prst="straightConnector1">
            <a:avLst/>
          </a:prstGeom>
          <a:ln w="12700" cmpd="sng">
            <a:prstDash val="sysDash"/>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61802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Concave =&gt; Always Gain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32</a:t>
            </a:fld>
            <a:endParaRPr lang="en-US"/>
          </a:p>
        </p:txBody>
      </p:sp>
      <p:sp>
        <p:nvSpPr>
          <p:cNvPr id="4" name="Freeform 3"/>
          <p:cNvSpPr/>
          <p:nvPr/>
        </p:nvSpPr>
        <p:spPr>
          <a:xfrm>
            <a:off x="1630684" y="2318893"/>
            <a:ext cx="5646938" cy="3142455"/>
          </a:xfrm>
          <a:custGeom>
            <a:avLst/>
            <a:gdLst>
              <a:gd name="connsiteX0" fmla="*/ 173064 w 5646938"/>
              <a:gd name="connsiteY0" fmla="*/ 737458 h 3142455"/>
              <a:gd name="connsiteX1" fmla="*/ 223168 w 5646938"/>
              <a:gd name="connsiteY1" fmla="*/ 674828 h 3142455"/>
              <a:gd name="connsiteX2" fmla="*/ 2365119 w 5646938"/>
              <a:gd name="connsiteY2" fmla="*/ 10948 h 3142455"/>
              <a:gd name="connsiteX3" fmla="*/ 4419387 w 5646938"/>
              <a:gd name="connsiteY3" fmla="*/ 1288603 h 3142455"/>
              <a:gd name="connsiteX4" fmla="*/ 5646938 w 5646938"/>
              <a:gd name="connsiteY4" fmla="*/ 3142455 h 3142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938" h="3142455">
                <a:moveTo>
                  <a:pt x="173064" y="737458"/>
                </a:moveTo>
                <a:cubicBezTo>
                  <a:pt x="15445" y="766685"/>
                  <a:pt x="-142174" y="795913"/>
                  <a:pt x="223168" y="674828"/>
                </a:cubicBezTo>
                <a:cubicBezTo>
                  <a:pt x="588510" y="553743"/>
                  <a:pt x="1665749" y="-91348"/>
                  <a:pt x="2365119" y="10948"/>
                </a:cubicBezTo>
                <a:cubicBezTo>
                  <a:pt x="3064489" y="113244"/>
                  <a:pt x="3872417" y="766685"/>
                  <a:pt x="4419387" y="1288603"/>
                </a:cubicBezTo>
                <a:cubicBezTo>
                  <a:pt x="4966357" y="1810521"/>
                  <a:pt x="5306647" y="2476488"/>
                  <a:pt x="5646938" y="3142455"/>
                </a:cubicBezTo>
              </a:path>
            </a:pathLst>
          </a:custGeom>
          <a:noFill/>
          <a:ln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2743200" y="2406134"/>
            <a:ext cx="2785692" cy="184667"/>
          </a:xfrm>
          <a:prstGeom prst="line">
            <a:avLst/>
          </a:prstGeom>
          <a:ln w="28575" cmpd="sng"/>
        </p:spPr>
        <p:style>
          <a:lnRef idx="1">
            <a:schemeClr val="dk1"/>
          </a:lnRef>
          <a:fillRef idx="0">
            <a:schemeClr val="dk1"/>
          </a:fillRef>
          <a:effectRef idx="0">
            <a:schemeClr val="dk1"/>
          </a:effectRef>
          <a:fontRef idx="minor">
            <a:schemeClr val="tx1"/>
          </a:fontRef>
        </p:style>
      </p:cxnSp>
      <p:grpSp>
        <p:nvGrpSpPr>
          <p:cNvPr id="35" name="Group 34"/>
          <p:cNvGrpSpPr/>
          <p:nvPr/>
        </p:nvGrpSpPr>
        <p:grpSpPr>
          <a:xfrm>
            <a:off x="4522054" y="1857228"/>
            <a:ext cx="1081173" cy="641239"/>
            <a:chOff x="6116953" y="3422830"/>
            <a:chExt cx="1081173" cy="641239"/>
          </a:xfrm>
        </p:grpSpPr>
        <p:sp>
          <p:nvSpPr>
            <p:cNvPr id="10" name="TextBox 9"/>
            <p:cNvSpPr txBox="1"/>
            <p:nvPr/>
          </p:nvSpPr>
          <p:spPr>
            <a:xfrm>
              <a:off x="6444586" y="3422830"/>
              <a:ext cx="753540" cy="369332"/>
            </a:xfrm>
            <a:prstGeom prst="rect">
              <a:avLst/>
            </a:prstGeom>
            <a:noFill/>
          </p:spPr>
          <p:txBody>
            <a:bodyPr wrap="none" rtlCol="0">
              <a:spAutoFit/>
            </a:bodyPr>
            <a:lstStyle/>
            <a:p>
              <a:r>
                <a:rPr lang="en-US" dirty="0" smtClean="0"/>
                <a:t>M(S2)</a:t>
              </a:r>
              <a:endParaRPr lang="en-US" dirty="0"/>
            </a:p>
          </p:txBody>
        </p:sp>
        <p:cxnSp>
          <p:nvCxnSpPr>
            <p:cNvPr id="18" name="Straight Arrow Connector 17"/>
            <p:cNvCxnSpPr>
              <a:stCxn id="10" idx="1"/>
            </p:cNvCxnSpPr>
            <p:nvPr/>
          </p:nvCxnSpPr>
          <p:spPr>
            <a:xfrm flipH="1">
              <a:off x="6116953" y="3607496"/>
              <a:ext cx="327633" cy="45657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4" name="Group 33"/>
          <p:cNvGrpSpPr/>
          <p:nvPr/>
        </p:nvGrpSpPr>
        <p:grpSpPr>
          <a:xfrm>
            <a:off x="5029200" y="2543091"/>
            <a:ext cx="1336631" cy="369332"/>
            <a:chOff x="5029200" y="2543091"/>
            <a:chExt cx="1336631" cy="369332"/>
          </a:xfrm>
        </p:grpSpPr>
        <p:sp>
          <p:nvSpPr>
            <p:cNvPr id="13" name="TextBox 12"/>
            <p:cNvSpPr txBox="1"/>
            <p:nvPr/>
          </p:nvSpPr>
          <p:spPr>
            <a:xfrm>
              <a:off x="5734311" y="2543091"/>
              <a:ext cx="631520" cy="369332"/>
            </a:xfrm>
            <a:prstGeom prst="rect">
              <a:avLst/>
            </a:prstGeom>
            <a:noFill/>
          </p:spPr>
          <p:txBody>
            <a:bodyPr wrap="none" rtlCol="0">
              <a:spAutoFit/>
            </a:bodyPr>
            <a:lstStyle/>
            <a:p>
              <a:r>
                <a:rPr lang="en-US" dirty="0" smtClean="0"/>
                <a:t>M(S)</a:t>
              </a:r>
              <a:endParaRPr lang="en-US" dirty="0"/>
            </a:p>
          </p:txBody>
        </p:sp>
        <p:cxnSp>
          <p:nvCxnSpPr>
            <p:cNvPr id="20" name="Straight Arrow Connector 19"/>
            <p:cNvCxnSpPr>
              <a:stCxn id="13" idx="1"/>
            </p:cNvCxnSpPr>
            <p:nvPr/>
          </p:nvCxnSpPr>
          <p:spPr>
            <a:xfrm flipH="1">
              <a:off x="5029200" y="2727757"/>
              <a:ext cx="70511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3" name="Group 32"/>
          <p:cNvGrpSpPr/>
          <p:nvPr/>
        </p:nvGrpSpPr>
        <p:grpSpPr>
          <a:xfrm>
            <a:off x="1512555" y="2406134"/>
            <a:ext cx="1230644" cy="369332"/>
            <a:chOff x="1512555" y="2406134"/>
            <a:chExt cx="1230644" cy="369332"/>
          </a:xfrm>
        </p:grpSpPr>
        <p:sp>
          <p:nvSpPr>
            <p:cNvPr id="7" name="TextBox 6"/>
            <p:cNvSpPr txBox="1"/>
            <p:nvPr/>
          </p:nvSpPr>
          <p:spPr>
            <a:xfrm>
              <a:off x="1512555" y="2406134"/>
              <a:ext cx="739113" cy="369332"/>
            </a:xfrm>
            <a:prstGeom prst="rect">
              <a:avLst/>
            </a:prstGeom>
            <a:noFill/>
          </p:spPr>
          <p:txBody>
            <a:bodyPr wrap="none" rtlCol="0">
              <a:spAutoFit/>
            </a:bodyPr>
            <a:lstStyle/>
            <a:p>
              <a:r>
                <a:rPr lang="en-US" dirty="0" smtClean="0"/>
                <a:t>M(S1)</a:t>
              </a:r>
              <a:endParaRPr lang="en-US" dirty="0"/>
            </a:p>
          </p:txBody>
        </p:sp>
        <p:cxnSp>
          <p:nvCxnSpPr>
            <p:cNvPr id="22" name="Straight Arrow Connector 21"/>
            <p:cNvCxnSpPr>
              <a:stCxn id="7" idx="3"/>
            </p:cNvCxnSpPr>
            <p:nvPr/>
          </p:nvCxnSpPr>
          <p:spPr>
            <a:xfrm>
              <a:off x="2251668" y="2590800"/>
              <a:ext cx="49153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6" name="Group 35"/>
          <p:cNvGrpSpPr/>
          <p:nvPr/>
        </p:nvGrpSpPr>
        <p:grpSpPr>
          <a:xfrm>
            <a:off x="2743199" y="5562600"/>
            <a:ext cx="3701387" cy="369332"/>
            <a:chOff x="2743199" y="5562600"/>
            <a:chExt cx="3701387" cy="369332"/>
          </a:xfrm>
        </p:grpSpPr>
        <p:sp>
          <p:nvSpPr>
            <p:cNvPr id="23" name="TextBox 22"/>
            <p:cNvSpPr txBox="1"/>
            <p:nvPr/>
          </p:nvSpPr>
          <p:spPr>
            <a:xfrm>
              <a:off x="2743199" y="5562600"/>
              <a:ext cx="1869999" cy="369332"/>
            </a:xfrm>
            <a:prstGeom prst="rect">
              <a:avLst/>
            </a:prstGeom>
            <a:noFill/>
          </p:spPr>
          <p:txBody>
            <a:bodyPr wrap="none" rtlCol="0">
              <a:spAutoFit/>
            </a:bodyPr>
            <a:lstStyle/>
            <a:p>
              <a:r>
                <a:rPr lang="en-US" dirty="0" smtClean="0"/>
                <a:t>Fraction in Class 1</a:t>
              </a:r>
              <a:endParaRPr lang="en-US" dirty="0"/>
            </a:p>
          </p:txBody>
        </p:sp>
        <p:cxnSp>
          <p:nvCxnSpPr>
            <p:cNvPr id="25" name="Straight Arrow Connector 24"/>
            <p:cNvCxnSpPr>
              <a:stCxn id="23" idx="3"/>
            </p:cNvCxnSpPr>
            <p:nvPr/>
          </p:nvCxnSpPr>
          <p:spPr>
            <a:xfrm>
              <a:off x="4613198" y="5747266"/>
              <a:ext cx="1831388"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cxnSp>
        <p:nvCxnSpPr>
          <p:cNvPr id="27" name="Straight Connector 26"/>
          <p:cNvCxnSpPr/>
          <p:nvPr/>
        </p:nvCxnSpPr>
        <p:spPr>
          <a:xfrm flipV="1">
            <a:off x="5060515" y="2406134"/>
            <a:ext cx="0" cy="364589"/>
          </a:xfrm>
          <a:prstGeom prst="line">
            <a:avLst/>
          </a:prstGeom>
          <a:ln w="57150" cmpd="sng">
            <a:solidFill>
              <a:srgbClr val="FF0000"/>
            </a:solidFill>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3810000" y="3607496"/>
            <a:ext cx="712054" cy="369332"/>
          </a:xfrm>
          <a:prstGeom prst="rect">
            <a:avLst/>
          </a:prstGeom>
          <a:noFill/>
        </p:spPr>
        <p:txBody>
          <a:bodyPr wrap="none" rtlCol="0">
            <a:spAutoFit/>
          </a:bodyPr>
          <a:lstStyle/>
          <a:p>
            <a:r>
              <a:rPr lang="en-US" dirty="0" smtClean="0"/>
              <a:t>Loss?</a:t>
            </a:r>
            <a:endParaRPr lang="en-US" dirty="0"/>
          </a:p>
        </p:txBody>
      </p:sp>
      <p:cxnSp>
        <p:nvCxnSpPr>
          <p:cNvPr id="31" name="Straight Arrow Connector 30"/>
          <p:cNvCxnSpPr/>
          <p:nvPr/>
        </p:nvCxnSpPr>
        <p:spPr>
          <a:xfrm flipV="1">
            <a:off x="4437095" y="2656906"/>
            <a:ext cx="592105" cy="950591"/>
          </a:xfrm>
          <a:prstGeom prst="straightConnector1">
            <a:avLst/>
          </a:prstGeom>
          <a:ln w="12700" cmpd="sng">
            <a:prstDash val="sysDash"/>
            <a:tailEnd type="arrow"/>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128504" y="4114800"/>
            <a:ext cx="3686715" cy="1200329"/>
          </a:xfrm>
          <a:prstGeom prst="rect">
            <a:avLst/>
          </a:prstGeom>
          <a:noFill/>
        </p:spPr>
        <p:txBody>
          <a:bodyPr wrap="none" rtlCol="0">
            <a:spAutoFit/>
          </a:bodyPr>
          <a:lstStyle/>
          <a:p>
            <a:r>
              <a:rPr lang="en-US" sz="2400" dirty="0" smtClean="0">
                <a:solidFill>
                  <a:srgbClr val="00B050"/>
                </a:solidFill>
              </a:rPr>
              <a:t>Question for thought</a:t>
            </a:r>
            <a:r>
              <a:rPr lang="en-US" sz="2400" dirty="0" smtClean="0"/>
              <a:t>: What</a:t>
            </a:r>
          </a:p>
          <a:p>
            <a:r>
              <a:rPr lang="en-US" sz="2400" dirty="0" smtClean="0"/>
              <a:t>if both S1 and S2 are on the</a:t>
            </a:r>
          </a:p>
          <a:p>
            <a:r>
              <a:rPr lang="en-US" sz="2400" dirty="0" smtClean="0"/>
              <a:t>same side of S.</a:t>
            </a:r>
            <a:endParaRPr lang="en-US" sz="2400" dirty="0"/>
          </a:p>
        </p:txBody>
      </p:sp>
    </p:spTree>
    <p:extLst>
      <p:ext uri="{BB962C8B-B14F-4D97-AF65-F5344CB8AC3E}">
        <p14:creationId xmlns:p14="http://schemas.microsoft.com/office/powerpoint/2010/main" val="3807296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599" cy="838200"/>
          </a:xfrm>
        </p:spPr>
        <p:txBody>
          <a:bodyPr>
            <a:normAutofit fontScale="90000"/>
          </a:bodyPr>
          <a:lstStyle/>
          <a:p>
            <a:r>
              <a:rPr lang="en-US" dirty="0" smtClean="0"/>
              <a:t>Problem With the Accuracy Measure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33</a:t>
            </a:fld>
            <a:endParaRPr lang="en-US"/>
          </a:p>
        </p:txBody>
      </p:sp>
      <p:cxnSp>
        <p:nvCxnSpPr>
          <p:cNvPr id="5" name="Straight Connector 4"/>
          <p:cNvCxnSpPr/>
          <p:nvPr/>
        </p:nvCxnSpPr>
        <p:spPr>
          <a:xfrm flipV="1">
            <a:off x="1219200" y="2286000"/>
            <a:ext cx="2895600" cy="2133600"/>
          </a:xfrm>
          <a:prstGeom prst="line">
            <a:avLst/>
          </a:prstGeom>
          <a:ln w="38100" cmpd="sng">
            <a:solidFill>
              <a:srgbClr val="0070C0"/>
            </a:solidFill>
          </a:ln>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114800" y="2286001"/>
            <a:ext cx="2590800" cy="2285999"/>
          </a:xfrm>
          <a:prstGeom prst="line">
            <a:avLst/>
          </a:prstGeom>
          <a:ln w="38100" cmpd="sng">
            <a:solidFill>
              <a:srgbClr val="0070C0"/>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124200" y="3048000"/>
            <a:ext cx="2514600" cy="609600"/>
          </a:xfrm>
          <a:prstGeom prst="line">
            <a:avLst/>
          </a:prstGeom>
          <a:ln w="28575" cmpd="sng"/>
        </p:spPr>
        <p:style>
          <a:lnRef idx="1">
            <a:schemeClr val="dk1"/>
          </a:lnRef>
          <a:fillRef idx="0">
            <a:schemeClr val="dk1"/>
          </a:fillRef>
          <a:effectRef idx="0">
            <a:schemeClr val="dk1"/>
          </a:effectRef>
          <a:fontRef idx="minor">
            <a:schemeClr val="tx1"/>
          </a:fontRef>
        </p:style>
      </p:cxnSp>
      <p:grpSp>
        <p:nvGrpSpPr>
          <p:cNvPr id="11" name="Group 10"/>
          <p:cNvGrpSpPr/>
          <p:nvPr/>
        </p:nvGrpSpPr>
        <p:grpSpPr>
          <a:xfrm>
            <a:off x="2743199" y="5562600"/>
            <a:ext cx="3701387" cy="369332"/>
            <a:chOff x="2743199" y="5562600"/>
            <a:chExt cx="3701387" cy="369332"/>
          </a:xfrm>
        </p:grpSpPr>
        <p:sp>
          <p:nvSpPr>
            <p:cNvPr id="12" name="TextBox 11"/>
            <p:cNvSpPr txBox="1"/>
            <p:nvPr/>
          </p:nvSpPr>
          <p:spPr>
            <a:xfrm>
              <a:off x="2743199" y="5562600"/>
              <a:ext cx="1869999" cy="369332"/>
            </a:xfrm>
            <a:prstGeom prst="rect">
              <a:avLst/>
            </a:prstGeom>
            <a:noFill/>
          </p:spPr>
          <p:txBody>
            <a:bodyPr wrap="none" rtlCol="0">
              <a:spAutoFit/>
            </a:bodyPr>
            <a:lstStyle/>
            <a:p>
              <a:r>
                <a:rPr lang="en-US" dirty="0" smtClean="0"/>
                <a:t>Fraction in Class 1</a:t>
              </a:r>
              <a:endParaRPr lang="en-US" dirty="0"/>
            </a:p>
          </p:txBody>
        </p:sp>
        <p:cxnSp>
          <p:nvCxnSpPr>
            <p:cNvPr id="13" name="Straight Arrow Connector 12"/>
            <p:cNvCxnSpPr>
              <a:stCxn id="12" idx="3"/>
            </p:cNvCxnSpPr>
            <p:nvPr/>
          </p:nvCxnSpPr>
          <p:spPr>
            <a:xfrm>
              <a:off x="4613198" y="5747266"/>
              <a:ext cx="1831388"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4" name="Group 13"/>
          <p:cNvGrpSpPr/>
          <p:nvPr/>
        </p:nvGrpSpPr>
        <p:grpSpPr>
          <a:xfrm>
            <a:off x="1856015" y="2863334"/>
            <a:ext cx="1230644" cy="369332"/>
            <a:chOff x="1512555" y="2406134"/>
            <a:chExt cx="1230644" cy="369332"/>
          </a:xfrm>
        </p:grpSpPr>
        <p:sp>
          <p:nvSpPr>
            <p:cNvPr id="15" name="TextBox 14"/>
            <p:cNvSpPr txBox="1"/>
            <p:nvPr/>
          </p:nvSpPr>
          <p:spPr>
            <a:xfrm>
              <a:off x="1512555" y="2406134"/>
              <a:ext cx="739113" cy="369332"/>
            </a:xfrm>
            <a:prstGeom prst="rect">
              <a:avLst/>
            </a:prstGeom>
            <a:noFill/>
          </p:spPr>
          <p:txBody>
            <a:bodyPr wrap="none" rtlCol="0">
              <a:spAutoFit/>
            </a:bodyPr>
            <a:lstStyle/>
            <a:p>
              <a:r>
                <a:rPr lang="en-US" dirty="0" smtClean="0"/>
                <a:t>M(S1)</a:t>
              </a:r>
              <a:endParaRPr lang="en-US" dirty="0"/>
            </a:p>
          </p:txBody>
        </p:sp>
        <p:cxnSp>
          <p:nvCxnSpPr>
            <p:cNvPr id="16" name="Straight Arrow Connector 15"/>
            <p:cNvCxnSpPr>
              <a:stCxn id="15" idx="3"/>
            </p:cNvCxnSpPr>
            <p:nvPr/>
          </p:nvCxnSpPr>
          <p:spPr>
            <a:xfrm>
              <a:off x="2251668" y="2590800"/>
              <a:ext cx="49153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7" name="Group 16"/>
          <p:cNvGrpSpPr/>
          <p:nvPr/>
        </p:nvGrpSpPr>
        <p:grpSpPr>
          <a:xfrm>
            <a:off x="4713439" y="2648397"/>
            <a:ext cx="1336631" cy="369332"/>
            <a:chOff x="5029200" y="2543091"/>
            <a:chExt cx="1336631" cy="369332"/>
          </a:xfrm>
        </p:grpSpPr>
        <p:sp>
          <p:nvSpPr>
            <p:cNvPr id="18" name="TextBox 17"/>
            <p:cNvSpPr txBox="1"/>
            <p:nvPr/>
          </p:nvSpPr>
          <p:spPr>
            <a:xfrm>
              <a:off x="5734311" y="2543091"/>
              <a:ext cx="631520" cy="369332"/>
            </a:xfrm>
            <a:prstGeom prst="rect">
              <a:avLst/>
            </a:prstGeom>
            <a:noFill/>
          </p:spPr>
          <p:txBody>
            <a:bodyPr wrap="none" rtlCol="0">
              <a:spAutoFit/>
            </a:bodyPr>
            <a:lstStyle/>
            <a:p>
              <a:r>
                <a:rPr lang="en-US" dirty="0" smtClean="0"/>
                <a:t>M(S)</a:t>
              </a:r>
              <a:endParaRPr lang="en-US" dirty="0"/>
            </a:p>
          </p:txBody>
        </p:sp>
        <p:cxnSp>
          <p:nvCxnSpPr>
            <p:cNvPr id="19" name="Straight Arrow Connector 18"/>
            <p:cNvCxnSpPr>
              <a:stCxn id="18" idx="1"/>
            </p:cNvCxnSpPr>
            <p:nvPr/>
          </p:nvCxnSpPr>
          <p:spPr>
            <a:xfrm flipH="1">
              <a:off x="5029200" y="2727757"/>
              <a:ext cx="70511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0" name="Group 19"/>
          <p:cNvGrpSpPr/>
          <p:nvPr/>
        </p:nvGrpSpPr>
        <p:grpSpPr>
          <a:xfrm>
            <a:off x="5612704" y="3429000"/>
            <a:ext cx="1148055" cy="369332"/>
            <a:chOff x="6050071" y="3422830"/>
            <a:chExt cx="1148055" cy="369332"/>
          </a:xfrm>
        </p:grpSpPr>
        <p:sp>
          <p:nvSpPr>
            <p:cNvPr id="21" name="TextBox 20"/>
            <p:cNvSpPr txBox="1"/>
            <p:nvPr/>
          </p:nvSpPr>
          <p:spPr>
            <a:xfrm>
              <a:off x="6444586" y="3422830"/>
              <a:ext cx="753540" cy="369332"/>
            </a:xfrm>
            <a:prstGeom prst="rect">
              <a:avLst/>
            </a:prstGeom>
            <a:noFill/>
          </p:spPr>
          <p:txBody>
            <a:bodyPr wrap="none" rtlCol="0">
              <a:spAutoFit/>
            </a:bodyPr>
            <a:lstStyle/>
            <a:p>
              <a:r>
                <a:rPr lang="en-US" dirty="0" smtClean="0"/>
                <a:t>M(S2)</a:t>
              </a:r>
              <a:endParaRPr lang="en-US" dirty="0"/>
            </a:p>
          </p:txBody>
        </p:sp>
        <p:cxnSp>
          <p:nvCxnSpPr>
            <p:cNvPr id="22" name="Straight Arrow Connector 21"/>
            <p:cNvCxnSpPr>
              <a:stCxn id="21" idx="1"/>
            </p:cNvCxnSpPr>
            <p:nvPr/>
          </p:nvCxnSpPr>
          <p:spPr>
            <a:xfrm flipH="1">
              <a:off x="6050071" y="3607496"/>
              <a:ext cx="394515"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2199310" y="3833336"/>
            <a:ext cx="3347327" cy="1477328"/>
          </a:xfrm>
          <a:prstGeom prst="rect">
            <a:avLst/>
          </a:prstGeom>
          <a:noFill/>
        </p:spPr>
        <p:txBody>
          <a:bodyPr wrap="none" rtlCol="0">
            <a:spAutoFit/>
          </a:bodyPr>
          <a:lstStyle/>
          <a:p>
            <a:r>
              <a:rPr lang="en-US" dirty="0" smtClean="0"/>
              <a:t>Gain as long as the dominant</a:t>
            </a:r>
          </a:p>
          <a:p>
            <a:r>
              <a:rPr lang="en-US" dirty="0" smtClean="0"/>
              <a:t>classes of S1 and S2 are different.</a:t>
            </a:r>
          </a:p>
          <a:p>
            <a:r>
              <a:rPr lang="en-US" dirty="0" smtClean="0"/>
              <a:t>Otherwise, M(S) is the weighted</a:t>
            </a:r>
          </a:p>
          <a:p>
            <a:r>
              <a:rPr lang="en-US" dirty="0" smtClean="0"/>
              <a:t>average of M(S1) and M(S2), so</a:t>
            </a:r>
          </a:p>
          <a:p>
            <a:r>
              <a:rPr lang="en-US" dirty="0" smtClean="0"/>
              <a:t>no gain.</a:t>
            </a:r>
            <a:endParaRPr lang="en-US" dirty="0"/>
          </a:p>
        </p:txBody>
      </p:sp>
      <p:cxnSp>
        <p:nvCxnSpPr>
          <p:cNvPr id="25" name="Straight Connector 24"/>
          <p:cNvCxnSpPr/>
          <p:nvPr/>
        </p:nvCxnSpPr>
        <p:spPr>
          <a:xfrm>
            <a:off x="4800600" y="2863334"/>
            <a:ext cx="0" cy="565666"/>
          </a:xfrm>
          <a:prstGeom prst="line">
            <a:avLst/>
          </a:prstGeom>
          <a:ln w="57150" cmpd="sng">
            <a:solidFill>
              <a:srgbClr val="FF0000"/>
            </a:solidFill>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23" idx="0"/>
          </p:cNvCxnSpPr>
          <p:nvPr/>
        </p:nvCxnSpPr>
        <p:spPr>
          <a:xfrm flipV="1">
            <a:off x="3872974" y="3146167"/>
            <a:ext cx="927626" cy="687169"/>
          </a:xfrm>
          <a:prstGeom prst="straightConnector1">
            <a:avLst/>
          </a:prstGeom>
          <a:ln w="12700" cmpd="sng">
            <a:prstDash val="sysDash"/>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6288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52400"/>
            <a:ext cx="8991598" cy="838200"/>
          </a:xfrm>
        </p:spPr>
        <p:txBody>
          <a:bodyPr>
            <a:normAutofit fontScale="90000"/>
          </a:bodyPr>
          <a:lstStyle/>
          <a:p>
            <a:r>
              <a:rPr lang="en-US" dirty="0" smtClean="0"/>
              <a:t>Problem With the Accuracy Measure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34</a:t>
            </a:fld>
            <a:endParaRPr lang="en-US"/>
          </a:p>
        </p:txBody>
      </p:sp>
      <p:cxnSp>
        <p:nvCxnSpPr>
          <p:cNvPr id="5" name="Straight Connector 4"/>
          <p:cNvCxnSpPr/>
          <p:nvPr/>
        </p:nvCxnSpPr>
        <p:spPr>
          <a:xfrm flipV="1">
            <a:off x="1219200" y="2286000"/>
            <a:ext cx="2895600" cy="2133600"/>
          </a:xfrm>
          <a:prstGeom prst="line">
            <a:avLst/>
          </a:prstGeom>
          <a:ln w="38100" cmpd="sng">
            <a:solidFill>
              <a:srgbClr val="0070C0"/>
            </a:solidFill>
          </a:ln>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114800" y="2286001"/>
            <a:ext cx="2590800" cy="2285999"/>
          </a:xfrm>
          <a:prstGeom prst="line">
            <a:avLst/>
          </a:prstGeom>
          <a:ln w="38100" cmpd="sng">
            <a:solidFill>
              <a:srgbClr val="0070C0"/>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336787" y="2438400"/>
            <a:ext cx="1302013" cy="1219200"/>
          </a:xfrm>
          <a:prstGeom prst="line">
            <a:avLst/>
          </a:prstGeom>
          <a:ln w="28575" cmpd="sng"/>
        </p:spPr>
        <p:style>
          <a:lnRef idx="1">
            <a:schemeClr val="dk1"/>
          </a:lnRef>
          <a:fillRef idx="0">
            <a:schemeClr val="dk1"/>
          </a:fillRef>
          <a:effectRef idx="0">
            <a:schemeClr val="dk1"/>
          </a:effectRef>
          <a:fontRef idx="minor">
            <a:schemeClr val="tx1"/>
          </a:fontRef>
        </p:style>
      </p:cxnSp>
      <p:grpSp>
        <p:nvGrpSpPr>
          <p:cNvPr id="11" name="Group 10"/>
          <p:cNvGrpSpPr/>
          <p:nvPr/>
        </p:nvGrpSpPr>
        <p:grpSpPr>
          <a:xfrm>
            <a:off x="2743199" y="5562600"/>
            <a:ext cx="3701387" cy="369332"/>
            <a:chOff x="2743199" y="5562600"/>
            <a:chExt cx="3701387" cy="369332"/>
          </a:xfrm>
        </p:grpSpPr>
        <p:sp>
          <p:nvSpPr>
            <p:cNvPr id="12" name="TextBox 11"/>
            <p:cNvSpPr txBox="1"/>
            <p:nvPr/>
          </p:nvSpPr>
          <p:spPr>
            <a:xfrm>
              <a:off x="2743199" y="5562600"/>
              <a:ext cx="1869999" cy="369332"/>
            </a:xfrm>
            <a:prstGeom prst="rect">
              <a:avLst/>
            </a:prstGeom>
            <a:noFill/>
          </p:spPr>
          <p:txBody>
            <a:bodyPr wrap="none" rtlCol="0">
              <a:spAutoFit/>
            </a:bodyPr>
            <a:lstStyle/>
            <a:p>
              <a:r>
                <a:rPr lang="en-US" dirty="0" smtClean="0"/>
                <a:t>Fraction in Class 1</a:t>
              </a:r>
              <a:endParaRPr lang="en-US" dirty="0"/>
            </a:p>
          </p:txBody>
        </p:sp>
        <p:cxnSp>
          <p:nvCxnSpPr>
            <p:cNvPr id="13" name="Straight Arrow Connector 12"/>
            <p:cNvCxnSpPr>
              <a:stCxn id="12" idx="3"/>
            </p:cNvCxnSpPr>
            <p:nvPr/>
          </p:nvCxnSpPr>
          <p:spPr>
            <a:xfrm>
              <a:off x="4613198" y="5747266"/>
              <a:ext cx="1831388"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4" name="Group 13"/>
          <p:cNvGrpSpPr/>
          <p:nvPr/>
        </p:nvGrpSpPr>
        <p:grpSpPr>
          <a:xfrm>
            <a:off x="2471337" y="2253734"/>
            <a:ext cx="1865450" cy="369332"/>
            <a:chOff x="1512555" y="2406134"/>
            <a:chExt cx="1865450" cy="369332"/>
          </a:xfrm>
        </p:grpSpPr>
        <p:sp>
          <p:nvSpPr>
            <p:cNvPr id="15" name="TextBox 14"/>
            <p:cNvSpPr txBox="1"/>
            <p:nvPr/>
          </p:nvSpPr>
          <p:spPr>
            <a:xfrm>
              <a:off x="1512555" y="2406134"/>
              <a:ext cx="739113" cy="369332"/>
            </a:xfrm>
            <a:prstGeom prst="rect">
              <a:avLst/>
            </a:prstGeom>
            <a:noFill/>
          </p:spPr>
          <p:txBody>
            <a:bodyPr wrap="none" rtlCol="0">
              <a:spAutoFit/>
            </a:bodyPr>
            <a:lstStyle/>
            <a:p>
              <a:r>
                <a:rPr lang="en-US" dirty="0" smtClean="0"/>
                <a:t>M(S1)</a:t>
              </a:r>
              <a:endParaRPr lang="en-US" dirty="0"/>
            </a:p>
          </p:txBody>
        </p:sp>
        <p:cxnSp>
          <p:nvCxnSpPr>
            <p:cNvPr id="16" name="Straight Arrow Connector 15"/>
            <p:cNvCxnSpPr>
              <a:stCxn id="15" idx="3"/>
            </p:cNvCxnSpPr>
            <p:nvPr/>
          </p:nvCxnSpPr>
          <p:spPr>
            <a:xfrm>
              <a:off x="2251668" y="2590800"/>
              <a:ext cx="1126337"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7" name="Group 16"/>
          <p:cNvGrpSpPr/>
          <p:nvPr/>
        </p:nvGrpSpPr>
        <p:grpSpPr>
          <a:xfrm>
            <a:off x="5141645" y="2992863"/>
            <a:ext cx="1336631" cy="369332"/>
            <a:chOff x="5029200" y="2543091"/>
            <a:chExt cx="1336631" cy="369332"/>
          </a:xfrm>
        </p:grpSpPr>
        <p:sp>
          <p:nvSpPr>
            <p:cNvPr id="18" name="TextBox 17"/>
            <p:cNvSpPr txBox="1"/>
            <p:nvPr/>
          </p:nvSpPr>
          <p:spPr>
            <a:xfrm>
              <a:off x="5734311" y="2543091"/>
              <a:ext cx="631520" cy="369332"/>
            </a:xfrm>
            <a:prstGeom prst="rect">
              <a:avLst/>
            </a:prstGeom>
            <a:noFill/>
          </p:spPr>
          <p:txBody>
            <a:bodyPr wrap="none" rtlCol="0">
              <a:spAutoFit/>
            </a:bodyPr>
            <a:lstStyle/>
            <a:p>
              <a:r>
                <a:rPr lang="en-US" dirty="0" smtClean="0"/>
                <a:t>M(S)</a:t>
              </a:r>
              <a:endParaRPr lang="en-US" dirty="0"/>
            </a:p>
          </p:txBody>
        </p:sp>
        <p:cxnSp>
          <p:nvCxnSpPr>
            <p:cNvPr id="19" name="Straight Arrow Connector 18"/>
            <p:cNvCxnSpPr>
              <a:stCxn id="18" idx="1"/>
            </p:cNvCxnSpPr>
            <p:nvPr/>
          </p:nvCxnSpPr>
          <p:spPr>
            <a:xfrm flipH="1">
              <a:off x="5029200" y="2727757"/>
              <a:ext cx="705111"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0" name="Group 19"/>
          <p:cNvGrpSpPr/>
          <p:nvPr/>
        </p:nvGrpSpPr>
        <p:grpSpPr>
          <a:xfrm>
            <a:off x="5612704" y="3429000"/>
            <a:ext cx="1148055" cy="369332"/>
            <a:chOff x="6050071" y="3422830"/>
            <a:chExt cx="1148055" cy="369332"/>
          </a:xfrm>
        </p:grpSpPr>
        <p:sp>
          <p:nvSpPr>
            <p:cNvPr id="21" name="TextBox 20"/>
            <p:cNvSpPr txBox="1"/>
            <p:nvPr/>
          </p:nvSpPr>
          <p:spPr>
            <a:xfrm>
              <a:off x="6444586" y="3422830"/>
              <a:ext cx="753540" cy="369332"/>
            </a:xfrm>
            <a:prstGeom prst="rect">
              <a:avLst/>
            </a:prstGeom>
            <a:noFill/>
          </p:spPr>
          <p:txBody>
            <a:bodyPr wrap="none" rtlCol="0">
              <a:spAutoFit/>
            </a:bodyPr>
            <a:lstStyle/>
            <a:p>
              <a:r>
                <a:rPr lang="en-US" dirty="0" smtClean="0"/>
                <a:t>M(S2)</a:t>
              </a:r>
              <a:endParaRPr lang="en-US" dirty="0"/>
            </a:p>
          </p:txBody>
        </p:sp>
        <p:cxnSp>
          <p:nvCxnSpPr>
            <p:cNvPr id="22" name="Straight Arrow Connector 21"/>
            <p:cNvCxnSpPr>
              <a:stCxn id="21" idx="1"/>
            </p:cNvCxnSpPr>
            <p:nvPr/>
          </p:nvCxnSpPr>
          <p:spPr>
            <a:xfrm flipH="1">
              <a:off x="6050071" y="3607496"/>
              <a:ext cx="394515"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2078282" y="4248834"/>
            <a:ext cx="3390672" cy="646331"/>
          </a:xfrm>
          <a:prstGeom prst="rect">
            <a:avLst/>
          </a:prstGeom>
          <a:noFill/>
        </p:spPr>
        <p:txBody>
          <a:bodyPr wrap="none" rtlCol="0">
            <a:spAutoFit/>
          </a:bodyPr>
          <a:lstStyle/>
          <a:p>
            <a:r>
              <a:rPr lang="en-US" dirty="0" smtClean="0"/>
              <a:t>No gain if the dominant classes of</a:t>
            </a:r>
          </a:p>
          <a:p>
            <a:r>
              <a:rPr lang="en-US" dirty="0" smtClean="0"/>
              <a:t>S1 and S2 are the same.</a:t>
            </a:r>
            <a:endParaRPr lang="en-US" dirty="0"/>
          </a:p>
        </p:txBody>
      </p:sp>
      <p:cxnSp>
        <p:nvCxnSpPr>
          <p:cNvPr id="27" name="Straight Arrow Connector 26"/>
          <p:cNvCxnSpPr>
            <a:stCxn id="23" idx="0"/>
          </p:cNvCxnSpPr>
          <p:nvPr/>
        </p:nvCxnSpPr>
        <p:spPr>
          <a:xfrm flipV="1">
            <a:off x="3773618" y="3177529"/>
            <a:ext cx="1368027" cy="1071305"/>
          </a:xfrm>
          <a:prstGeom prst="straightConnector1">
            <a:avLst/>
          </a:prstGeom>
          <a:ln w="12700" cmpd="sng">
            <a:prstDash val="sysDash"/>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362761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a Set</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Given set S of examples, we want to find the simple test that partitions S into S1 and S2 in a way that maximizes the gain.</a:t>
            </a:r>
          </a:p>
          <a:p>
            <a:r>
              <a:rPr lang="en-US" dirty="0" smtClean="0"/>
              <a:t>Consider each component of the input vector to see which simple comparison breaks S into the sets with the lowest weighted-average impurity.</a:t>
            </a:r>
          </a:p>
          <a:p>
            <a:r>
              <a:rPr lang="en-US" dirty="0" smtClean="0">
                <a:solidFill>
                  <a:srgbClr val="0070C0"/>
                </a:solidFill>
              </a:rPr>
              <a:t>Case 1</a:t>
            </a:r>
            <a:r>
              <a:rPr lang="en-US" dirty="0" smtClean="0"/>
              <a:t>: numerical attributes.</a:t>
            </a:r>
          </a:p>
          <a:p>
            <a:pPr lvl="1"/>
            <a:r>
              <a:rPr lang="en-US" dirty="0" smtClean="0"/>
              <a:t>Comparisons are of the form attribute &lt; constant.</a:t>
            </a:r>
          </a:p>
          <a:p>
            <a:r>
              <a:rPr lang="en-US" dirty="0" smtClean="0">
                <a:solidFill>
                  <a:srgbClr val="0070C0"/>
                </a:solidFill>
              </a:rPr>
              <a:t>Case 2</a:t>
            </a:r>
            <a:r>
              <a:rPr lang="en-US" dirty="0" smtClean="0"/>
              <a:t>: discrete-value attributes.</a:t>
            </a:r>
          </a:p>
          <a:p>
            <a:pPr lvl="1"/>
            <a:r>
              <a:rPr lang="en-US" dirty="0" smtClean="0"/>
              <a:t>Comparisons are of the form attribute in {set of values}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35</a:t>
            </a:fld>
            <a:endParaRPr lang="en-US" dirty="0"/>
          </a:p>
        </p:txBody>
      </p:sp>
    </p:spTree>
    <p:extLst>
      <p:ext uri="{BB962C8B-B14F-4D97-AF65-F5344CB8AC3E}">
        <p14:creationId xmlns:p14="http://schemas.microsoft.com/office/powerpoint/2010/main" val="396463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987552"/>
          </a:xfrm>
        </p:spPr>
        <p:txBody>
          <a:bodyPr/>
          <a:lstStyle/>
          <a:p>
            <a:r>
              <a:rPr lang="en-US" sz="4000" dirty="0" smtClean="0"/>
              <a:t>Partitioning Using Numerical Attributes</a:t>
            </a:r>
            <a:endParaRPr lang="en-US" sz="4000"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Consider an attribute (component of </a:t>
            </a:r>
            <a:r>
              <a:rPr lang="en-US" b="1" dirty="0" smtClean="0"/>
              <a:t>x</a:t>
            </a:r>
            <a:r>
              <a:rPr lang="en-US" dirty="0" smtClean="0"/>
              <a:t>) A with a numerical value.</a:t>
            </a:r>
          </a:p>
          <a:p>
            <a:r>
              <a:rPr lang="en-US" dirty="0" smtClean="0"/>
              <a:t>Sort the set of examples S according to A.</a:t>
            </a:r>
          </a:p>
          <a:p>
            <a:r>
              <a:rPr lang="en-US" dirty="0" smtClean="0"/>
              <a:t>Visit each example (</a:t>
            </a:r>
            <a:r>
              <a:rPr lang="en-US" b="1" dirty="0" err="1" smtClean="0"/>
              <a:t>x</a:t>
            </a:r>
            <a:r>
              <a:rPr lang="en-US" dirty="0" err="1" smtClean="0"/>
              <a:t>,y</a:t>
            </a:r>
            <a:r>
              <a:rPr lang="en-US" dirty="0" smtClean="0"/>
              <a:t>) in sorted order.</a:t>
            </a:r>
          </a:p>
          <a:p>
            <a:r>
              <a:rPr lang="en-US" dirty="0" smtClean="0"/>
              <a:t>Keep a running count of the number of examples in each class.</a:t>
            </a:r>
          </a:p>
          <a:p>
            <a:r>
              <a:rPr lang="en-US" dirty="0" smtClean="0"/>
              <a:t>As we </a:t>
            </a:r>
            <a:r>
              <a:rPr lang="en-US" smtClean="0"/>
              <a:t>visit each example</a:t>
            </a:r>
            <a:r>
              <a:rPr lang="en-US" dirty="0" smtClean="0"/>
              <a:t>, compute the measure M (e.g., GINI or Entropy) assuming the split is just after that example.</a:t>
            </a:r>
          </a:p>
          <a:p>
            <a:r>
              <a:rPr lang="en-US" dirty="0" smtClean="0"/>
              <a:t>Remember the point at which the minimum M occurs; that is the best split using A.</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304522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Uses GINI</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176272997"/>
              </p:ext>
            </p:extLst>
          </p:nvPr>
        </p:nvGraphicFramePr>
        <p:xfrm>
          <a:off x="1219200" y="1397000"/>
          <a:ext cx="6400800" cy="2865120"/>
        </p:xfrm>
        <a:graphic>
          <a:graphicData uri="http://schemas.openxmlformats.org/drawingml/2006/table">
            <a:tbl>
              <a:tblPr firstRow="1" bandRow="1">
                <a:tableStyleId>{5C22544A-7EE6-4342-B048-85BDC9FD1C3A}</a:tableStyleId>
              </a:tblPr>
              <a:tblGrid>
                <a:gridCol w="1600200"/>
                <a:gridCol w="1600200"/>
                <a:gridCol w="1600200"/>
                <a:gridCol w="1600200"/>
              </a:tblGrid>
              <a:tr h="370840">
                <a:tc>
                  <a:txBody>
                    <a:bodyPr/>
                    <a:lstStyle/>
                    <a:p>
                      <a:r>
                        <a:rPr lang="en-US" dirty="0" smtClean="0"/>
                        <a:t>Example, assumes </a:t>
                      </a:r>
                      <a:r>
                        <a:rPr lang="en-US" b="1" dirty="0" smtClean="0"/>
                        <a:t>x</a:t>
                      </a:r>
                      <a:r>
                        <a:rPr lang="en-US" dirty="0" smtClean="0"/>
                        <a:t> = A</a:t>
                      </a:r>
                      <a:endParaRPr lang="en-US" dirty="0"/>
                    </a:p>
                  </a:txBody>
                  <a:tcPr/>
                </a:tc>
                <a:tc>
                  <a:txBody>
                    <a:bodyPr/>
                    <a:lstStyle/>
                    <a:p>
                      <a:r>
                        <a:rPr lang="en-US" dirty="0" smtClean="0"/>
                        <a:t>M(S1) if S1 ends here</a:t>
                      </a:r>
                      <a:endParaRPr lang="en-US" dirty="0"/>
                    </a:p>
                  </a:txBody>
                  <a:tcPr/>
                </a:tc>
                <a:tc>
                  <a:txBody>
                    <a:bodyPr/>
                    <a:lstStyle/>
                    <a:p>
                      <a:r>
                        <a:rPr lang="en-US" dirty="0" smtClean="0"/>
                        <a:t>M(S2) if S2 begins below</a:t>
                      </a:r>
                      <a:endParaRPr lang="en-US" dirty="0"/>
                    </a:p>
                  </a:txBody>
                  <a:tcPr/>
                </a:tc>
                <a:tc>
                  <a:txBody>
                    <a:bodyPr/>
                    <a:lstStyle/>
                    <a:p>
                      <a:r>
                        <a:rPr lang="en-US" dirty="0" smtClean="0"/>
                        <a:t>Weighted average</a:t>
                      </a:r>
                      <a:endParaRPr lang="en-US" dirty="0"/>
                    </a:p>
                  </a:txBody>
                  <a:tcPr/>
                </a:tc>
              </a:tr>
              <a:tr h="370840">
                <a:tc>
                  <a:txBody>
                    <a:bodyPr/>
                    <a:lstStyle/>
                    <a:p>
                      <a:r>
                        <a:rPr lang="en-US" dirty="0" smtClean="0"/>
                        <a:t>(10, -1)</a:t>
                      </a:r>
                      <a:endParaRPr lang="en-US" dirty="0"/>
                    </a:p>
                  </a:txBody>
                  <a:tcPr/>
                </a:tc>
                <a:tc>
                  <a:txBody>
                    <a:bodyPr/>
                    <a:lstStyle/>
                    <a:p>
                      <a:r>
                        <a:rPr lang="en-US" dirty="0" smtClean="0"/>
                        <a:t>0</a:t>
                      </a:r>
                      <a:endParaRPr lang="en-US" dirty="0"/>
                    </a:p>
                  </a:txBody>
                  <a:tcPr/>
                </a:tc>
                <a:tc>
                  <a:txBody>
                    <a:bodyPr/>
                    <a:lstStyle/>
                    <a:p>
                      <a:r>
                        <a:rPr lang="en-US" dirty="0" smtClean="0"/>
                        <a:t>12/25</a:t>
                      </a:r>
                      <a:endParaRPr lang="en-US" dirty="0"/>
                    </a:p>
                  </a:txBody>
                  <a:tcPr/>
                </a:tc>
                <a:tc>
                  <a:txBody>
                    <a:bodyPr/>
                    <a:lstStyle/>
                    <a:p>
                      <a:r>
                        <a:rPr lang="en-US" dirty="0" smtClean="0"/>
                        <a:t>2/5</a:t>
                      </a:r>
                      <a:endParaRPr lang="en-US" dirty="0"/>
                    </a:p>
                  </a:txBody>
                  <a:tcPr/>
                </a:tc>
              </a:tr>
              <a:tr h="370840">
                <a:tc>
                  <a:txBody>
                    <a:bodyPr/>
                    <a:lstStyle/>
                    <a:p>
                      <a:r>
                        <a:rPr lang="en-US" dirty="0" smtClean="0"/>
                        <a:t>(12, +1)</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r>
              <a:tr h="370840">
                <a:tc>
                  <a:txBody>
                    <a:bodyPr/>
                    <a:lstStyle/>
                    <a:p>
                      <a:r>
                        <a:rPr lang="en-US" dirty="0" smtClean="0"/>
                        <a:t>(15, -1)</a:t>
                      </a:r>
                      <a:endParaRPr lang="en-US" dirty="0"/>
                    </a:p>
                  </a:txBody>
                  <a:tcPr/>
                </a:tc>
                <a:tc>
                  <a:txBody>
                    <a:bodyPr/>
                    <a:lstStyle/>
                    <a:p>
                      <a:r>
                        <a:rPr lang="en-US" dirty="0" smtClean="0"/>
                        <a:t>4/9</a:t>
                      </a:r>
                      <a:endParaRPr lang="en-US" dirty="0"/>
                    </a:p>
                  </a:txBody>
                  <a:tcPr/>
                </a:tc>
                <a:tc>
                  <a:txBody>
                    <a:bodyPr/>
                    <a:lstStyle/>
                    <a:p>
                      <a:r>
                        <a:rPr lang="en-US" dirty="0" smtClean="0"/>
                        <a:t>4/9</a:t>
                      </a:r>
                      <a:endParaRPr lang="en-US" dirty="0"/>
                    </a:p>
                  </a:txBody>
                  <a:tcPr/>
                </a:tc>
                <a:tc>
                  <a:txBody>
                    <a:bodyPr/>
                    <a:lstStyle/>
                    <a:p>
                      <a:r>
                        <a:rPr lang="en-US" dirty="0" smtClean="0"/>
                        <a:t>4/9</a:t>
                      </a:r>
                      <a:endParaRPr lang="en-US" dirty="0"/>
                    </a:p>
                  </a:txBody>
                  <a:tcPr/>
                </a:tc>
              </a:tr>
              <a:tr h="370840">
                <a:tc>
                  <a:txBody>
                    <a:bodyPr/>
                    <a:lstStyle/>
                    <a:p>
                      <a:r>
                        <a:rPr lang="en-US" dirty="0" smtClean="0"/>
                        <a:t>(19, -1)</a:t>
                      </a:r>
                      <a:endParaRPr lang="en-US" dirty="0"/>
                    </a:p>
                  </a:txBody>
                  <a:tcPr/>
                </a:tc>
                <a:tc>
                  <a:txBody>
                    <a:bodyPr/>
                    <a:lstStyle/>
                    <a:p>
                      <a:r>
                        <a:rPr lang="en-US" dirty="0" smtClean="0"/>
                        <a:t>3/8</a:t>
                      </a:r>
                      <a:endParaRPr lang="en-US" dirty="0"/>
                    </a:p>
                  </a:txBody>
                  <a:tcPr/>
                </a:tc>
                <a:tc>
                  <a:txBody>
                    <a:bodyPr/>
                    <a:lstStyle/>
                    <a:p>
                      <a:r>
                        <a:rPr lang="en-US" dirty="0" smtClean="0"/>
                        <a:t>0</a:t>
                      </a:r>
                      <a:endParaRPr lang="en-US" dirty="0"/>
                    </a:p>
                  </a:txBody>
                  <a:tcPr/>
                </a:tc>
                <a:tc>
                  <a:txBody>
                    <a:bodyPr/>
                    <a:lstStyle/>
                    <a:p>
                      <a:r>
                        <a:rPr lang="en-US" dirty="0" smtClean="0"/>
                        <a:t>1/4</a:t>
                      </a:r>
                      <a:endParaRPr lang="en-US" dirty="0"/>
                    </a:p>
                  </a:txBody>
                  <a:tcPr/>
                </a:tc>
              </a:tr>
              <a:tr h="370840">
                <a:tc>
                  <a:txBody>
                    <a:bodyPr/>
                    <a:lstStyle/>
                    <a:p>
                      <a:r>
                        <a:rPr lang="en-US" dirty="0" smtClean="0"/>
                        <a:t>(24, +1)</a:t>
                      </a:r>
                      <a:endParaRPr lang="en-US" dirty="0"/>
                    </a:p>
                  </a:txBody>
                  <a:tcPr/>
                </a:tc>
                <a:tc>
                  <a:txBody>
                    <a:bodyPr/>
                    <a:lstStyle/>
                    <a:p>
                      <a:r>
                        <a:rPr lang="en-US" dirty="0" smtClean="0"/>
                        <a:t>12/25</a:t>
                      </a:r>
                      <a:endParaRPr lang="en-US" dirty="0"/>
                    </a:p>
                  </a:txBody>
                  <a:tcPr/>
                </a:tc>
                <a:tc>
                  <a:txBody>
                    <a:bodyPr/>
                    <a:lstStyle/>
                    <a:p>
                      <a:r>
                        <a:rPr lang="en-US" dirty="0" smtClean="0"/>
                        <a:t>0</a:t>
                      </a:r>
                      <a:endParaRPr lang="en-US" dirty="0"/>
                    </a:p>
                  </a:txBody>
                  <a:tcPr/>
                </a:tc>
                <a:tc>
                  <a:txBody>
                    <a:bodyPr/>
                    <a:lstStyle/>
                    <a:p>
                      <a:r>
                        <a:rPr lang="en-US" dirty="0" smtClean="0"/>
                        <a:t>2/5</a:t>
                      </a:r>
                      <a:endParaRPr lang="en-US" dirty="0"/>
                    </a:p>
                  </a:txBody>
                  <a:tcPr/>
                </a:tc>
              </a:tr>
              <a:tr h="370840">
                <a:tc>
                  <a:txBody>
                    <a:bodyPr/>
                    <a:lstStyle/>
                    <a:p>
                      <a:r>
                        <a:rPr lang="en-US" dirty="0" smtClean="0"/>
                        <a:t>(30, +1)</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pSp>
        <p:nvGrpSpPr>
          <p:cNvPr id="10" name="Group 9"/>
          <p:cNvGrpSpPr/>
          <p:nvPr/>
        </p:nvGrpSpPr>
        <p:grpSpPr>
          <a:xfrm>
            <a:off x="6362460" y="3352801"/>
            <a:ext cx="2635465" cy="2556363"/>
            <a:chOff x="6362460" y="3352801"/>
            <a:chExt cx="2635465" cy="2556363"/>
          </a:xfrm>
        </p:grpSpPr>
        <p:sp>
          <p:nvSpPr>
            <p:cNvPr id="5" name="TextBox 4"/>
            <p:cNvSpPr txBox="1"/>
            <p:nvPr/>
          </p:nvSpPr>
          <p:spPr>
            <a:xfrm>
              <a:off x="6362460" y="4708835"/>
              <a:ext cx="2635465" cy="1200329"/>
            </a:xfrm>
            <a:prstGeom prst="rect">
              <a:avLst/>
            </a:prstGeom>
            <a:noFill/>
          </p:spPr>
          <p:txBody>
            <a:bodyPr wrap="none" rtlCol="0">
              <a:spAutoFit/>
            </a:bodyPr>
            <a:lstStyle/>
            <a:p>
              <a:r>
                <a:rPr lang="en-US" dirty="0" smtClean="0">
                  <a:solidFill>
                    <a:srgbClr val="0070C0"/>
                  </a:solidFill>
                </a:rPr>
                <a:t>Best choice</a:t>
              </a:r>
              <a:r>
                <a:rPr lang="en-US" dirty="0" smtClean="0"/>
                <a:t>: test = A &lt; 20</a:t>
              </a:r>
            </a:p>
            <a:p>
              <a:r>
                <a:rPr lang="en-US" dirty="0" smtClean="0"/>
                <a:t>(or maybe A &lt; 21.5 to split</a:t>
              </a:r>
            </a:p>
            <a:p>
              <a:r>
                <a:rPr lang="en-US" dirty="0" smtClean="0"/>
                <a:t>the difference between</a:t>
              </a:r>
            </a:p>
            <a:p>
              <a:r>
                <a:rPr lang="en-US" dirty="0" smtClean="0"/>
                <a:t>19 and 24).</a:t>
              </a:r>
              <a:endParaRPr lang="en-US" dirty="0"/>
            </a:p>
          </p:txBody>
        </p:sp>
        <p:cxnSp>
          <p:nvCxnSpPr>
            <p:cNvPr id="9" name="Straight Arrow Connector 8"/>
            <p:cNvCxnSpPr>
              <a:stCxn id="5" idx="0"/>
            </p:cNvCxnSpPr>
            <p:nvPr/>
          </p:nvCxnSpPr>
          <p:spPr>
            <a:xfrm flipH="1" flipV="1">
              <a:off x="6553205" y="3352801"/>
              <a:ext cx="1126988" cy="1356034"/>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4" name="Group 13"/>
          <p:cNvGrpSpPr/>
          <p:nvPr/>
        </p:nvGrpSpPr>
        <p:grpSpPr>
          <a:xfrm>
            <a:off x="1295399" y="2362201"/>
            <a:ext cx="4742837" cy="3437928"/>
            <a:chOff x="1295400" y="2362201"/>
            <a:chExt cx="4742837" cy="3437928"/>
          </a:xfrm>
        </p:grpSpPr>
        <p:sp>
          <p:nvSpPr>
            <p:cNvPr id="11" name="TextBox 10"/>
            <p:cNvSpPr txBox="1"/>
            <p:nvPr/>
          </p:nvSpPr>
          <p:spPr>
            <a:xfrm>
              <a:off x="1295400" y="4876799"/>
              <a:ext cx="4742837" cy="923330"/>
            </a:xfrm>
            <a:prstGeom prst="rect">
              <a:avLst/>
            </a:prstGeom>
            <a:noFill/>
          </p:spPr>
          <p:txBody>
            <a:bodyPr wrap="none" rtlCol="0">
              <a:spAutoFit/>
            </a:bodyPr>
            <a:lstStyle/>
            <a:p>
              <a:r>
                <a:rPr lang="en-US" dirty="0" smtClean="0">
                  <a:solidFill>
                    <a:srgbClr val="00B050"/>
                  </a:solidFill>
                </a:rPr>
                <a:t>Example</a:t>
              </a:r>
              <a:r>
                <a:rPr lang="en-US" dirty="0" smtClean="0"/>
                <a:t>: for the test A &lt; 11, M(S1) = 0;</a:t>
              </a:r>
            </a:p>
            <a:p>
              <a:r>
                <a:rPr lang="en-US" dirty="0" smtClean="0"/>
                <a:t>M(S2) = 1 – (2/5)</a:t>
              </a:r>
              <a:r>
                <a:rPr lang="en-US" baseline="30000" dirty="0" smtClean="0"/>
                <a:t>2</a:t>
              </a:r>
              <a:r>
                <a:rPr lang="en-US" dirty="0" smtClean="0"/>
                <a:t> – (3/5)</a:t>
              </a:r>
              <a:r>
                <a:rPr lang="en-US" baseline="30000" dirty="0" smtClean="0"/>
                <a:t>2</a:t>
              </a:r>
              <a:r>
                <a:rPr lang="en-US" dirty="0" smtClean="0"/>
                <a:t> = 12/25.</a:t>
              </a:r>
            </a:p>
            <a:p>
              <a:r>
                <a:rPr lang="en-US" dirty="0" smtClean="0"/>
                <a:t>Weighted average = (1/6)*0 + (5/6)*12/25 = 2/5.</a:t>
              </a:r>
              <a:endParaRPr lang="en-US" dirty="0"/>
            </a:p>
          </p:txBody>
        </p:sp>
        <p:cxnSp>
          <p:nvCxnSpPr>
            <p:cNvPr id="13" name="Straight Arrow Connector 12"/>
            <p:cNvCxnSpPr/>
            <p:nvPr/>
          </p:nvCxnSpPr>
          <p:spPr>
            <a:xfrm flipV="1">
              <a:off x="5029201" y="2362201"/>
              <a:ext cx="1009036" cy="2514598"/>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21902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Design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38</a:t>
            </a:fld>
            <a:endParaRPr lang="en-US"/>
          </a:p>
        </p:txBody>
      </p:sp>
      <p:sp>
        <p:nvSpPr>
          <p:cNvPr id="4" name="Oval 3"/>
          <p:cNvSpPr/>
          <p:nvPr/>
        </p:nvSpPr>
        <p:spPr>
          <a:xfrm>
            <a:off x="3733800" y="1447800"/>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20</a:t>
            </a:r>
            <a:endParaRPr lang="en-US" dirty="0">
              <a:solidFill>
                <a:schemeClr val="tx1"/>
              </a:solidFill>
            </a:endParaRPr>
          </a:p>
        </p:txBody>
      </p:sp>
      <p:sp>
        <p:nvSpPr>
          <p:cNvPr id="5" name="Oval 4"/>
          <p:cNvSpPr/>
          <p:nvPr/>
        </p:nvSpPr>
        <p:spPr>
          <a:xfrm>
            <a:off x="1219200" y="3429000"/>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11</a:t>
            </a:r>
            <a:endParaRPr lang="en-US" dirty="0">
              <a:solidFill>
                <a:schemeClr val="tx1"/>
              </a:solidFill>
            </a:endParaRPr>
          </a:p>
        </p:txBody>
      </p:sp>
      <p:sp>
        <p:nvSpPr>
          <p:cNvPr id="6" name="Oval 5"/>
          <p:cNvSpPr/>
          <p:nvPr/>
        </p:nvSpPr>
        <p:spPr>
          <a:xfrm>
            <a:off x="2427962" y="2466584"/>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13</a:t>
            </a:r>
            <a:endParaRPr lang="en-US" dirty="0">
              <a:solidFill>
                <a:schemeClr val="tx1"/>
              </a:solidFill>
            </a:endParaRPr>
          </a:p>
        </p:txBody>
      </p:sp>
      <p:sp>
        <p:nvSpPr>
          <p:cNvPr id="7" name="Oval 6"/>
          <p:cNvSpPr/>
          <p:nvPr/>
        </p:nvSpPr>
        <p:spPr>
          <a:xfrm>
            <a:off x="4648200" y="2466584"/>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9" name="Oval 8"/>
          <p:cNvSpPr/>
          <p:nvPr/>
        </p:nvSpPr>
        <p:spPr>
          <a:xfrm>
            <a:off x="3342362" y="34290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0" name="Oval 9"/>
          <p:cNvSpPr/>
          <p:nvPr/>
        </p:nvSpPr>
        <p:spPr>
          <a:xfrm>
            <a:off x="2133600" y="43434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1" name="Oval 10"/>
          <p:cNvSpPr/>
          <p:nvPr/>
        </p:nvSpPr>
        <p:spPr>
          <a:xfrm>
            <a:off x="679537" y="43434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cxnSp>
        <p:nvCxnSpPr>
          <p:cNvPr id="13" name="Straight Connector 12"/>
          <p:cNvCxnSpPr>
            <a:stCxn id="4" idx="3"/>
            <a:endCxn id="6" idx="0"/>
          </p:cNvCxnSpPr>
          <p:nvPr/>
        </p:nvCxnSpPr>
        <p:spPr>
          <a:xfrm flipH="1">
            <a:off x="2885162" y="1903085"/>
            <a:ext cx="982549" cy="56349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4" idx="5"/>
            <a:endCxn id="7" idx="0"/>
          </p:cNvCxnSpPr>
          <p:nvPr/>
        </p:nvCxnSpPr>
        <p:spPr>
          <a:xfrm>
            <a:off x="4514289" y="1903085"/>
            <a:ext cx="403743" cy="56349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a:stCxn id="6" idx="3"/>
            <a:endCxn id="5" idx="0"/>
          </p:cNvCxnSpPr>
          <p:nvPr/>
        </p:nvCxnSpPr>
        <p:spPr>
          <a:xfrm flipH="1">
            <a:off x="1676400" y="2921869"/>
            <a:ext cx="885473" cy="5071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6" idx="5"/>
            <a:endCxn id="9" idx="0"/>
          </p:cNvCxnSpPr>
          <p:nvPr/>
        </p:nvCxnSpPr>
        <p:spPr>
          <a:xfrm>
            <a:off x="3208451" y="2921869"/>
            <a:ext cx="403743" cy="5071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5" idx="3"/>
            <a:endCxn id="11" idx="0"/>
          </p:cNvCxnSpPr>
          <p:nvPr/>
        </p:nvCxnSpPr>
        <p:spPr>
          <a:xfrm flipH="1">
            <a:off x="949369" y="3884285"/>
            <a:ext cx="403742" cy="4591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5" idx="5"/>
            <a:endCxn id="10" idx="0"/>
          </p:cNvCxnSpPr>
          <p:nvPr/>
        </p:nvCxnSpPr>
        <p:spPr>
          <a:xfrm>
            <a:off x="1999689" y="3884285"/>
            <a:ext cx="403743" cy="459115"/>
          </a:xfrm>
          <a:prstGeom prst="line">
            <a:avLst/>
          </a:prstGeom>
          <a:ln w="28575" cmpd="sng"/>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019838" y="1730074"/>
            <a:ext cx="322524" cy="369332"/>
          </a:xfrm>
          <a:prstGeom prst="rect">
            <a:avLst/>
          </a:prstGeom>
          <a:noFill/>
        </p:spPr>
        <p:txBody>
          <a:bodyPr wrap="none" rtlCol="0">
            <a:spAutoFit/>
          </a:bodyPr>
          <a:lstStyle/>
          <a:p>
            <a:r>
              <a:rPr lang="en-US" dirty="0" smtClean="0"/>
              <a:t>Y</a:t>
            </a:r>
            <a:endParaRPr lang="en-US" dirty="0"/>
          </a:p>
        </p:txBody>
      </p:sp>
      <p:sp>
        <p:nvSpPr>
          <p:cNvPr id="25" name="TextBox 24"/>
          <p:cNvSpPr txBox="1"/>
          <p:nvPr/>
        </p:nvSpPr>
        <p:spPr>
          <a:xfrm>
            <a:off x="4865339" y="1872195"/>
            <a:ext cx="344966" cy="369332"/>
          </a:xfrm>
          <a:prstGeom prst="rect">
            <a:avLst/>
          </a:prstGeom>
          <a:noFill/>
        </p:spPr>
        <p:txBody>
          <a:bodyPr wrap="none" rtlCol="0">
            <a:spAutoFit/>
          </a:bodyPr>
          <a:lstStyle/>
          <a:p>
            <a:r>
              <a:rPr lang="en-US" dirty="0"/>
              <a:t>N</a:t>
            </a:r>
          </a:p>
        </p:txBody>
      </p:sp>
      <p:sp>
        <p:nvSpPr>
          <p:cNvPr id="26" name="TextBox 25"/>
          <p:cNvSpPr txBox="1"/>
          <p:nvPr/>
        </p:nvSpPr>
        <p:spPr>
          <a:xfrm>
            <a:off x="1838427" y="2733284"/>
            <a:ext cx="322524" cy="369332"/>
          </a:xfrm>
          <a:prstGeom prst="rect">
            <a:avLst/>
          </a:prstGeom>
          <a:noFill/>
        </p:spPr>
        <p:txBody>
          <a:bodyPr wrap="none" rtlCol="0">
            <a:spAutoFit/>
          </a:bodyPr>
          <a:lstStyle/>
          <a:p>
            <a:r>
              <a:rPr lang="en-US" dirty="0" smtClean="0"/>
              <a:t>Y</a:t>
            </a:r>
            <a:endParaRPr lang="en-US" dirty="0"/>
          </a:p>
        </p:txBody>
      </p:sp>
      <p:sp>
        <p:nvSpPr>
          <p:cNvPr id="27" name="TextBox 26"/>
          <p:cNvSpPr txBox="1"/>
          <p:nvPr/>
        </p:nvSpPr>
        <p:spPr>
          <a:xfrm>
            <a:off x="788107" y="3777734"/>
            <a:ext cx="322524" cy="369332"/>
          </a:xfrm>
          <a:prstGeom prst="rect">
            <a:avLst/>
          </a:prstGeom>
          <a:noFill/>
        </p:spPr>
        <p:txBody>
          <a:bodyPr wrap="none" rtlCol="0">
            <a:spAutoFit/>
          </a:bodyPr>
          <a:lstStyle/>
          <a:p>
            <a:r>
              <a:rPr lang="en-US" dirty="0" smtClean="0"/>
              <a:t>Y</a:t>
            </a:r>
            <a:endParaRPr lang="en-US" dirty="0"/>
          </a:p>
        </p:txBody>
      </p:sp>
      <p:sp>
        <p:nvSpPr>
          <p:cNvPr id="28" name="TextBox 27"/>
          <p:cNvSpPr txBox="1"/>
          <p:nvPr/>
        </p:nvSpPr>
        <p:spPr>
          <a:xfrm>
            <a:off x="2447573" y="3777734"/>
            <a:ext cx="344966" cy="369332"/>
          </a:xfrm>
          <a:prstGeom prst="rect">
            <a:avLst/>
          </a:prstGeom>
          <a:noFill/>
        </p:spPr>
        <p:txBody>
          <a:bodyPr wrap="none" rtlCol="0">
            <a:spAutoFit/>
          </a:bodyPr>
          <a:lstStyle/>
          <a:p>
            <a:r>
              <a:rPr lang="en-US" dirty="0"/>
              <a:t>N</a:t>
            </a:r>
          </a:p>
        </p:txBody>
      </p:sp>
      <p:sp>
        <p:nvSpPr>
          <p:cNvPr id="29" name="TextBox 28"/>
          <p:cNvSpPr txBox="1"/>
          <p:nvPr/>
        </p:nvSpPr>
        <p:spPr>
          <a:xfrm>
            <a:off x="3612194" y="2733284"/>
            <a:ext cx="344966" cy="369332"/>
          </a:xfrm>
          <a:prstGeom prst="rect">
            <a:avLst/>
          </a:prstGeom>
          <a:noFill/>
        </p:spPr>
        <p:txBody>
          <a:bodyPr wrap="none" rtlCol="0">
            <a:spAutoFit/>
          </a:bodyPr>
          <a:lstStyle/>
          <a:p>
            <a:r>
              <a:rPr lang="en-US" dirty="0"/>
              <a:t>N</a:t>
            </a:r>
          </a:p>
        </p:txBody>
      </p:sp>
      <p:sp>
        <p:nvSpPr>
          <p:cNvPr id="30" name="TextBox 29"/>
          <p:cNvSpPr txBox="1"/>
          <p:nvPr/>
        </p:nvSpPr>
        <p:spPr>
          <a:xfrm>
            <a:off x="3156902" y="1078468"/>
            <a:ext cx="2068195" cy="369332"/>
          </a:xfrm>
          <a:prstGeom prst="rect">
            <a:avLst/>
          </a:prstGeom>
          <a:noFill/>
        </p:spPr>
        <p:txBody>
          <a:bodyPr wrap="none" rtlCol="0">
            <a:spAutoFit/>
          </a:bodyPr>
          <a:lstStyle/>
          <a:p>
            <a:r>
              <a:rPr lang="en-US" dirty="0" smtClean="0">
                <a:solidFill>
                  <a:srgbClr val="FF0000"/>
                </a:solidFill>
              </a:rPr>
              <a:t>10, 12, 15, 19, 24, 30</a:t>
            </a:r>
            <a:endParaRPr lang="en-US" dirty="0">
              <a:solidFill>
                <a:srgbClr val="FF0000"/>
              </a:solidFill>
            </a:endParaRPr>
          </a:p>
        </p:txBody>
      </p:sp>
      <p:grpSp>
        <p:nvGrpSpPr>
          <p:cNvPr id="37" name="Group 36"/>
          <p:cNvGrpSpPr/>
          <p:nvPr/>
        </p:nvGrpSpPr>
        <p:grpSpPr>
          <a:xfrm>
            <a:off x="1190343" y="2184834"/>
            <a:ext cx="4103752" cy="1202313"/>
            <a:chOff x="1190343" y="2184834"/>
            <a:chExt cx="4103752" cy="1202313"/>
          </a:xfrm>
        </p:grpSpPr>
        <p:sp>
          <p:nvSpPr>
            <p:cNvPr id="31" name="TextBox 30"/>
            <p:cNvSpPr txBox="1"/>
            <p:nvPr/>
          </p:nvSpPr>
          <p:spPr>
            <a:xfrm>
              <a:off x="1190343" y="2184834"/>
              <a:ext cx="1393330" cy="369332"/>
            </a:xfrm>
            <a:prstGeom prst="rect">
              <a:avLst/>
            </a:prstGeom>
            <a:noFill/>
          </p:spPr>
          <p:txBody>
            <a:bodyPr wrap="none" rtlCol="0">
              <a:spAutoFit/>
            </a:bodyPr>
            <a:lstStyle/>
            <a:p>
              <a:r>
                <a:rPr lang="en-US" dirty="0" smtClean="0">
                  <a:solidFill>
                    <a:srgbClr val="FF0000"/>
                  </a:solidFill>
                </a:rPr>
                <a:t>10, 12, 15, 19</a:t>
              </a:r>
              <a:endParaRPr lang="en-US" dirty="0">
                <a:solidFill>
                  <a:srgbClr val="FF0000"/>
                </a:solidFill>
              </a:endParaRPr>
            </a:p>
          </p:txBody>
        </p:sp>
        <p:sp>
          <p:nvSpPr>
            <p:cNvPr id="32" name="TextBox 31"/>
            <p:cNvSpPr txBox="1"/>
            <p:nvPr/>
          </p:nvSpPr>
          <p:spPr>
            <a:xfrm>
              <a:off x="4541966" y="3017815"/>
              <a:ext cx="752129" cy="369332"/>
            </a:xfrm>
            <a:prstGeom prst="rect">
              <a:avLst/>
            </a:prstGeom>
            <a:noFill/>
          </p:spPr>
          <p:txBody>
            <a:bodyPr wrap="none" rtlCol="0">
              <a:spAutoFit/>
            </a:bodyPr>
            <a:lstStyle/>
            <a:p>
              <a:r>
                <a:rPr lang="en-US" dirty="0" smtClean="0">
                  <a:solidFill>
                    <a:srgbClr val="FF0000"/>
                  </a:solidFill>
                </a:rPr>
                <a:t>24, 30</a:t>
              </a:r>
              <a:endParaRPr lang="en-US" dirty="0">
                <a:solidFill>
                  <a:srgbClr val="FF0000"/>
                </a:solidFill>
              </a:endParaRPr>
            </a:p>
          </p:txBody>
        </p:sp>
      </p:grpSp>
      <p:grpSp>
        <p:nvGrpSpPr>
          <p:cNvPr id="38" name="Group 37"/>
          <p:cNvGrpSpPr/>
          <p:nvPr/>
        </p:nvGrpSpPr>
        <p:grpSpPr>
          <a:xfrm>
            <a:off x="850349" y="3102616"/>
            <a:ext cx="3138126" cy="1251287"/>
            <a:chOff x="850349" y="3102616"/>
            <a:chExt cx="3138126" cy="1251287"/>
          </a:xfrm>
        </p:grpSpPr>
        <p:sp>
          <p:nvSpPr>
            <p:cNvPr id="33" name="TextBox 32"/>
            <p:cNvSpPr txBox="1"/>
            <p:nvPr/>
          </p:nvSpPr>
          <p:spPr>
            <a:xfrm>
              <a:off x="850349" y="3102616"/>
              <a:ext cx="737702" cy="369332"/>
            </a:xfrm>
            <a:prstGeom prst="rect">
              <a:avLst/>
            </a:prstGeom>
            <a:noFill/>
          </p:spPr>
          <p:txBody>
            <a:bodyPr wrap="none" rtlCol="0">
              <a:spAutoFit/>
            </a:bodyPr>
            <a:lstStyle/>
            <a:p>
              <a:r>
                <a:rPr lang="en-US" dirty="0" smtClean="0">
                  <a:solidFill>
                    <a:srgbClr val="FF0000"/>
                  </a:solidFill>
                </a:rPr>
                <a:t>10, 12</a:t>
              </a:r>
              <a:endParaRPr lang="en-US" dirty="0">
                <a:solidFill>
                  <a:srgbClr val="FF0000"/>
                </a:solidFill>
              </a:endParaRPr>
            </a:p>
          </p:txBody>
        </p:sp>
        <p:sp>
          <p:nvSpPr>
            <p:cNvPr id="34" name="TextBox 33"/>
            <p:cNvSpPr txBox="1"/>
            <p:nvPr/>
          </p:nvSpPr>
          <p:spPr>
            <a:xfrm>
              <a:off x="3255582" y="3984571"/>
              <a:ext cx="732893" cy="369332"/>
            </a:xfrm>
            <a:prstGeom prst="rect">
              <a:avLst/>
            </a:prstGeom>
            <a:noFill/>
          </p:spPr>
          <p:txBody>
            <a:bodyPr wrap="none" rtlCol="0">
              <a:spAutoFit/>
            </a:bodyPr>
            <a:lstStyle/>
            <a:p>
              <a:r>
                <a:rPr lang="en-US" dirty="0" smtClean="0">
                  <a:solidFill>
                    <a:srgbClr val="FF0000"/>
                  </a:solidFill>
                </a:rPr>
                <a:t>15, 19</a:t>
              </a:r>
              <a:endParaRPr lang="en-US" dirty="0">
                <a:solidFill>
                  <a:srgbClr val="FF0000"/>
                </a:solidFill>
              </a:endParaRPr>
            </a:p>
          </p:txBody>
        </p:sp>
      </p:grpSp>
      <p:grpSp>
        <p:nvGrpSpPr>
          <p:cNvPr id="39" name="Group 38"/>
          <p:cNvGrpSpPr/>
          <p:nvPr/>
        </p:nvGrpSpPr>
        <p:grpSpPr>
          <a:xfrm>
            <a:off x="703147" y="4876800"/>
            <a:ext cx="1884537" cy="375595"/>
            <a:chOff x="703147" y="4876800"/>
            <a:chExt cx="1884537" cy="375595"/>
          </a:xfrm>
        </p:grpSpPr>
        <p:sp>
          <p:nvSpPr>
            <p:cNvPr id="35" name="TextBox 34"/>
            <p:cNvSpPr txBox="1"/>
            <p:nvPr/>
          </p:nvSpPr>
          <p:spPr>
            <a:xfrm>
              <a:off x="703147" y="4876800"/>
              <a:ext cx="407484" cy="369332"/>
            </a:xfrm>
            <a:prstGeom prst="rect">
              <a:avLst/>
            </a:prstGeom>
            <a:noFill/>
          </p:spPr>
          <p:txBody>
            <a:bodyPr wrap="none" rtlCol="0">
              <a:spAutoFit/>
            </a:bodyPr>
            <a:lstStyle/>
            <a:p>
              <a:r>
                <a:rPr lang="en-US" dirty="0" smtClean="0">
                  <a:solidFill>
                    <a:srgbClr val="FF0000"/>
                  </a:solidFill>
                </a:rPr>
                <a:t>10</a:t>
              </a:r>
              <a:endParaRPr lang="en-US" dirty="0">
                <a:solidFill>
                  <a:srgbClr val="FF0000"/>
                </a:solidFill>
              </a:endParaRPr>
            </a:p>
          </p:txBody>
        </p:sp>
        <p:sp>
          <p:nvSpPr>
            <p:cNvPr id="36" name="TextBox 35"/>
            <p:cNvSpPr txBox="1"/>
            <p:nvPr/>
          </p:nvSpPr>
          <p:spPr>
            <a:xfrm>
              <a:off x="2180200" y="4883063"/>
              <a:ext cx="407484" cy="369332"/>
            </a:xfrm>
            <a:prstGeom prst="rect">
              <a:avLst/>
            </a:prstGeom>
            <a:noFill/>
          </p:spPr>
          <p:txBody>
            <a:bodyPr wrap="none" rtlCol="0">
              <a:spAutoFit/>
            </a:bodyPr>
            <a:lstStyle/>
            <a:p>
              <a:r>
                <a:rPr lang="en-US" dirty="0" smtClean="0">
                  <a:solidFill>
                    <a:srgbClr val="FF0000"/>
                  </a:solidFill>
                </a:rPr>
                <a:t>12</a:t>
              </a:r>
              <a:endParaRPr lang="en-US" dirty="0">
                <a:solidFill>
                  <a:srgbClr val="FF0000"/>
                </a:solidFill>
              </a:endParaRPr>
            </a:p>
          </p:txBody>
        </p:sp>
      </p:grpSp>
      <p:sp>
        <p:nvSpPr>
          <p:cNvPr id="40" name="TextBox 39"/>
          <p:cNvSpPr txBox="1"/>
          <p:nvPr/>
        </p:nvSpPr>
        <p:spPr>
          <a:xfrm>
            <a:off x="5943600" y="3581400"/>
            <a:ext cx="2836033" cy="1200329"/>
          </a:xfrm>
          <a:prstGeom prst="rect">
            <a:avLst/>
          </a:prstGeom>
          <a:noFill/>
        </p:spPr>
        <p:txBody>
          <a:bodyPr wrap="none" rtlCol="0">
            <a:spAutoFit/>
          </a:bodyPr>
          <a:lstStyle/>
          <a:p>
            <a:r>
              <a:rPr lang="en-US" sz="2400" dirty="0" smtClean="0">
                <a:solidFill>
                  <a:srgbClr val="0070C0"/>
                </a:solidFill>
              </a:rPr>
              <a:t>Note</a:t>
            </a:r>
            <a:r>
              <a:rPr lang="en-US" sz="2400" dirty="0" smtClean="0"/>
              <a:t>: decisions need</a:t>
            </a:r>
          </a:p>
          <a:p>
            <a:r>
              <a:rPr lang="en-US" sz="2400" dirty="0" smtClean="0"/>
              <a:t>not be based on this</a:t>
            </a:r>
          </a:p>
          <a:p>
            <a:r>
              <a:rPr lang="en-US" sz="2400" dirty="0" smtClean="0"/>
              <a:t>one attribute.</a:t>
            </a:r>
            <a:endParaRPr lang="en-US" sz="2400" dirty="0"/>
          </a:p>
        </p:txBody>
      </p:sp>
    </p:spTree>
    <p:extLst>
      <p:ext uri="{BB962C8B-B14F-4D97-AF65-F5344CB8AC3E}">
        <p14:creationId xmlns:p14="http://schemas.microsoft.com/office/powerpoint/2010/main" val="286732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 Sorting</a:t>
            </a:r>
            <a:endParaRPr lang="en-US" dirty="0"/>
          </a:p>
        </p:txBody>
      </p:sp>
      <p:sp>
        <p:nvSpPr>
          <p:cNvPr id="3" name="Content Placeholder 2"/>
          <p:cNvSpPr>
            <a:spLocks noGrp="1"/>
          </p:cNvSpPr>
          <p:nvPr>
            <p:ph idx="1"/>
          </p:nvPr>
        </p:nvSpPr>
        <p:spPr>
          <a:xfrm>
            <a:off x="457200" y="1143000"/>
            <a:ext cx="8534400" cy="5715000"/>
          </a:xfrm>
        </p:spPr>
        <p:txBody>
          <a:bodyPr>
            <a:normAutofit/>
          </a:bodyPr>
          <a:lstStyle/>
          <a:p>
            <a:r>
              <a:rPr lang="en-US" dirty="0" smtClean="0"/>
              <a:t>Sorting can be done with a lot of parallelism.</a:t>
            </a:r>
          </a:p>
          <a:p>
            <a:pPr lvl="1"/>
            <a:r>
              <a:rPr lang="en-US" dirty="0" smtClean="0"/>
              <a:t>“Batcher Sort uses O(log</a:t>
            </a:r>
            <a:r>
              <a:rPr lang="en-US" baseline="30000" dirty="0" smtClean="0"/>
              <a:t>2</a:t>
            </a:r>
            <a:r>
              <a:rPr lang="en-US" dirty="0" smtClean="0"/>
              <a:t>n) rounds, and there are O(log n) expected-time randomized algorithms.</a:t>
            </a:r>
          </a:p>
          <a:p>
            <a:r>
              <a:rPr lang="en-US" dirty="0" smtClean="0">
                <a:solidFill>
                  <a:srgbClr val="0070C0"/>
                </a:solidFill>
              </a:rPr>
              <a:t>More relevant</a:t>
            </a:r>
            <a:r>
              <a:rPr lang="en-US" dirty="0" smtClean="0"/>
              <a:t>: two-pass </a:t>
            </a:r>
            <a:r>
              <a:rPr lang="en-US" i="1" dirty="0" smtClean="0">
                <a:solidFill>
                  <a:srgbClr val="FF0000"/>
                </a:solidFill>
              </a:rPr>
              <a:t>external</a:t>
            </a:r>
            <a:r>
              <a:rPr lang="en-US" dirty="0" smtClean="0"/>
              <a:t> (disk-based) parallel </a:t>
            </a:r>
            <a:r>
              <a:rPr lang="en-US" dirty="0" err="1" smtClean="0"/>
              <a:t>mergesort</a:t>
            </a:r>
            <a:r>
              <a:rPr lang="en-US" dirty="0" smtClean="0"/>
              <a:t> can be done on petabytes today.</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dirty="0"/>
          </a:p>
        </p:txBody>
      </p:sp>
    </p:spTree>
    <p:extLst>
      <p:ext uri="{BB962C8B-B14F-4D97-AF65-F5344CB8AC3E}">
        <p14:creationId xmlns:p14="http://schemas.microsoft.com/office/powerpoint/2010/main" val="3546208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 (2)</a:t>
            </a:r>
            <a:endParaRPr lang="en-US" dirty="0"/>
          </a:p>
        </p:txBody>
      </p:sp>
      <p:sp>
        <p:nvSpPr>
          <p:cNvPr id="3" name="Content Placeholder 2"/>
          <p:cNvSpPr>
            <a:spLocks noGrp="1"/>
          </p:cNvSpPr>
          <p:nvPr>
            <p:ph idx="1"/>
          </p:nvPr>
        </p:nvSpPr>
        <p:spPr/>
        <p:txBody>
          <a:bodyPr/>
          <a:lstStyle/>
          <a:p>
            <a:r>
              <a:rPr lang="en-US" dirty="0" smtClean="0"/>
              <a:t>In general, input x can be of any type.</a:t>
            </a:r>
          </a:p>
          <a:p>
            <a:r>
              <a:rPr lang="en-US" dirty="0" smtClean="0"/>
              <a:t>Often, output y is binary.</a:t>
            </a:r>
          </a:p>
          <a:p>
            <a:pPr lvl="1"/>
            <a:r>
              <a:rPr lang="en-US" dirty="0" smtClean="0"/>
              <a:t>Usually represented as +1 = true, or “in the class” and -1 = false, or “not in the class.”</a:t>
            </a:r>
          </a:p>
          <a:p>
            <a:pPr lvl="1"/>
            <a:r>
              <a:rPr lang="en-US" dirty="0" smtClean="0"/>
              <a:t>Called </a:t>
            </a:r>
            <a:r>
              <a:rPr lang="en-US" i="1" dirty="0" smtClean="0">
                <a:solidFill>
                  <a:srgbClr val="FF0000"/>
                </a:solidFill>
              </a:rPr>
              <a:t>binary classification</a:t>
            </a:r>
            <a:r>
              <a:rPr lang="en-US" dirty="0" smtClean="0"/>
              <a:t>.</a:t>
            </a:r>
          </a:p>
          <a:p>
            <a:r>
              <a:rPr lang="en-US" dirty="0" smtClean="0"/>
              <a:t>y can be one of a finite set of categories.</a:t>
            </a:r>
          </a:p>
          <a:p>
            <a:pPr lvl="1"/>
            <a:r>
              <a:rPr lang="en-US" dirty="0" smtClean="0"/>
              <a:t>Called </a:t>
            </a:r>
            <a:r>
              <a:rPr lang="en-US" i="1" dirty="0" smtClean="0">
                <a:solidFill>
                  <a:srgbClr val="FF0000"/>
                </a:solidFill>
              </a:rPr>
              <a:t>classification</a:t>
            </a:r>
            <a:r>
              <a:rPr lang="en-US" dirty="0" smtClean="0"/>
              <a:t>.</a:t>
            </a:r>
          </a:p>
          <a:p>
            <a:r>
              <a:rPr lang="en-US" dirty="0" smtClean="0"/>
              <a:t>y can be a real number.</a:t>
            </a:r>
          </a:p>
          <a:p>
            <a:pPr lvl="1"/>
            <a:r>
              <a:rPr lang="en-US" dirty="0" smtClean="0"/>
              <a:t>Called </a:t>
            </a:r>
            <a:r>
              <a:rPr lang="en-US" i="1" dirty="0" smtClean="0">
                <a:solidFill>
                  <a:srgbClr val="FF0000"/>
                </a:solidFill>
              </a:rPr>
              <a:t>regression</a:t>
            </a:r>
            <a:r>
              <a:rPr lang="en-US" dirty="0" smtClean="0"/>
              <a:t>.</a:t>
            </a:r>
          </a:p>
        </p:txBody>
      </p:sp>
      <p:sp>
        <p:nvSpPr>
          <p:cNvPr id="4" name="Slide Number Placeholder 3"/>
          <p:cNvSpPr>
            <a:spLocks noGrp="1"/>
          </p:cNvSpPr>
          <p:nvPr>
            <p:ph type="sldNum" sz="quarter" idx="12"/>
          </p:nvPr>
        </p:nvSpPr>
        <p:spPr/>
        <p:txBody>
          <a:bodyPr/>
          <a:lstStyle/>
          <a:p>
            <a:fld id="{19B12225-5612-419B-A8D5-4B8EEE4C217E}" type="slidenum">
              <a:rPr lang="en-US" smtClean="0"/>
              <a:pPr/>
              <a:t>4</a:t>
            </a:fld>
            <a:endParaRPr lang="en-US" dirty="0"/>
          </a:p>
        </p:txBody>
      </p:sp>
    </p:spTree>
    <p:extLst>
      <p:ext uri="{BB962C8B-B14F-4D97-AF65-F5344CB8AC3E}">
        <p14:creationId xmlns:p14="http://schemas.microsoft.com/office/powerpoint/2010/main" val="296002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 Finding Splits</a:t>
            </a:r>
            <a:endParaRPr lang="en-US" dirty="0"/>
          </a:p>
        </p:txBody>
      </p:sp>
      <p:sp>
        <p:nvSpPr>
          <p:cNvPr id="3" name="Content Placeholder 2"/>
          <p:cNvSpPr>
            <a:spLocks noGrp="1"/>
          </p:cNvSpPr>
          <p:nvPr>
            <p:ph idx="1"/>
          </p:nvPr>
        </p:nvSpPr>
        <p:spPr>
          <a:xfrm>
            <a:off x="457200" y="1143000"/>
            <a:ext cx="8534400" cy="5715000"/>
          </a:xfrm>
        </p:spPr>
        <p:txBody>
          <a:bodyPr>
            <a:normAutofit/>
          </a:bodyPr>
          <a:lstStyle/>
          <a:p>
            <a:r>
              <a:rPr lang="en-US" dirty="0" smtClean="0"/>
              <a:t>We can compute the best split for each numerical attribute in parallel.</a:t>
            </a:r>
          </a:p>
          <a:p>
            <a:pPr lvl="1"/>
            <a:r>
              <a:rPr lang="en-US" dirty="0" smtClean="0"/>
              <a:t>Remember, what we showed in the example was only for one of possibly many attributes, and we want only the split with the biggest gain.</a:t>
            </a:r>
          </a:p>
          <a:p>
            <a:r>
              <a:rPr lang="en-US" dirty="0" smtClean="0"/>
              <a:t>Computing the running sum of occurrences of each output value is also parallelizable in     O(log n) rounds.</a:t>
            </a:r>
          </a:p>
          <a:p>
            <a:pPr lvl="1"/>
            <a:r>
              <a:rPr lang="en-US" dirty="0" smtClean="0"/>
              <a:t>Parallel algorithm on next slide.</a:t>
            </a:r>
          </a:p>
          <a:p>
            <a:pPr lvl="1"/>
            <a:r>
              <a:rPr lang="en-US" dirty="0" smtClean="0"/>
              <a:t>From these sums, you can compute the impurity of a split at each point, in parallel.</a:t>
            </a:r>
          </a:p>
        </p:txBody>
      </p:sp>
      <p:sp>
        <p:nvSpPr>
          <p:cNvPr id="4" name="Slide Number Placeholder 3"/>
          <p:cNvSpPr>
            <a:spLocks noGrp="1"/>
          </p:cNvSpPr>
          <p:nvPr>
            <p:ph type="sldNum" sz="quarter" idx="12"/>
          </p:nvPr>
        </p:nvSpPr>
        <p:spPr/>
        <p:txBody>
          <a:bodyPr/>
          <a:lstStyle/>
          <a:p>
            <a:fld id="{19B12225-5612-419B-A8D5-4B8EEE4C217E}" type="slidenum">
              <a:rPr lang="en-US" smtClean="0"/>
              <a:pPr/>
              <a:t>40</a:t>
            </a:fld>
            <a:endParaRPr lang="en-US" dirty="0"/>
          </a:p>
        </p:txBody>
      </p:sp>
    </p:spTree>
    <p:extLst>
      <p:ext uri="{BB962C8B-B14F-4D97-AF65-F5344CB8AC3E}">
        <p14:creationId xmlns:p14="http://schemas.microsoft.com/office/powerpoint/2010/main" val="45677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Accumulated Sums</a:t>
            </a:r>
            <a:endParaRPr lang="en-US" dirty="0"/>
          </a:p>
        </p:txBody>
      </p:sp>
      <p:sp>
        <p:nvSpPr>
          <p:cNvPr id="3" name="Content Placeholder 2"/>
          <p:cNvSpPr>
            <a:spLocks noGrp="1"/>
          </p:cNvSpPr>
          <p:nvPr>
            <p:ph idx="1"/>
          </p:nvPr>
        </p:nvSpPr>
        <p:spPr>
          <a:xfrm>
            <a:off x="304800" y="1295400"/>
            <a:ext cx="8686800" cy="5257801"/>
          </a:xfrm>
        </p:spPr>
        <p:txBody>
          <a:bodyPr>
            <a:normAutofit/>
          </a:bodyPr>
          <a:lstStyle/>
          <a:p>
            <a:r>
              <a:rPr lang="en-US" dirty="0" smtClean="0"/>
              <a:t>Given a</a:t>
            </a:r>
            <a:r>
              <a:rPr lang="en-US" baseline="-25000" dirty="0" smtClean="0"/>
              <a:t>1</a:t>
            </a:r>
            <a:r>
              <a:rPr lang="en-US" dirty="0" smtClean="0"/>
              <a:t>, a</a:t>
            </a:r>
            <a:r>
              <a:rPr lang="en-US" baseline="-25000" dirty="0" smtClean="0"/>
              <a:t>2</a:t>
            </a:r>
            <a:r>
              <a:rPr lang="en-US" dirty="0" smtClean="0"/>
              <a:t>,…, a</a:t>
            </a:r>
            <a:r>
              <a:rPr lang="en-US" baseline="-25000" dirty="0" smtClean="0"/>
              <a:t>n</a:t>
            </a:r>
            <a:r>
              <a:rPr lang="en-US" dirty="0" smtClean="0"/>
              <a:t>, compute x</a:t>
            </a:r>
            <a:r>
              <a:rPr lang="en-US" baseline="-25000" dirty="0" smtClean="0"/>
              <a:t>i</a:t>
            </a:r>
            <a:r>
              <a:rPr lang="en-US" dirty="0" smtClean="0"/>
              <a:t> = </a:t>
            </a:r>
            <a:r>
              <a:rPr lang="en-US" dirty="0" smtClean="0">
                <a:sym typeface="Symbol"/>
              </a:rPr>
              <a:t></a:t>
            </a:r>
            <a:r>
              <a:rPr lang="en-US" baseline="-25000" dirty="0" smtClean="0"/>
              <a:t>j=1,2,…,</a:t>
            </a:r>
            <a:r>
              <a:rPr lang="en-US" baseline="-25000" dirty="0" err="1" smtClean="0"/>
              <a:t>i</a:t>
            </a:r>
            <a:r>
              <a:rPr lang="en-US" baseline="-25000" dirty="0" smtClean="0"/>
              <a:t> </a:t>
            </a:r>
            <a:r>
              <a:rPr lang="en-US" dirty="0" err="1" smtClean="0"/>
              <a:t>a</a:t>
            </a:r>
            <a:r>
              <a:rPr lang="en-US" baseline="-25000" dirty="0" err="1" smtClean="0"/>
              <a:t>i</a:t>
            </a:r>
            <a:r>
              <a:rPr lang="en-US" dirty="0"/>
              <a:t> </a:t>
            </a:r>
            <a:r>
              <a:rPr lang="en-US" dirty="0" smtClean="0"/>
              <a:t>for all </a:t>
            </a:r>
            <a:r>
              <a:rPr lang="en-US" dirty="0" err="1" smtClean="0"/>
              <a:t>i</a:t>
            </a:r>
            <a:r>
              <a:rPr lang="en-US" dirty="0"/>
              <a:t>.</a:t>
            </a:r>
            <a:endParaRPr lang="en-US" dirty="0" smtClean="0"/>
          </a:p>
          <a:p>
            <a:r>
              <a:rPr lang="en-US" dirty="0" smtClean="0">
                <a:solidFill>
                  <a:srgbClr val="0070C0"/>
                </a:solidFill>
              </a:rPr>
              <a:t>Basis</a:t>
            </a:r>
            <a:r>
              <a:rPr lang="en-US" dirty="0" smtClean="0"/>
              <a:t>: if n=1, then x</a:t>
            </a:r>
            <a:r>
              <a:rPr lang="en-US" baseline="-25000" dirty="0" smtClean="0"/>
              <a:t>1</a:t>
            </a:r>
            <a:r>
              <a:rPr lang="en-US" dirty="0" smtClean="0"/>
              <a:t> = a</a:t>
            </a:r>
            <a:r>
              <a:rPr lang="en-US" baseline="-25000" dirty="0" smtClean="0"/>
              <a:t>1</a:t>
            </a:r>
            <a:r>
              <a:rPr lang="en-US" dirty="0" smtClean="0"/>
              <a:t>.</a:t>
            </a:r>
          </a:p>
          <a:p>
            <a:r>
              <a:rPr lang="en-US" dirty="0" smtClean="0">
                <a:solidFill>
                  <a:srgbClr val="0070C0"/>
                </a:solidFill>
              </a:rPr>
              <a:t>Induction</a:t>
            </a:r>
            <a:r>
              <a:rPr lang="en-US" dirty="0" smtClean="0"/>
              <a:t>: In parallel, compute the accumulated sums for the left half a</a:t>
            </a:r>
            <a:r>
              <a:rPr lang="en-US" baseline="-25000" dirty="0" smtClean="0"/>
              <a:t>1</a:t>
            </a:r>
            <a:r>
              <a:rPr lang="en-US" dirty="0" smtClean="0"/>
              <a:t>,…,a</a:t>
            </a:r>
            <a:r>
              <a:rPr lang="en-US" baseline="-25000" dirty="0" smtClean="0"/>
              <a:t>n/2</a:t>
            </a:r>
            <a:r>
              <a:rPr lang="en-US" dirty="0" smtClean="0"/>
              <a:t> and for the right half a</a:t>
            </a:r>
            <a:r>
              <a:rPr lang="en-US" baseline="-25000" dirty="0" smtClean="0"/>
              <a:t>(n/2)+1</a:t>
            </a:r>
            <a:r>
              <a:rPr lang="en-US" dirty="0" smtClean="0"/>
              <a:t>,…,a</a:t>
            </a:r>
            <a:r>
              <a:rPr lang="en-US" baseline="-25000" dirty="0" smtClean="0"/>
              <a:t>n</a:t>
            </a:r>
            <a:r>
              <a:rPr lang="en-US" dirty="0" smtClean="0"/>
              <a:t>.</a:t>
            </a:r>
          </a:p>
          <a:p>
            <a:r>
              <a:rPr lang="en-US" dirty="0" smtClean="0"/>
              <a:t>Then, add </a:t>
            </a:r>
            <a:r>
              <a:rPr lang="en-US" dirty="0" err="1" smtClean="0"/>
              <a:t>x</a:t>
            </a:r>
            <a:r>
              <a:rPr lang="en-US" baseline="-25000" dirty="0" err="1" smtClean="0"/>
              <a:t>n</a:t>
            </a:r>
            <a:r>
              <a:rPr lang="en-US" baseline="-25000" dirty="0" smtClean="0"/>
              <a:t>/2</a:t>
            </a:r>
            <a:r>
              <a:rPr lang="en-US" dirty="0" smtClean="0"/>
              <a:t> from the left half to every sum from the right half, in one parallel step.</a:t>
            </a:r>
          </a:p>
          <a:p>
            <a:r>
              <a:rPr lang="en-US" dirty="0" smtClean="0">
                <a:solidFill>
                  <a:srgbClr val="00B050"/>
                </a:solidFill>
              </a:rPr>
              <a:t>Application</a:t>
            </a:r>
            <a:r>
              <a:rPr lang="en-US" dirty="0" smtClean="0"/>
              <a:t>: Let </a:t>
            </a:r>
            <a:r>
              <a:rPr lang="en-US" dirty="0" err="1" smtClean="0"/>
              <a:t>a</a:t>
            </a:r>
            <a:r>
              <a:rPr lang="en-US" baseline="-25000" dirty="0" err="1" smtClean="0"/>
              <a:t>i</a:t>
            </a:r>
            <a:r>
              <a:rPr lang="en-US" dirty="0" smtClean="0"/>
              <a:t> be 1 if the </a:t>
            </a:r>
            <a:r>
              <a:rPr lang="en-US" dirty="0" err="1" smtClean="0"/>
              <a:t>i-th</a:t>
            </a:r>
            <a:r>
              <a:rPr lang="en-US" dirty="0" smtClean="0"/>
              <a:t> training example is positive, 0 if negative.</a:t>
            </a:r>
          </a:p>
          <a:p>
            <a:pPr lvl="1"/>
            <a:r>
              <a:rPr lang="en-US" dirty="0" smtClean="0"/>
              <a:t>Or vice-versa.</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41</a:t>
            </a:fld>
            <a:endParaRPr lang="en-US" dirty="0"/>
          </a:p>
        </p:txBody>
      </p:sp>
    </p:spTree>
    <p:extLst>
      <p:ext uri="{BB962C8B-B14F-4D97-AF65-F5344CB8AC3E}">
        <p14:creationId xmlns:p14="http://schemas.microsoft.com/office/powerpoint/2010/main" val="217976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of Recursion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42</a:t>
            </a:fld>
            <a:endParaRPr lang="en-US"/>
          </a:p>
        </p:txBody>
      </p:sp>
      <p:sp>
        <p:nvSpPr>
          <p:cNvPr id="4" name="Rectangle 3"/>
          <p:cNvSpPr/>
          <p:nvPr/>
        </p:nvSpPr>
        <p:spPr>
          <a:xfrm>
            <a:off x="1600200" y="1600200"/>
            <a:ext cx="2514600" cy="914400"/>
          </a:xfrm>
          <a:prstGeom prst="rect">
            <a:avLst/>
          </a:prstGeom>
          <a:solidFill>
            <a:schemeClr val="accent4">
              <a:lumMod val="20000"/>
              <a:lumOff val="80000"/>
            </a:schemeClr>
          </a:solid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Left-Half Accumulated Sums </a:t>
            </a:r>
            <a:endParaRPr lang="en-US" dirty="0">
              <a:solidFill>
                <a:schemeClr val="tx1"/>
              </a:solidFill>
            </a:endParaRPr>
          </a:p>
        </p:txBody>
      </p:sp>
      <p:sp>
        <p:nvSpPr>
          <p:cNvPr id="5" name="Rectangle 4"/>
          <p:cNvSpPr/>
          <p:nvPr/>
        </p:nvSpPr>
        <p:spPr>
          <a:xfrm>
            <a:off x="4648200" y="1600200"/>
            <a:ext cx="2514600" cy="914400"/>
          </a:xfrm>
          <a:prstGeom prst="rect">
            <a:avLst/>
          </a:prstGeom>
          <a:solidFill>
            <a:schemeClr val="accent4">
              <a:lumMod val="20000"/>
              <a:lumOff val="80000"/>
            </a:schemeClr>
          </a:solid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Right-Half Accumulated Sums </a:t>
            </a:r>
            <a:endParaRPr lang="en-US" dirty="0">
              <a:solidFill>
                <a:schemeClr val="tx1"/>
              </a:solidFill>
            </a:endParaRPr>
          </a:p>
        </p:txBody>
      </p:sp>
      <p:grpSp>
        <p:nvGrpSpPr>
          <p:cNvPr id="11" name="Group 10"/>
          <p:cNvGrpSpPr/>
          <p:nvPr/>
        </p:nvGrpSpPr>
        <p:grpSpPr>
          <a:xfrm>
            <a:off x="3383510" y="2514600"/>
            <a:ext cx="731290" cy="842488"/>
            <a:chOff x="3383510" y="2514600"/>
            <a:chExt cx="731290" cy="842488"/>
          </a:xfrm>
        </p:grpSpPr>
        <p:sp>
          <p:nvSpPr>
            <p:cNvPr id="7" name="TextBox 6"/>
            <p:cNvSpPr txBox="1"/>
            <p:nvPr/>
          </p:nvSpPr>
          <p:spPr>
            <a:xfrm>
              <a:off x="3383510" y="2772313"/>
              <a:ext cx="731290" cy="584775"/>
            </a:xfrm>
            <a:prstGeom prst="rect">
              <a:avLst/>
            </a:prstGeom>
            <a:noFill/>
          </p:spPr>
          <p:txBody>
            <a:bodyPr wrap="none" rtlCol="0">
              <a:spAutoFit/>
            </a:bodyPr>
            <a:lstStyle/>
            <a:p>
              <a:r>
                <a:rPr lang="en-US" sz="3200" dirty="0" err="1" smtClean="0"/>
                <a:t>x</a:t>
              </a:r>
              <a:r>
                <a:rPr lang="en-US" sz="3200" baseline="-25000" dirty="0" err="1" smtClean="0"/>
                <a:t>n</a:t>
              </a:r>
              <a:r>
                <a:rPr lang="en-US" sz="3200" baseline="-25000" dirty="0" smtClean="0"/>
                <a:t>/2</a:t>
              </a:r>
              <a:endParaRPr lang="en-US" sz="3200" baseline="-25000" dirty="0"/>
            </a:p>
          </p:txBody>
        </p:sp>
        <p:cxnSp>
          <p:nvCxnSpPr>
            <p:cNvPr id="9" name="Straight Arrow Connector 8"/>
            <p:cNvCxnSpPr/>
            <p:nvPr/>
          </p:nvCxnSpPr>
          <p:spPr>
            <a:xfrm>
              <a:off x="3749155" y="2514600"/>
              <a:ext cx="0" cy="3810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22" name="Group 21"/>
          <p:cNvGrpSpPr/>
          <p:nvPr/>
        </p:nvGrpSpPr>
        <p:grpSpPr>
          <a:xfrm>
            <a:off x="4136721" y="2502938"/>
            <a:ext cx="3048000" cy="966859"/>
            <a:chOff x="4136721" y="2502938"/>
            <a:chExt cx="3048000" cy="966859"/>
          </a:xfrm>
        </p:grpSpPr>
        <p:cxnSp>
          <p:nvCxnSpPr>
            <p:cNvPr id="13" name="Straight Arrow Connector 12"/>
            <p:cNvCxnSpPr/>
            <p:nvPr/>
          </p:nvCxnSpPr>
          <p:spPr>
            <a:xfrm flipV="1">
              <a:off x="4136721" y="3053037"/>
              <a:ext cx="3048000" cy="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4856534" y="3100465"/>
              <a:ext cx="1327608" cy="369332"/>
            </a:xfrm>
            <a:prstGeom prst="rect">
              <a:avLst/>
            </a:prstGeom>
            <a:noFill/>
          </p:spPr>
          <p:txBody>
            <a:bodyPr wrap="none" rtlCol="0">
              <a:spAutoFit/>
            </a:bodyPr>
            <a:lstStyle/>
            <a:p>
              <a:r>
                <a:rPr lang="en-US" dirty="0" smtClean="0"/>
                <a:t>Add to each</a:t>
              </a:r>
              <a:endParaRPr lang="en-US" dirty="0"/>
            </a:p>
          </p:txBody>
        </p:sp>
        <p:cxnSp>
          <p:nvCxnSpPr>
            <p:cNvPr id="16" name="Straight Arrow Connector 15"/>
            <p:cNvCxnSpPr/>
            <p:nvPr/>
          </p:nvCxnSpPr>
          <p:spPr>
            <a:xfrm>
              <a:off x="4856534" y="2514713"/>
              <a:ext cx="0" cy="5501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5237534" y="2502938"/>
              <a:ext cx="0" cy="55010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618534" y="2514713"/>
              <a:ext cx="545342" cy="584775"/>
            </a:xfrm>
            <a:prstGeom prst="rect">
              <a:avLst/>
            </a:prstGeom>
            <a:noFill/>
          </p:spPr>
          <p:txBody>
            <a:bodyPr wrap="none" rtlCol="0">
              <a:spAutoFit/>
            </a:bodyPr>
            <a:lstStyle/>
            <a:p>
              <a:r>
                <a:rPr lang="en-US" sz="3200" b="1" dirty="0" smtClean="0"/>
                <a:t>…</a:t>
              </a:r>
              <a:endParaRPr lang="en-US" sz="3200" b="1" dirty="0"/>
            </a:p>
          </p:txBody>
        </p:sp>
        <p:cxnSp>
          <p:nvCxnSpPr>
            <p:cNvPr id="21" name="Straight Arrow Connector 20"/>
            <p:cNvCxnSpPr/>
            <p:nvPr/>
          </p:nvCxnSpPr>
          <p:spPr>
            <a:xfrm>
              <a:off x="6761534" y="2502938"/>
              <a:ext cx="0" cy="5501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6" name="Group 5"/>
          <p:cNvGrpSpPr/>
          <p:nvPr/>
        </p:nvGrpSpPr>
        <p:grpSpPr>
          <a:xfrm>
            <a:off x="1622120" y="2514713"/>
            <a:ext cx="5540679" cy="2285886"/>
            <a:chOff x="1622120" y="2514713"/>
            <a:chExt cx="5540679" cy="2285886"/>
          </a:xfrm>
        </p:grpSpPr>
        <p:grpSp>
          <p:nvGrpSpPr>
            <p:cNvPr id="35" name="Group 34"/>
            <p:cNvGrpSpPr/>
            <p:nvPr/>
          </p:nvGrpSpPr>
          <p:grpSpPr>
            <a:xfrm>
              <a:off x="1850721" y="2514713"/>
              <a:ext cx="4965880" cy="1371487"/>
              <a:chOff x="1850721" y="2514713"/>
              <a:chExt cx="4965880" cy="1371487"/>
            </a:xfrm>
          </p:grpSpPr>
          <p:cxnSp>
            <p:nvCxnSpPr>
              <p:cNvPr id="24" name="Straight Arrow Connector 23"/>
              <p:cNvCxnSpPr/>
              <p:nvPr/>
            </p:nvCxnSpPr>
            <p:spPr>
              <a:xfrm>
                <a:off x="1850721" y="2514713"/>
                <a:ext cx="0" cy="137148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2307921" y="2514713"/>
                <a:ext cx="0" cy="137148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2606750" y="2777988"/>
                <a:ext cx="545342" cy="584775"/>
              </a:xfrm>
              <a:prstGeom prst="rect">
                <a:avLst/>
              </a:prstGeom>
              <a:noFill/>
            </p:spPr>
            <p:txBody>
              <a:bodyPr wrap="none" rtlCol="0">
                <a:spAutoFit/>
              </a:bodyPr>
              <a:lstStyle/>
              <a:p>
                <a:r>
                  <a:rPr lang="en-US" sz="3200" b="1" dirty="0" smtClean="0"/>
                  <a:t>…</a:t>
                </a:r>
                <a:endParaRPr lang="en-US" sz="3200" b="1" dirty="0"/>
              </a:p>
            </p:txBody>
          </p:sp>
          <p:cxnSp>
            <p:nvCxnSpPr>
              <p:cNvPr id="29" name="Straight Arrow Connector 28"/>
              <p:cNvCxnSpPr/>
              <p:nvPr/>
            </p:nvCxnSpPr>
            <p:spPr>
              <a:xfrm>
                <a:off x="3771076" y="3357088"/>
                <a:ext cx="0" cy="529112"/>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4878455" y="3469797"/>
                <a:ext cx="0" cy="41640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5259455" y="3469796"/>
                <a:ext cx="0" cy="41640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6816601" y="3469797"/>
                <a:ext cx="0" cy="41640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660721" y="3301424"/>
                <a:ext cx="545342" cy="584775"/>
              </a:xfrm>
              <a:prstGeom prst="rect">
                <a:avLst/>
              </a:prstGeom>
              <a:noFill/>
            </p:spPr>
            <p:txBody>
              <a:bodyPr wrap="none" rtlCol="0">
                <a:spAutoFit/>
              </a:bodyPr>
              <a:lstStyle/>
              <a:p>
                <a:r>
                  <a:rPr lang="en-US" sz="3200" b="1" dirty="0" smtClean="0"/>
                  <a:t>…</a:t>
                </a:r>
                <a:endParaRPr lang="en-US" sz="3200" b="1" dirty="0"/>
              </a:p>
            </p:txBody>
          </p:sp>
        </p:grpSp>
        <p:sp>
          <p:nvSpPr>
            <p:cNvPr id="25" name="Rectangle 24"/>
            <p:cNvSpPr/>
            <p:nvPr/>
          </p:nvSpPr>
          <p:spPr>
            <a:xfrm>
              <a:off x="1622120" y="3886199"/>
              <a:ext cx="5540679" cy="914400"/>
            </a:xfrm>
            <a:prstGeom prst="rect">
              <a:avLst/>
            </a:prstGeom>
            <a:solidFill>
              <a:schemeClr val="accent4">
                <a:lumMod val="20000"/>
                <a:lumOff val="80000"/>
              </a:schemeClr>
            </a:solid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All Accumulated Sums </a:t>
              </a:r>
              <a:endParaRPr lang="en-US" dirty="0">
                <a:solidFill>
                  <a:schemeClr val="tx1"/>
                </a:solidFill>
              </a:endParaRPr>
            </a:p>
          </p:txBody>
        </p:sp>
      </p:grpSp>
    </p:spTree>
    <p:extLst>
      <p:ext uri="{BB962C8B-B14F-4D97-AF65-F5344CB8AC3E}">
        <p14:creationId xmlns:p14="http://schemas.microsoft.com/office/powerpoint/2010/main" val="275723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Partitioning Using a Discrete Attribute</a:t>
            </a:r>
            <a:endParaRPr lang="en-US" sz="4000" dirty="0"/>
          </a:p>
        </p:txBody>
      </p:sp>
      <p:sp>
        <p:nvSpPr>
          <p:cNvPr id="3" name="Content Placeholder 2"/>
          <p:cNvSpPr>
            <a:spLocks noGrp="1"/>
          </p:cNvSpPr>
          <p:nvPr>
            <p:ph idx="1"/>
          </p:nvPr>
        </p:nvSpPr>
        <p:spPr/>
        <p:txBody>
          <a:bodyPr>
            <a:normAutofit/>
          </a:bodyPr>
          <a:lstStyle/>
          <a:p>
            <a:r>
              <a:rPr lang="en-US" dirty="0" smtClean="0"/>
              <a:t>For each value of the discrete attribute A, compute the number of positive and negative examples in the training set.</a:t>
            </a:r>
          </a:p>
          <a:p>
            <a:r>
              <a:rPr lang="en-US" dirty="0" smtClean="0"/>
              <a:t>Sort the values of A by the fraction of positive examples.</a:t>
            </a:r>
          </a:p>
          <a:p>
            <a:r>
              <a:rPr lang="en-US" dirty="0"/>
              <a:t>Visit each </a:t>
            </a:r>
            <a:r>
              <a:rPr lang="en-US" dirty="0" smtClean="0"/>
              <a:t>value </a:t>
            </a:r>
            <a:r>
              <a:rPr lang="en-US" dirty="0"/>
              <a:t>in sorted </a:t>
            </a:r>
            <a:r>
              <a:rPr lang="en-US" dirty="0" smtClean="0"/>
              <a:t>order, keeping a running </a:t>
            </a:r>
            <a:r>
              <a:rPr lang="en-US" dirty="0"/>
              <a:t>count of the number of examples in each class.</a:t>
            </a:r>
          </a:p>
          <a:p>
            <a:r>
              <a:rPr lang="en-US" dirty="0" smtClean="0"/>
              <a:t>For each prefix of the value list, apply the impurity measure, and remember the best.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43</a:t>
            </a:fld>
            <a:endParaRPr lang="en-US" dirty="0"/>
          </a:p>
        </p:txBody>
      </p:sp>
    </p:spTree>
    <p:extLst>
      <p:ext uri="{BB962C8B-B14F-4D97-AF65-F5344CB8AC3E}">
        <p14:creationId xmlns:p14="http://schemas.microsoft.com/office/powerpoint/2010/main" val="108481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GINI Again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115328721"/>
              </p:ext>
            </p:extLst>
          </p:nvPr>
        </p:nvGraphicFramePr>
        <p:xfrm>
          <a:off x="228600" y="1397000"/>
          <a:ext cx="8305800" cy="2123440"/>
        </p:xfrm>
        <a:graphic>
          <a:graphicData uri="http://schemas.openxmlformats.org/drawingml/2006/table">
            <a:tbl>
              <a:tblPr firstRow="1" bandRow="1">
                <a:tableStyleId>{5C22544A-7EE6-4342-B048-85BDC9FD1C3A}</a:tableStyleId>
              </a:tblPr>
              <a:tblGrid>
                <a:gridCol w="1384300"/>
                <a:gridCol w="1384300"/>
                <a:gridCol w="1384300"/>
                <a:gridCol w="1384300"/>
                <a:gridCol w="1535065"/>
                <a:gridCol w="1233535"/>
              </a:tblGrid>
              <a:tr h="370840">
                <a:tc>
                  <a:txBody>
                    <a:bodyPr/>
                    <a:lstStyle/>
                    <a:p>
                      <a:r>
                        <a:rPr lang="en-US" dirty="0" smtClean="0"/>
                        <a:t>Value</a:t>
                      </a:r>
                      <a:r>
                        <a:rPr lang="en-US" baseline="0" dirty="0" smtClean="0"/>
                        <a:t> of attribute</a:t>
                      </a:r>
                      <a:endParaRPr lang="en-US" dirty="0"/>
                    </a:p>
                  </a:txBody>
                  <a:tcPr/>
                </a:tc>
                <a:tc>
                  <a:txBody>
                    <a:bodyPr/>
                    <a:lstStyle/>
                    <a:p>
                      <a:r>
                        <a:rPr lang="en-US" dirty="0" smtClean="0"/>
                        <a:t>Positive examples</a:t>
                      </a:r>
                      <a:endParaRPr lang="en-US" dirty="0"/>
                    </a:p>
                  </a:txBody>
                  <a:tcPr/>
                </a:tc>
                <a:tc>
                  <a:txBody>
                    <a:bodyPr/>
                    <a:lstStyle/>
                    <a:p>
                      <a:r>
                        <a:rPr lang="en-US" dirty="0" smtClean="0"/>
                        <a:t>Negative examples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M(S1) if S1 ends here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M(S2) if S2 begins below</a:t>
                      </a:r>
                    </a:p>
                  </a:txBody>
                  <a:tcPr/>
                </a:tc>
                <a:tc>
                  <a:txBody>
                    <a:bodyPr/>
                    <a:lstStyle/>
                    <a:p>
                      <a:r>
                        <a:rPr lang="en-US" dirty="0" smtClean="0"/>
                        <a:t>Weighted average</a:t>
                      </a:r>
                      <a:endParaRPr lang="en-US" dirty="0"/>
                    </a:p>
                  </a:txBody>
                  <a:tcPr/>
                </a:tc>
              </a:tr>
              <a:tr h="370840">
                <a:tc>
                  <a:txBody>
                    <a:bodyPr/>
                    <a:lstStyle/>
                    <a:p>
                      <a:r>
                        <a:rPr lang="en-US" dirty="0" smtClean="0"/>
                        <a:t>a</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.165</a:t>
                      </a:r>
                      <a:endParaRPr lang="en-US" dirty="0"/>
                    </a:p>
                  </a:txBody>
                  <a:tcPr/>
                </a:tc>
                <a:tc>
                  <a:txBody>
                    <a:bodyPr/>
                    <a:lstStyle/>
                    <a:p>
                      <a:r>
                        <a:rPr lang="en-US" dirty="0" smtClean="0"/>
                        <a:t>.499</a:t>
                      </a:r>
                      <a:endParaRPr lang="en-US" dirty="0"/>
                    </a:p>
                  </a:txBody>
                  <a:tcPr/>
                </a:tc>
                <a:tc>
                  <a:txBody>
                    <a:bodyPr/>
                    <a:lstStyle/>
                    <a:p>
                      <a:r>
                        <a:rPr lang="en-US" dirty="0" smtClean="0"/>
                        <a:t>.420</a:t>
                      </a:r>
                      <a:endParaRPr lang="en-US" dirty="0"/>
                    </a:p>
                  </a:txBody>
                  <a:tcPr/>
                </a:tc>
              </a:tr>
              <a:tr h="370840">
                <a:tc>
                  <a:txBody>
                    <a:bodyPr/>
                    <a:lstStyle/>
                    <a:p>
                      <a:r>
                        <a:rPr lang="en-US" dirty="0" smtClean="0"/>
                        <a:t>b</a:t>
                      </a:r>
                      <a:endParaRPr lang="en-US" dirty="0"/>
                    </a:p>
                  </a:txBody>
                  <a:tcPr/>
                </a:tc>
                <a:tc>
                  <a:txBody>
                    <a:bodyPr/>
                    <a:lstStyle/>
                    <a:p>
                      <a:r>
                        <a:rPr lang="en-US" dirty="0" smtClean="0"/>
                        <a:t>7</a:t>
                      </a:r>
                      <a:endParaRPr lang="en-US" dirty="0"/>
                    </a:p>
                  </a:txBody>
                  <a:tcPr/>
                </a:tc>
                <a:tc>
                  <a:txBody>
                    <a:bodyPr/>
                    <a:lstStyle/>
                    <a:p>
                      <a:r>
                        <a:rPr lang="en-US" dirty="0" smtClean="0"/>
                        <a:t>3</a:t>
                      </a:r>
                      <a:endParaRPr lang="en-US" dirty="0"/>
                    </a:p>
                  </a:txBody>
                  <a:tcPr/>
                </a:tc>
                <a:tc>
                  <a:txBody>
                    <a:bodyPr/>
                    <a:lstStyle/>
                    <a:p>
                      <a:r>
                        <a:rPr lang="en-US" dirty="0" smtClean="0"/>
                        <a:t>.308</a:t>
                      </a:r>
                      <a:endParaRPr lang="en-US" dirty="0"/>
                    </a:p>
                  </a:txBody>
                  <a:tcPr/>
                </a:tc>
                <a:tc>
                  <a:txBody>
                    <a:bodyPr/>
                    <a:lstStyle/>
                    <a:p>
                      <a:r>
                        <a:rPr lang="en-US" dirty="0" smtClean="0"/>
                        <a:t>.480</a:t>
                      </a:r>
                      <a:endParaRPr lang="en-US" dirty="0"/>
                    </a:p>
                  </a:txBody>
                  <a:tcPr/>
                </a:tc>
                <a:tc>
                  <a:txBody>
                    <a:bodyPr/>
                    <a:lstStyle/>
                    <a:p>
                      <a:r>
                        <a:rPr lang="en-US" dirty="0" smtClean="0"/>
                        <a:t>.401</a:t>
                      </a:r>
                      <a:endParaRPr lang="en-US" dirty="0"/>
                    </a:p>
                  </a:txBody>
                  <a:tcPr/>
                </a:tc>
              </a:tr>
              <a:tr h="370840">
                <a:tc>
                  <a:txBody>
                    <a:bodyPr/>
                    <a:lstStyle/>
                    <a:p>
                      <a:r>
                        <a:rPr lang="en-US" dirty="0" smtClean="0"/>
                        <a:t>c</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.404</a:t>
                      </a:r>
                      <a:endParaRPr lang="en-US" dirty="0"/>
                    </a:p>
                  </a:txBody>
                  <a:tcPr/>
                </a:tc>
                <a:tc>
                  <a:txBody>
                    <a:bodyPr/>
                    <a:lstStyle/>
                    <a:p>
                      <a:r>
                        <a:rPr lang="en-US" dirty="0" smtClean="0"/>
                        <a:t>.408</a:t>
                      </a:r>
                      <a:endParaRPr lang="en-US" dirty="0"/>
                    </a:p>
                  </a:txBody>
                  <a:tcPr/>
                </a:tc>
                <a:tc>
                  <a:txBody>
                    <a:bodyPr/>
                    <a:lstStyle/>
                    <a:p>
                      <a:r>
                        <a:rPr lang="en-US" dirty="0" smtClean="0"/>
                        <a:t>.405</a:t>
                      </a:r>
                      <a:endParaRPr lang="en-US" dirty="0"/>
                    </a:p>
                  </a:txBody>
                  <a:tcPr/>
                </a:tc>
              </a:tr>
              <a:tr h="370840">
                <a:tc>
                  <a:txBody>
                    <a:bodyPr/>
                    <a:lstStyle/>
                    <a:p>
                      <a:r>
                        <a:rPr lang="en-US" dirty="0" smtClean="0"/>
                        <a:t>d</a:t>
                      </a:r>
                      <a:endParaRPr lang="en-US" dirty="0"/>
                    </a:p>
                  </a:txBody>
                  <a:tcPr/>
                </a:tc>
                <a:tc>
                  <a:txBody>
                    <a:bodyPr/>
                    <a:lstStyle/>
                    <a:p>
                      <a:r>
                        <a:rPr lang="en-US" dirty="0" smtClean="0"/>
                        <a:t>4</a:t>
                      </a:r>
                      <a:endParaRPr lang="en-US" dirty="0"/>
                    </a:p>
                  </a:txBody>
                  <a:tcPr/>
                </a:tc>
                <a:tc>
                  <a:txBody>
                    <a:bodyPr/>
                    <a:lstStyle/>
                    <a:p>
                      <a:r>
                        <a:rPr lang="en-US" dirty="0" smtClean="0"/>
                        <a:t>10</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pSp>
        <p:nvGrpSpPr>
          <p:cNvPr id="10" name="Group 9"/>
          <p:cNvGrpSpPr/>
          <p:nvPr/>
        </p:nvGrpSpPr>
        <p:grpSpPr>
          <a:xfrm>
            <a:off x="1524000" y="2590800"/>
            <a:ext cx="2971800" cy="2189120"/>
            <a:chOff x="1524000" y="2590800"/>
            <a:chExt cx="2971800" cy="2189120"/>
          </a:xfrm>
        </p:grpSpPr>
        <p:sp>
          <p:nvSpPr>
            <p:cNvPr id="5" name="TextBox 4"/>
            <p:cNvSpPr txBox="1"/>
            <p:nvPr/>
          </p:nvSpPr>
          <p:spPr>
            <a:xfrm>
              <a:off x="1524000" y="4133589"/>
              <a:ext cx="2778646" cy="646331"/>
            </a:xfrm>
            <a:prstGeom prst="rect">
              <a:avLst/>
            </a:prstGeom>
            <a:noFill/>
          </p:spPr>
          <p:txBody>
            <a:bodyPr wrap="none" rtlCol="0">
              <a:spAutoFit/>
            </a:bodyPr>
            <a:lstStyle/>
            <a:p>
              <a:r>
                <a:rPr lang="en-US" dirty="0" smtClean="0"/>
                <a:t>Positive = 17; negative = 4.</a:t>
              </a:r>
            </a:p>
            <a:p>
              <a:r>
                <a:rPr lang="en-US" dirty="0" smtClean="0"/>
                <a:t>1 – (17/21)</a:t>
              </a:r>
              <a:r>
                <a:rPr lang="en-US" baseline="30000" dirty="0" smtClean="0"/>
                <a:t>2</a:t>
              </a:r>
              <a:r>
                <a:rPr lang="en-US" dirty="0" smtClean="0"/>
                <a:t> – (4/21)</a:t>
              </a:r>
              <a:r>
                <a:rPr lang="en-US" baseline="30000" dirty="0" smtClean="0"/>
                <a:t>2</a:t>
              </a:r>
              <a:r>
                <a:rPr lang="en-US" dirty="0" smtClean="0"/>
                <a:t> = .308.</a:t>
              </a:r>
              <a:endParaRPr lang="en-US" dirty="0"/>
            </a:p>
          </p:txBody>
        </p:sp>
        <p:cxnSp>
          <p:nvCxnSpPr>
            <p:cNvPr id="7" name="Straight Arrow Connector 6"/>
            <p:cNvCxnSpPr/>
            <p:nvPr/>
          </p:nvCxnSpPr>
          <p:spPr>
            <a:xfrm flipV="1">
              <a:off x="3467100" y="2590800"/>
              <a:ext cx="1028700" cy="15240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4" name="Group 13"/>
          <p:cNvGrpSpPr/>
          <p:nvPr/>
        </p:nvGrpSpPr>
        <p:grpSpPr>
          <a:xfrm>
            <a:off x="4495800" y="2590800"/>
            <a:ext cx="2932662" cy="3324493"/>
            <a:chOff x="4495800" y="2590800"/>
            <a:chExt cx="2932662" cy="3324493"/>
          </a:xfrm>
        </p:grpSpPr>
        <p:sp>
          <p:nvSpPr>
            <p:cNvPr id="11" name="TextBox 10"/>
            <p:cNvSpPr txBox="1"/>
            <p:nvPr/>
          </p:nvSpPr>
          <p:spPr>
            <a:xfrm>
              <a:off x="4495800" y="4437965"/>
              <a:ext cx="2932662" cy="1477328"/>
            </a:xfrm>
            <a:prstGeom prst="rect">
              <a:avLst/>
            </a:prstGeom>
            <a:noFill/>
          </p:spPr>
          <p:txBody>
            <a:bodyPr wrap="none" rtlCol="0">
              <a:spAutoFit/>
            </a:bodyPr>
            <a:lstStyle/>
            <a:p>
              <a:r>
                <a:rPr lang="en-US" dirty="0" smtClean="0"/>
                <a:t>Best choice.</a:t>
              </a:r>
            </a:p>
            <a:p>
              <a:r>
                <a:rPr lang="en-US" dirty="0" smtClean="0"/>
                <a:t>Count of S1 = 10+1+7+3 = 21.</a:t>
              </a:r>
            </a:p>
            <a:p>
              <a:r>
                <a:rPr lang="en-US" dirty="0" smtClean="0"/>
                <a:t>Count of S2 = 6+5+4+10 = 25.</a:t>
              </a:r>
            </a:p>
            <a:p>
              <a:r>
                <a:rPr lang="en-US" dirty="0" smtClean="0"/>
                <a:t>Weighted average =</a:t>
              </a:r>
            </a:p>
            <a:p>
              <a:r>
                <a:rPr lang="en-US" dirty="0" smtClean="0"/>
                <a:t>.308*(21/46) + .480*(25/46).</a:t>
              </a:r>
              <a:endParaRPr lang="en-US" dirty="0"/>
            </a:p>
          </p:txBody>
        </p:sp>
        <p:cxnSp>
          <p:nvCxnSpPr>
            <p:cNvPr id="13" name="Straight Arrow Connector 12"/>
            <p:cNvCxnSpPr>
              <a:stCxn id="11" idx="0"/>
            </p:cNvCxnSpPr>
            <p:nvPr/>
          </p:nvCxnSpPr>
          <p:spPr>
            <a:xfrm flipV="1">
              <a:off x="5962131" y="2590800"/>
              <a:ext cx="1353069" cy="184716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767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a:t>
            </a:r>
            <a:endParaRPr lang="en-US" dirty="0"/>
          </a:p>
        </p:txBody>
      </p:sp>
      <p:sp>
        <p:nvSpPr>
          <p:cNvPr id="3" name="Content Placeholder 2"/>
          <p:cNvSpPr>
            <a:spLocks noGrp="1"/>
          </p:cNvSpPr>
          <p:nvPr>
            <p:ph idx="1"/>
          </p:nvPr>
        </p:nvSpPr>
        <p:spPr/>
        <p:txBody>
          <a:bodyPr/>
          <a:lstStyle/>
          <a:p>
            <a:r>
              <a:rPr lang="en-US" dirty="0" smtClean="0"/>
              <a:t>Counting positive and negative examples for each attribute value is a group-and-aggregate.</a:t>
            </a:r>
          </a:p>
          <a:p>
            <a:pPr lvl="1"/>
            <a:r>
              <a:rPr lang="en-US" dirty="0" smtClean="0"/>
              <a:t>One round of MapReduce suffices.</a:t>
            </a:r>
          </a:p>
          <a:p>
            <a:r>
              <a:rPr lang="en-US" dirty="0" smtClean="0"/>
              <a:t>Sorting attribute values is </a:t>
            </a:r>
            <a:r>
              <a:rPr lang="en-US" smtClean="0"/>
              <a:t>O(log</a:t>
            </a:r>
            <a:r>
              <a:rPr lang="en-US" baseline="30000" smtClean="0"/>
              <a:t>2</a:t>
            </a:r>
            <a:r>
              <a:rPr lang="en-US" smtClean="0"/>
              <a:t>n) at most.</a:t>
            </a:r>
            <a:endParaRPr lang="en-US" dirty="0" smtClean="0"/>
          </a:p>
          <a:p>
            <a:pPr lvl="1"/>
            <a:r>
              <a:rPr lang="en-US" dirty="0" smtClean="0">
                <a:solidFill>
                  <a:srgbClr val="00B050"/>
                </a:solidFill>
              </a:rPr>
              <a:t>Note</a:t>
            </a:r>
            <a:r>
              <a:rPr lang="en-US" dirty="0" smtClean="0"/>
              <a:t>: this “n” is the number of different values of the attribute, not the number of training examples.</a:t>
            </a:r>
          </a:p>
          <a:p>
            <a:r>
              <a:rPr lang="en-US" dirty="0" smtClean="0"/>
              <a:t>Accumulated sums of positive and negative examples is O(log 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45</a:t>
            </a:fld>
            <a:endParaRPr lang="en-US" dirty="0"/>
          </a:p>
        </p:txBody>
      </p:sp>
    </p:spTree>
    <p:extLst>
      <p:ext uri="{BB962C8B-B14F-4D97-AF65-F5344CB8AC3E}">
        <p14:creationId xmlns:p14="http://schemas.microsoft.com/office/powerpoint/2010/main" val="64267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Parallelization</a:t>
            </a:r>
            <a:endParaRPr lang="en-US" dirty="0"/>
          </a:p>
        </p:txBody>
      </p:sp>
      <p:sp>
        <p:nvSpPr>
          <p:cNvPr id="3" name="Content Placeholder 2"/>
          <p:cNvSpPr>
            <a:spLocks noGrp="1"/>
          </p:cNvSpPr>
          <p:nvPr>
            <p:ph idx="1"/>
          </p:nvPr>
        </p:nvSpPr>
        <p:spPr/>
        <p:txBody>
          <a:bodyPr/>
          <a:lstStyle/>
          <a:p>
            <a:r>
              <a:rPr lang="en-US" dirty="0" smtClean="0"/>
              <a:t>As we build the decision tree top-down, we double the number of nodes at each level.</a:t>
            </a:r>
          </a:p>
          <a:p>
            <a:r>
              <a:rPr lang="en-US" dirty="0" smtClean="0"/>
              <a:t>But each training example goes with only one node at each level.</a:t>
            </a:r>
          </a:p>
          <a:p>
            <a:r>
              <a:rPr lang="en-US" dirty="0" smtClean="0"/>
              <a:t>Thus, the total work is the same at each level.</a:t>
            </a:r>
          </a:p>
          <a:p>
            <a:r>
              <a:rPr lang="en-US" dirty="0" smtClean="0"/>
              <a:t>And we can work on all the nodes at a level in parallel.</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46</a:t>
            </a:fld>
            <a:endParaRPr lang="en-US" dirty="0"/>
          </a:p>
        </p:txBody>
      </p:sp>
    </p:spTree>
    <p:extLst>
      <p:ext uri="{BB962C8B-B14F-4D97-AF65-F5344CB8AC3E}">
        <p14:creationId xmlns:p14="http://schemas.microsoft.com/office/powerpoint/2010/main" val="19122369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Overfitting</a:t>
            </a:r>
            <a:endParaRPr lang="en-US" dirty="0"/>
          </a:p>
        </p:txBody>
      </p:sp>
      <p:sp>
        <p:nvSpPr>
          <p:cNvPr id="3" name="Content Placeholder 2"/>
          <p:cNvSpPr>
            <a:spLocks noGrp="1"/>
          </p:cNvSpPr>
          <p:nvPr>
            <p:ph idx="1"/>
          </p:nvPr>
        </p:nvSpPr>
        <p:spPr/>
        <p:txBody>
          <a:bodyPr/>
          <a:lstStyle/>
          <a:p>
            <a:r>
              <a:rPr lang="en-US" dirty="0" smtClean="0"/>
              <a:t>We can add levels to the tree until all leaves are pure.</a:t>
            </a:r>
          </a:p>
          <a:p>
            <a:r>
              <a:rPr lang="en-US" dirty="0" smtClean="0"/>
              <a:t>At that point, there is 100% accuracy on the training set.</a:t>
            </a:r>
          </a:p>
          <a:p>
            <a:r>
              <a:rPr lang="en-US" dirty="0" smtClean="0"/>
              <a:t>But there might be significant error on the test set, because we have wildly </a:t>
            </a:r>
            <a:r>
              <a:rPr lang="en-US" dirty="0" err="1" smtClean="0"/>
              <a:t>overfit</a:t>
            </a:r>
            <a:r>
              <a:rPr lang="en-US" dirty="0" smtClean="0"/>
              <a:t> to the training set.</a:t>
            </a:r>
          </a:p>
          <a:p>
            <a:r>
              <a:rPr lang="en-US" i="1" dirty="0" smtClean="0">
                <a:solidFill>
                  <a:srgbClr val="FF0000"/>
                </a:solidFill>
              </a:rPr>
              <a:t>Post-pruning</a:t>
            </a:r>
            <a:r>
              <a:rPr lang="en-US" dirty="0" smtClean="0"/>
              <a:t> eliminates interior nodes if they do not contribute (much) to the accuracy on the test set.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47</a:t>
            </a:fld>
            <a:endParaRPr lang="en-US" dirty="0"/>
          </a:p>
        </p:txBody>
      </p:sp>
    </p:spTree>
    <p:extLst>
      <p:ext uri="{BB962C8B-B14F-4D97-AF65-F5344CB8AC3E}">
        <p14:creationId xmlns:p14="http://schemas.microsoft.com/office/powerpoint/2010/main" val="241798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Post-Pruning</a:t>
            </a:r>
            <a:endParaRPr lang="en-US" dirty="0"/>
          </a:p>
        </p:txBody>
      </p:sp>
      <p:sp>
        <p:nvSpPr>
          <p:cNvPr id="3" name="Content Placeholder 2"/>
          <p:cNvSpPr>
            <a:spLocks noGrp="1"/>
          </p:cNvSpPr>
          <p:nvPr>
            <p:ph idx="1"/>
          </p:nvPr>
        </p:nvSpPr>
        <p:spPr/>
        <p:txBody>
          <a:bodyPr/>
          <a:lstStyle/>
          <a:p>
            <a:r>
              <a:rPr lang="en-US" dirty="0" smtClean="0"/>
              <a:t>Eliminate the test at a node N, both of whose children are leaves.</a:t>
            </a:r>
          </a:p>
          <a:p>
            <a:r>
              <a:rPr lang="en-US" dirty="0" smtClean="0"/>
              <a:t>Makes N a leaf; give it the output that is the majority of its children.</a:t>
            </a:r>
          </a:p>
          <a:p>
            <a:r>
              <a:rPr lang="en-US" dirty="0" smtClean="0"/>
              <a:t>Compare the performance of the original tree and the pruned tree on the test set.</a:t>
            </a:r>
          </a:p>
          <a:p>
            <a:r>
              <a:rPr lang="en-US" dirty="0" smtClean="0"/>
              <a:t>If difference is small, accept the pruning and repeat.</a:t>
            </a:r>
          </a:p>
          <a:p>
            <a:r>
              <a:rPr lang="en-US" dirty="0" smtClean="0"/>
              <a:t>If the difference is large, restore the children and look for other places to prune.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48</a:t>
            </a:fld>
            <a:endParaRPr lang="en-US" dirty="0"/>
          </a:p>
        </p:txBody>
      </p:sp>
    </p:spTree>
    <p:extLst>
      <p:ext uri="{BB962C8B-B14F-4D97-AF65-F5344CB8AC3E}">
        <p14:creationId xmlns:p14="http://schemas.microsoft.com/office/powerpoint/2010/main" val="175326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Post-Pruning</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49</a:t>
            </a:fld>
            <a:endParaRPr lang="en-US"/>
          </a:p>
        </p:txBody>
      </p:sp>
      <p:sp>
        <p:nvSpPr>
          <p:cNvPr id="4" name="Oval 3"/>
          <p:cNvSpPr/>
          <p:nvPr/>
        </p:nvSpPr>
        <p:spPr>
          <a:xfrm>
            <a:off x="3733800" y="1447800"/>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20</a:t>
            </a:r>
            <a:endParaRPr lang="en-US" dirty="0">
              <a:solidFill>
                <a:schemeClr val="tx1"/>
              </a:solidFill>
            </a:endParaRPr>
          </a:p>
        </p:txBody>
      </p:sp>
      <p:sp>
        <p:nvSpPr>
          <p:cNvPr id="5" name="Oval 4"/>
          <p:cNvSpPr/>
          <p:nvPr/>
        </p:nvSpPr>
        <p:spPr>
          <a:xfrm>
            <a:off x="1219200" y="3429000"/>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11</a:t>
            </a:r>
            <a:endParaRPr lang="en-US" dirty="0">
              <a:solidFill>
                <a:schemeClr val="tx1"/>
              </a:solidFill>
            </a:endParaRPr>
          </a:p>
        </p:txBody>
      </p:sp>
      <p:sp>
        <p:nvSpPr>
          <p:cNvPr id="6" name="Oval 5"/>
          <p:cNvSpPr/>
          <p:nvPr/>
        </p:nvSpPr>
        <p:spPr>
          <a:xfrm>
            <a:off x="2427962" y="2466584"/>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13</a:t>
            </a:r>
            <a:endParaRPr lang="en-US" dirty="0">
              <a:solidFill>
                <a:schemeClr val="tx1"/>
              </a:solidFill>
            </a:endParaRPr>
          </a:p>
        </p:txBody>
      </p:sp>
      <p:sp>
        <p:nvSpPr>
          <p:cNvPr id="7" name="Oval 6"/>
          <p:cNvSpPr/>
          <p:nvPr/>
        </p:nvSpPr>
        <p:spPr>
          <a:xfrm>
            <a:off x="4648200" y="2466584"/>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9" name="Oval 8"/>
          <p:cNvSpPr/>
          <p:nvPr/>
        </p:nvSpPr>
        <p:spPr>
          <a:xfrm>
            <a:off x="3342362" y="34290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0" name="Oval 9"/>
          <p:cNvSpPr/>
          <p:nvPr/>
        </p:nvSpPr>
        <p:spPr>
          <a:xfrm>
            <a:off x="2133600" y="43434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1" name="Oval 10"/>
          <p:cNvSpPr/>
          <p:nvPr/>
        </p:nvSpPr>
        <p:spPr>
          <a:xfrm>
            <a:off x="679537" y="43434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cxnSp>
        <p:nvCxnSpPr>
          <p:cNvPr id="13" name="Straight Connector 12"/>
          <p:cNvCxnSpPr>
            <a:stCxn id="4" idx="3"/>
            <a:endCxn id="6" idx="0"/>
          </p:cNvCxnSpPr>
          <p:nvPr/>
        </p:nvCxnSpPr>
        <p:spPr>
          <a:xfrm flipH="1">
            <a:off x="2885162" y="1903085"/>
            <a:ext cx="982549" cy="56349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4" idx="5"/>
            <a:endCxn id="7" idx="0"/>
          </p:cNvCxnSpPr>
          <p:nvPr/>
        </p:nvCxnSpPr>
        <p:spPr>
          <a:xfrm>
            <a:off x="4514289" y="1903085"/>
            <a:ext cx="403743" cy="56349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a:stCxn id="6" idx="3"/>
            <a:endCxn id="5" idx="0"/>
          </p:cNvCxnSpPr>
          <p:nvPr/>
        </p:nvCxnSpPr>
        <p:spPr>
          <a:xfrm flipH="1">
            <a:off x="1676400" y="2921869"/>
            <a:ext cx="885473" cy="5071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6" idx="5"/>
            <a:endCxn id="9" idx="0"/>
          </p:cNvCxnSpPr>
          <p:nvPr/>
        </p:nvCxnSpPr>
        <p:spPr>
          <a:xfrm>
            <a:off x="3208451" y="2921869"/>
            <a:ext cx="403743" cy="5071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5" idx="3"/>
            <a:endCxn id="11" idx="0"/>
          </p:cNvCxnSpPr>
          <p:nvPr/>
        </p:nvCxnSpPr>
        <p:spPr>
          <a:xfrm flipH="1">
            <a:off x="949369" y="3884285"/>
            <a:ext cx="403742" cy="4591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5" idx="5"/>
            <a:endCxn id="10" idx="0"/>
          </p:cNvCxnSpPr>
          <p:nvPr/>
        </p:nvCxnSpPr>
        <p:spPr>
          <a:xfrm>
            <a:off x="1999689" y="3884285"/>
            <a:ext cx="403743" cy="459115"/>
          </a:xfrm>
          <a:prstGeom prst="line">
            <a:avLst/>
          </a:prstGeom>
          <a:ln w="28575" cmpd="sng"/>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019838" y="1730074"/>
            <a:ext cx="322524" cy="369332"/>
          </a:xfrm>
          <a:prstGeom prst="rect">
            <a:avLst/>
          </a:prstGeom>
          <a:noFill/>
        </p:spPr>
        <p:txBody>
          <a:bodyPr wrap="none" rtlCol="0">
            <a:spAutoFit/>
          </a:bodyPr>
          <a:lstStyle/>
          <a:p>
            <a:r>
              <a:rPr lang="en-US" dirty="0" smtClean="0"/>
              <a:t>Y</a:t>
            </a:r>
            <a:endParaRPr lang="en-US" dirty="0"/>
          </a:p>
        </p:txBody>
      </p:sp>
      <p:sp>
        <p:nvSpPr>
          <p:cNvPr id="25" name="TextBox 24"/>
          <p:cNvSpPr txBox="1"/>
          <p:nvPr/>
        </p:nvSpPr>
        <p:spPr>
          <a:xfrm>
            <a:off x="4865339" y="1872195"/>
            <a:ext cx="344966" cy="369332"/>
          </a:xfrm>
          <a:prstGeom prst="rect">
            <a:avLst/>
          </a:prstGeom>
          <a:noFill/>
        </p:spPr>
        <p:txBody>
          <a:bodyPr wrap="none" rtlCol="0">
            <a:spAutoFit/>
          </a:bodyPr>
          <a:lstStyle/>
          <a:p>
            <a:r>
              <a:rPr lang="en-US" dirty="0"/>
              <a:t>N</a:t>
            </a:r>
          </a:p>
        </p:txBody>
      </p:sp>
      <p:sp>
        <p:nvSpPr>
          <p:cNvPr id="26" name="TextBox 25"/>
          <p:cNvSpPr txBox="1"/>
          <p:nvPr/>
        </p:nvSpPr>
        <p:spPr>
          <a:xfrm>
            <a:off x="1838427" y="2733284"/>
            <a:ext cx="322524" cy="369332"/>
          </a:xfrm>
          <a:prstGeom prst="rect">
            <a:avLst/>
          </a:prstGeom>
          <a:noFill/>
        </p:spPr>
        <p:txBody>
          <a:bodyPr wrap="none" rtlCol="0">
            <a:spAutoFit/>
          </a:bodyPr>
          <a:lstStyle/>
          <a:p>
            <a:r>
              <a:rPr lang="en-US" dirty="0" smtClean="0"/>
              <a:t>Y</a:t>
            </a:r>
            <a:endParaRPr lang="en-US" dirty="0"/>
          </a:p>
        </p:txBody>
      </p:sp>
      <p:sp>
        <p:nvSpPr>
          <p:cNvPr id="27" name="TextBox 26"/>
          <p:cNvSpPr txBox="1"/>
          <p:nvPr/>
        </p:nvSpPr>
        <p:spPr>
          <a:xfrm>
            <a:off x="788107" y="3777734"/>
            <a:ext cx="322524" cy="369332"/>
          </a:xfrm>
          <a:prstGeom prst="rect">
            <a:avLst/>
          </a:prstGeom>
          <a:noFill/>
        </p:spPr>
        <p:txBody>
          <a:bodyPr wrap="none" rtlCol="0">
            <a:spAutoFit/>
          </a:bodyPr>
          <a:lstStyle/>
          <a:p>
            <a:r>
              <a:rPr lang="en-US" dirty="0" smtClean="0"/>
              <a:t>Y</a:t>
            </a:r>
            <a:endParaRPr lang="en-US" dirty="0"/>
          </a:p>
        </p:txBody>
      </p:sp>
      <p:sp>
        <p:nvSpPr>
          <p:cNvPr id="28" name="TextBox 27"/>
          <p:cNvSpPr txBox="1"/>
          <p:nvPr/>
        </p:nvSpPr>
        <p:spPr>
          <a:xfrm>
            <a:off x="2447573" y="3777734"/>
            <a:ext cx="344966" cy="369332"/>
          </a:xfrm>
          <a:prstGeom prst="rect">
            <a:avLst/>
          </a:prstGeom>
          <a:noFill/>
        </p:spPr>
        <p:txBody>
          <a:bodyPr wrap="none" rtlCol="0">
            <a:spAutoFit/>
          </a:bodyPr>
          <a:lstStyle/>
          <a:p>
            <a:r>
              <a:rPr lang="en-US" dirty="0"/>
              <a:t>N</a:t>
            </a:r>
          </a:p>
        </p:txBody>
      </p:sp>
      <p:sp>
        <p:nvSpPr>
          <p:cNvPr id="29" name="TextBox 28"/>
          <p:cNvSpPr txBox="1"/>
          <p:nvPr/>
        </p:nvSpPr>
        <p:spPr>
          <a:xfrm>
            <a:off x="3612194" y="2733284"/>
            <a:ext cx="344966" cy="369332"/>
          </a:xfrm>
          <a:prstGeom prst="rect">
            <a:avLst/>
          </a:prstGeom>
          <a:noFill/>
        </p:spPr>
        <p:txBody>
          <a:bodyPr wrap="none" rtlCol="0">
            <a:spAutoFit/>
          </a:bodyPr>
          <a:lstStyle/>
          <a:p>
            <a:r>
              <a:rPr lang="en-US" dirty="0"/>
              <a:t>N</a:t>
            </a:r>
          </a:p>
        </p:txBody>
      </p:sp>
      <p:sp>
        <p:nvSpPr>
          <p:cNvPr id="8" name="TextBox 7"/>
          <p:cNvSpPr txBox="1"/>
          <p:nvPr/>
        </p:nvSpPr>
        <p:spPr>
          <a:xfrm>
            <a:off x="679537" y="1714500"/>
            <a:ext cx="1619354" cy="830997"/>
          </a:xfrm>
          <a:prstGeom prst="rect">
            <a:avLst/>
          </a:prstGeom>
          <a:noFill/>
        </p:spPr>
        <p:txBody>
          <a:bodyPr wrap="none" rtlCol="0">
            <a:spAutoFit/>
          </a:bodyPr>
          <a:lstStyle/>
          <a:p>
            <a:r>
              <a:rPr lang="en-US" sz="2400" dirty="0" smtClean="0"/>
              <a:t>Is this node</a:t>
            </a:r>
          </a:p>
          <a:p>
            <a:r>
              <a:rPr lang="en-US" sz="2400" dirty="0" smtClean="0"/>
              <a:t>useful?</a:t>
            </a:r>
            <a:endParaRPr lang="en-US" sz="2400" dirty="0"/>
          </a:p>
        </p:txBody>
      </p:sp>
      <p:cxnSp>
        <p:nvCxnSpPr>
          <p:cNvPr id="14" name="Straight Arrow Connector 13"/>
          <p:cNvCxnSpPr>
            <a:stCxn id="8" idx="2"/>
          </p:cNvCxnSpPr>
          <p:nvPr/>
        </p:nvCxnSpPr>
        <p:spPr>
          <a:xfrm>
            <a:off x="1489214" y="2545497"/>
            <a:ext cx="0" cy="88350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65138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Supervised Learning</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Supervised learning </a:t>
            </a:r>
            <a:r>
              <a:rPr lang="en-US" dirty="0" smtClean="0"/>
              <a:t>is building, from the training data, a model that closely represents the function y = f(x).</a:t>
            </a:r>
          </a:p>
          <a:p>
            <a:r>
              <a:rPr lang="en-US" dirty="0" smtClean="0">
                <a:solidFill>
                  <a:srgbClr val="00B050"/>
                </a:solidFill>
              </a:rPr>
              <a:t>Example</a:t>
            </a:r>
            <a:r>
              <a:rPr lang="en-US" dirty="0" smtClean="0"/>
              <a:t>: If x and y are real numbers, the model of f might be a straight line.</a:t>
            </a:r>
          </a:p>
          <a:p>
            <a:r>
              <a:rPr lang="en-US" dirty="0" smtClean="0">
                <a:solidFill>
                  <a:srgbClr val="00B050"/>
                </a:solidFill>
              </a:rPr>
              <a:t>Example</a:t>
            </a:r>
            <a:r>
              <a:rPr lang="en-US" dirty="0" smtClean="0"/>
              <a:t>: if x is a email and y is +1 or -1, the model might be weights on words together with a threshold such that the answer is +1 (spam) if the weighted sum of the words in the email exceeds the threshold.</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a:t>
            </a:fld>
            <a:endParaRPr lang="en-US" dirty="0"/>
          </a:p>
        </p:txBody>
      </p:sp>
    </p:spTree>
    <p:extLst>
      <p:ext uri="{BB962C8B-B14F-4D97-AF65-F5344CB8AC3E}">
        <p14:creationId xmlns:p14="http://schemas.microsoft.com/office/powerpoint/2010/main" val="15640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Post-Pruning</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50</a:t>
            </a:fld>
            <a:endParaRPr lang="en-US"/>
          </a:p>
        </p:txBody>
      </p:sp>
      <p:sp>
        <p:nvSpPr>
          <p:cNvPr id="4" name="Oval 3"/>
          <p:cNvSpPr/>
          <p:nvPr/>
        </p:nvSpPr>
        <p:spPr>
          <a:xfrm>
            <a:off x="3733800" y="1447800"/>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20</a:t>
            </a:r>
            <a:endParaRPr lang="en-US" dirty="0">
              <a:solidFill>
                <a:schemeClr val="tx1"/>
              </a:solidFill>
            </a:endParaRPr>
          </a:p>
        </p:txBody>
      </p:sp>
      <p:sp>
        <p:nvSpPr>
          <p:cNvPr id="6" name="Oval 5"/>
          <p:cNvSpPr/>
          <p:nvPr/>
        </p:nvSpPr>
        <p:spPr>
          <a:xfrm>
            <a:off x="2427962" y="2466584"/>
            <a:ext cx="914400" cy="533400"/>
          </a:xfrm>
          <a:prstGeom prst="ellipse">
            <a:avLst/>
          </a:prstGeom>
          <a:solidFill>
            <a:schemeClr val="tx2">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&lt; 13</a:t>
            </a:r>
            <a:endParaRPr lang="en-US" dirty="0">
              <a:solidFill>
                <a:schemeClr val="tx1"/>
              </a:solidFill>
            </a:endParaRPr>
          </a:p>
        </p:txBody>
      </p:sp>
      <p:sp>
        <p:nvSpPr>
          <p:cNvPr id="7" name="Oval 6"/>
          <p:cNvSpPr/>
          <p:nvPr/>
        </p:nvSpPr>
        <p:spPr>
          <a:xfrm>
            <a:off x="4648200" y="2466584"/>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9" name="Oval 8"/>
          <p:cNvSpPr/>
          <p:nvPr/>
        </p:nvSpPr>
        <p:spPr>
          <a:xfrm>
            <a:off x="3342362" y="34290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0" name="Oval 9"/>
          <p:cNvSpPr/>
          <p:nvPr/>
        </p:nvSpPr>
        <p:spPr>
          <a:xfrm>
            <a:off x="1910684" y="3429000"/>
            <a:ext cx="539663" cy="533400"/>
          </a:xfrm>
          <a:prstGeom prst="ellipse">
            <a:avLst/>
          </a:prstGeom>
          <a:solidFill>
            <a:schemeClr val="accent1">
              <a:lumMod val="60000"/>
              <a:lumOff val="4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cxnSp>
        <p:nvCxnSpPr>
          <p:cNvPr id="13" name="Straight Connector 12"/>
          <p:cNvCxnSpPr>
            <a:stCxn id="4" idx="3"/>
            <a:endCxn id="6" idx="0"/>
          </p:cNvCxnSpPr>
          <p:nvPr/>
        </p:nvCxnSpPr>
        <p:spPr>
          <a:xfrm flipH="1">
            <a:off x="2885162" y="1903085"/>
            <a:ext cx="982549" cy="56349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4" idx="5"/>
            <a:endCxn id="7" idx="0"/>
          </p:cNvCxnSpPr>
          <p:nvPr/>
        </p:nvCxnSpPr>
        <p:spPr>
          <a:xfrm>
            <a:off x="4514289" y="1903085"/>
            <a:ext cx="403743" cy="56349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a:stCxn id="6" idx="3"/>
            <a:endCxn id="10" idx="0"/>
          </p:cNvCxnSpPr>
          <p:nvPr/>
        </p:nvCxnSpPr>
        <p:spPr>
          <a:xfrm flipH="1">
            <a:off x="2180516" y="2921869"/>
            <a:ext cx="381357" cy="50713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6" idx="5"/>
            <a:endCxn id="9" idx="0"/>
          </p:cNvCxnSpPr>
          <p:nvPr/>
        </p:nvCxnSpPr>
        <p:spPr>
          <a:xfrm>
            <a:off x="3208451" y="2921869"/>
            <a:ext cx="403743" cy="507131"/>
          </a:xfrm>
          <a:prstGeom prst="line">
            <a:avLst/>
          </a:prstGeom>
          <a:ln w="28575" cmpd="sng"/>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019838" y="1730074"/>
            <a:ext cx="322524" cy="369332"/>
          </a:xfrm>
          <a:prstGeom prst="rect">
            <a:avLst/>
          </a:prstGeom>
          <a:noFill/>
        </p:spPr>
        <p:txBody>
          <a:bodyPr wrap="none" rtlCol="0">
            <a:spAutoFit/>
          </a:bodyPr>
          <a:lstStyle/>
          <a:p>
            <a:r>
              <a:rPr lang="en-US" dirty="0" smtClean="0"/>
              <a:t>Y</a:t>
            </a:r>
            <a:endParaRPr lang="en-US" dirty="0"/>
          </a:p>
        </p:txBody>
      </p:sp>
      <p:sp>
        <p:nvSpPr>
          <p:cNvPr id="25" name="TextBox 24"/>
          <p:cNvSpPr txBox="1"/>
          <p:nvPr/>
        </p:nvSpPr>
        <p:spPr>
          <a:xfrm>
            <a:off x="4865339" y="1872195"/>
            <a:ext cx="344966" cy="369332"/>
          </a:xfrm>
          <a:prstGeom prst="rect">
            <a:avLst/>
          </a:prstGeom>
          <a:noFill/>
        </p:spPr>
        <p:txBody>
          <a:bodyPr wrap="none" rtlCol="0">
            <a:spAutoFit/>
          </a:bodyPr>
          <a:lstStyle/>
          <a:p>
            <a:r>
              <a:rPr lang="en-US" dirty="0"/>
              <a:t>N</a:t>
            </a:r>
          </a:p>
        </p:txBody>
      </p:sp>
      <p:sp>
        <p:nvSpPr>
          <p:cNvPr id="26" name="TextBox 25"/>
          <p:cNvSpPr txBox="1"/>
          <p:nvPr/>
        </p:nvSpPr>
        <p:spPr>
          <a:xfrm>
            <a:off x="2048670" y="2733284"/>
            <a:ext cx="322524" cy="369332"/>
          </a:xfrm>
          <a:prstGeom prst="rect">
            <a:avLst/>
          </a:prstGeom>
          <a:noFill/>
        </p:spPr>
        <p:txBody>
          <a:bodyPr wrap="none" rtlCol="0">
            <a:spAutoFit/>
          </a:bodyPr>
          <a:lstStyle/>
          <a:p>
            <a:r>
              <a:rPr lang="en-US" dirty="0" smtClean="0"/>
              <a:t>Y</a:t>
            </a:r>
            <a:endParaRPr lang="en-US" dirty="0"/>
          </a:p>
        </p:txBody>
      </p:sp>
      <p:sp>
        <p:nvSpPr>
          <p:cNvPr id="29" name="TextBox 28"/>
          <p:cNvSpPr txBox="1"/>
          <p:nvPr/>
        </p:nvSpPr>
        <p:spPr>
          <a:xfrm>
            <a:off x="3612194" y="2733284"/>
            <a:ext cx="344966" cy="369332"/>
          </a:xfrm>
          <a:prstGeom prst="rect">
            <a:avLst/>
          </a:prstGeom>
          <a:noFill/>
        </p:spPr>
        <p:txBody>
          <a:bodyPr wrap="none" rtlCol="0">
            <a:spAutoFit/>
          </a:bodyPr>
          <a:lstStyle/>
          <a:p>
            <a:r>
              <a:rPr lang="en-US" dirty="0"/>
              <a:t>N</a:t>
            </a:r>
          </a:p>
        </p:txBody>
      </p:sp>
      <p:sp>
        <p:nvSpPr>
          <p:cNvPr id="12" name="TextBox 11"/>
          <p:cNvSpPr txBox="1"/>
          <p:nvPr/>
        </p:nvSpPr>
        <p:spPr>
          <a:xfrm>
            <a:off x="173912" y="4880975"/>
            <a:ext cx="5716630" cy="830997"/>
          </a:xfrm>
          <a:prstGeom prst="rect">
            <a:avLst/>
          </a:prstGeom>
          <a:noFill/>
        </p:spPr>
        <p:txBody>
          <a:bodyPr wrap="none" rtlCol="0">
            <a:spAutoFit/>
          </a:bodyPr>
          <a:lstStyle/>
          <a:p>
            <a:r>
              <a:rPr lang="en-US" sz="2400" dirty="0" smtClean="0"/>
              <a:t>Since an equal number of training examples</a:t>
            </a:r>
          </a:p>
          <a:p>
            <a:r>
              <a:rPr lang="en-US" sz="2400" dirty="0" smtClean="0"/>
              <a:t>went to either side, we picked +1 arbitrarily.</a:t>
            </a:r>
            <a:endParaRPr lang="en-US" sz="2400" dirty="0"/>
          </a:p>
        </p:txBody>
      </p:sp>
      <p:cxnSp>
        <p:nvCxnSpPr>
          <p:cNvPr id="18" name="Straight Arrow Connector 17"/>
          <p:cNvCxnSpPr>
            <a:stCxn id="12" idx="0"/>
          </p:cNvCxnSpPr>
          <p:nvPr/>
        </p:nvCxnSpPr>
        <p:spPr>
          <a:xfrm flipH="1" flipV="1">
            <a:off x="2427962" y="3962400"/>
            <a:ext cx="604265" cy="9185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081267" y="3251668"/>
            <a:ext cx="5062733" cy="1200329"/>
          </a:xfrm>
          <a:prstGeom prst="rect">
            <a:avLst/>
          </a:prstGeom>
          <a:noFill/>
        </p:spPr>
        <p:txBody>
          <a:bodyPr wrap="none" rtlCol="0">
            <a:spAutoFit/>
          </a:bodyPr>
          <a:lstStyle/>
          <a:p>
            <a:r>
              <a:rPr lang="en-US" sz="2400" dirty="0" smtClean="0">
                <a:solidFill>
                  <a:srgbClr val="00B050"/>
                </a:solidFill>
              </a:rPr>
              <a:t>Does the error rate (on the test set)</a:t>
            </a:r>
          </a:p>
          <a:p>
            <a:r>
              <a:rPr lang="en-US" sz="2400" dirty="0" smtClean="0">
                <a:solidFill>
                  <a:srgbClr val="00B050"/>
                </a:solidFill>
              </a:rPr>
              <a:t>for this tree exceed by much the error</a:t>
            </a:r>
          </a:p>
          <a:p>
            <a:r>
              <a:rPr lang="en-US" sz="2400" dirty="0" smtClean="0">
                <a:solidFill>
                  <a:srgbClr val="00B050"/>
                </a:solidFill>
              </a:rPr>
              <a:t>Rate for the tree on the previous slide?</a:t>
            </a:r>
            <a:endParaRPr lang="en-US" sz="2400" dirty="0">
              <a:solidFill>
                <a:srgbClr val="00B050"/>
              </a:solidFill>
            </a:endParaRPr>
          </a:p>
        </p:txBody>
      </p:sp>
    </p:spTree>
    <p:extLst>
      <p:ext uri="{BB962C8B-B14F-4D97-AF65-F5344CB8AC3E}">
        <p14:creationId xmlns:p14="http://schemas.microsoft.com/office/powerpoint/2010/main" val="100498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Decision Trees</a:t>
            </a:r>
            <a:endParaRPr lang="en-US" dirty="0"/>
          </a:p>
        </p:txBody>
      </p:sp>
      <p:sp>
        <p:nvSpPr>
          <p:cNvPr id="3" name="Content Placeholder 2"/>
          <p:cNvSpPr>
            <a:spLocks noGrp="1"/>
          </p:cNvSpPr>
          <p:nvPr>
            <p:ph idx="1"/>
          </p:nvPr>
        </p:nvSpPr>
        <p:spPr/>
        <p:txBody>
          <a:bodyPr/>
          <a:lstStyle/>
          <a:p>
            <a:r>
              <a:rPr lang="en-US" dirty="0" smtClean="0"/>
              <a:t>A decision tree is a model in the form of a tree where:</a:t>
            </a:r>
          </a:p>
          <a:p>
            <a:pPr lvl="1"/>
            <a:r>
              <a:rPr lang="en-US" dirty="0"/>
              <a:t>I</a:t>
            </a:r>
            <a:r>
              <a:rPr lang="en-US" dirty="0" smtClean="0"/>
              <a:t>nterior nodes have tests about the value of x, with one child for each possible outcome of the test.</a:t>
            </a:r>
          </a:p>
          <a:p>
            <a:pPr lvl="1"/>
            <a:r>
              <a:rPr lang="en-US" dirty="0" smtClean="0"/>
              <a:t>Leaves have a value for f(x).</a:t>
            </a:r>
          </a:p>
          <a:p>
            <a:r>
              <a:rPr lang="en-US" dirty="0" smtClean="0"/>
              <a:t>Given an x to be tested, start at the root, and perform the tests, moving to the proper child.</a:t>
            </a:r>
          </a:p>
          <a:p>
            <a:r>
              <a:rPr lang="en-US" dirty="0" smtClean="0"/>
              <a:t>When you reach a leaf, declare the value of f(x) to be whatever is found at that leaf.</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6</a:t>
            </a:fld>
            <a:endParaRPr lang="en-US" dirty="0"/>
          </a:p>
        </p:txBody>
      </p:sp>
    </p:spTree>
    <p:extLst>
      <p:ext uri="{BB962C8B-B14F-4D97-AF65-F5344CB8AC3E}">
        <p14:creationId xmlns:p14="http://schemas.microsoft.com/office/powerpoint/2010/main" val="66538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 Decision Tree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7</a:t>
            </a:fld>
            <a:endParaRPr lang="en-US"/>
          </a:p>
        </p:txBody>
      </p:sp>
      <p:sp>
        <p:nvSpPr>
          <p:cNvPr id="4" name="Oval 3"/>
          <p:cNvSpPr/>
          <p:nvPr/>
        </p:nvSpPr>
        <p:spPr>
          <a:xfrm>
            <a:off x="1866900" y="2146126"/>
            <a:ext cx="1447800" cy="609600"/>
          </a:xfrm>
          <a:prstGeom prst="ellipse">
            <a:avLst/>
          </a:prstGeom>
          <a:solidFill>
            <a:schemeClr val="accent3">
              <a:lumMod val="20000"/>
              <a:lumOff val="8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Age &lt; 30</a:t>
            </a:r>
          </a:p>
          <a:p>
            <a:pPr algn="ctr"/>
            <a:r>
              <a:rPr lang="en-US" dirty="0" smtClean="0">
                <a:solidFill>
                  <a:schemeClr val="tx1"/>
                </a:solidFill>
              </a:rPr>
              <a:t>Y         N</a:t>
            </a:r>
            <a:endParaRPr lang="en-US" dirty="0">
              <a:solidFill>
                <a:schemeClr val="tx1"/>
              </a:solidFill>
            </a:endParaRPr>
          </a:p>
        </p:txBody>
      </p:sp>
      <p:sp>
        <p:nvSpPr>
          <p:cNvPr id="5" name="Oval 4"/>
          <p:cNvSpPr/>
          <p:nvPr/>
        </p:nvSpPr>
        <p:spPr>
          <a:xfrm>
            <a:off x="5046945" y="2146126"/>
            <a:ext cx="3116893" cy="609600"/>
          </a:xfrm>
          <a:prstGeom prst="ellipse">
            <a:avLst/>
          </a:prstGeom>
          <a:solidFill>
            <a:schemeClr val="accent3">
              <a:lumMod val="20000"/>
              <a:lumOff val="8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Intelligence</a:t>
            </a:r>
          </a:p>
          <a:p>
            <a:pPr algn="ctr"/>
            <a:r>
              <a:rPr lang="en-US" dirty="0" smtClean="0">
                <a:solidFill>
                  <a:schemeClr val="tx1"/>
                </a:solidFill>
              </a:rPr>
              <a:t>Stupid      Very Stupid</a:t>
            </a:r>
            <a:endParaRPr lang="en-US" dirty="0">
              <a:solidFill>
                <a:schemeClr val="tx1"/>
              </a:solidFill>
            </a:endParaRPr>
          </a:p>
        </p:txBody>
      </p:sp>
      <p:sp>
        <p:nvSpPr>
          <p:cNvPr id="7" name="Oval 6"/>
          <p:cNvSpPr/>
          <p:nvPr/>
        </p:nvSpPr>
        <p:spPr>
          <a:xfrm>
            <a:off x="990600" y="3081403"/>
            <a:ext cx="1371600" cy="609600"/>
          </a:xfrm>
          <a:prstGeom prst="ellipse">
            <a:avLst/>
          </a:prstGeom>
          <a:solidFill>
            <a:schemeClr val="accent1">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Sanders</a:t>
            </a:r>
            <a:endParaRPr lang="en-US" dirty="0">
              <a:solidFill>
                <a:schemeClr val="tx1"/>
              </a:solidFill>
            </a:endParaRPr>
          </a:p>
        </p:txBody>
      </p:sp>
      <p:sp>
        <p:nvSpPr>
          <p:cNvPr id="8" name="Oval 7"/>
          <p:cNvSpPr/>
          <p:nvPr/>
        </p:nvSpPr>
        <p:spPr>
          <a:xfrm>
            <a:off x="3657600" y="1423792"/>
            <a:ext cx="1371600" cy="609600"/>
          </a:xfrm>
          <a:prstGeom prst="ellipse">
            <a:avLst/>
          </a:prstGeom>
          <a:solidFill>
            <a:schemeClr val="accent3">
              <a:lumMod val="20000"/>
              <a:lumOff val="8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Liberal?</a:t>
            </a:r>
          </a:p>
          <a:p>
            <a:pPr algn="ctr"/>
            <a:r>
              <a:rPr lang="en-US" dirty="0" smtClean="0">
                <a:solidFill>
                  <a:schemeClr val="tx1"/>
                </a:solidFill>
              </a:rPr>
              <a:t>Y        N</a:t>
            </a:r>
            <a:endParaRPr lang="en-US" dirty="0">
              <a:solidFill>
                <a:schemeClr val="tx1"/>
              </a:solidFill>
            </a:endParaRPr>
          </a:p>
        </p:txBody>
      </p:sp>
      <p:cxnSp>
        <p:nvCxnSpPr>
          <p:cNvPr id="10" name="Straight Connector 9"/>
          <p:cNvCxnSpPr>
            <a:stCxn id="8" idx="3"/>
            <a:endCxn id="4" idx="0"/>
          </p:cNvCxnSpPr>
          <p:nvPr/>
        </p:nvCxnSpPr>
        <p:spPr>
          <a:xfrm flipH="1">
            <a:off x="2590800" y="1944118"/>
            <a:ext cx="1267666" cy="2020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a:stCxn id="8" idx="5"/>
            <a:endCxn id="5" idx="0"/>
          </p:cNvCxnSpPr>
          <p:nvPr/>
        </p:nvCxnSpPr>
        <p:spPr>
          <a:xfrm>
            <a:off x="4828334" y="1944118"/>
            <a:ext cx="1777058" cy="202008"/>
          </a:xfrm>
          <a:prstGeom prst="line">
            <a:avLst/>
          </a:prstGeom>
          <a:ln w="28575" cmpd="sng"/>
        </p:spPr>
        <p:style>
          <a:lnRef idx="1">
            <a:schemeClr val="dk1"/>
          </a:lnRef>
          <a:fillRef idx="0">
            <a:schemeClr val="dk1"/>
          </a:fillRef>
          <a:effectRef idx="0">
            <a:schemeClr val="dk1"/>
          </a:effectRef>
          <a:fontRef idx="minor">
            <a:schemeClr val="tx1"/>
          </a:fontRef>
        </p:style>
      </p:cxnSp>
      <p:sp>
        <p:nvSpPr>
          <p:cNvPr id="14" name="Oval 13"/>
          <p:cNvSpPr/>
          <p:nvPr/>
        </p:nvSpPr>
        <p:spPr>
          <a:xfrm>
            <a:off x="2802050" y="3077228"/>
            <a:ext cx="1371600" cy="609600"/>
          </a:xfrm>
          <a:prstGeom prst="ellipse">
            <a:avLst/>
          </a:prstGeom>
          <a:solidFill>
            <a:schemeClr val="accent1">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Clinton</a:t>
            </a:r>
            <a:endParaRPr lang="en-US" dirty="0">
              <a:solidFill>
                <a:schemeClr val="tx1"/>
              </a:solidFill>
            </a:endParaRPr>
          </a:p>
        </p:txBody>
      </p:sp>
      <p:sp>
        <p:nvSpPr>
          <p:cNvPr id="15" name="Oval 14"/>
          <p:cNvSpPr/>
          <p:nvPr/>
        </p:nvSpPr>
        <p:spPr>
          <a:xfrm>
            <a:off x="4378671" y="3081403"/>
            <a:ext cx="1371600" cy="609600"/>
          </a:xfrm>
          <a:prstGeom prst="ellipse">
            <a:avLst/>
          </a:prstGeom>
          <a:solidFill>
            <a:schemeClr val="accent1">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Cruz</a:t>
            </a:r>
            <a:endParaRPr lang="en-US" dirty="0">
              <a:solidFill>
                <a:schemeClr val="tx1"/>
              </a:solidFill>
            </a:endParaRPr>
          </a:p>
        </p:txBody>
      </p:sp>
      <p:sp>
        <p:nvSpPr>
          <p:cNvPr id="16" name="Oval 15"/>
          <p:cNvSpPr/>
          <p:nvPr/>
        </p:nvSpPr>
        <p:spPr>
          <a:xfrm>
            <a:off x="7478038" y="3081403"/>
            <a:ext cx="1371600" cy="609600"/>
          </a:xfrm>
          <a:prstGeom prst="ellipse">
            <a:avLst/>
          </a:prstGeom>
          <a:solidFill>
            <a:schemeClr val="accent1">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Trump</a:t>
            </a:r>
            <a:endParaRPr lang="en-US" dirty="0">
              <a:solidFill>
                <a:schemeClr val="tx1"/>
              </a:solidFill>
            </a:endParaRPr>
          </a:p>
        </p:txBody>
      </p:sp>
      <p:cxnSp>
        <p:nvCxnSpPr>
          <p:cNvPr id="18" name="Straight Connector 17"/>
          <p:cNvCxnSpPr>
            <a:stCxn id="4" idx="3"/>
            <a:endCxn id="7" idx="0"/>
          </p:cNvCxnSpPr>
          <p:nvPr/>
        </p:nvCxnSpPr>
        <p:spPr>
          <a:xfrm flipH="1">
            <a:off x="1676400" y="2666452"/>
            <a:ext cx="402525" cy="41495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0" name="Straight Connector 19"/>
          <p:cNvCxnSpPr>
            <a:stCxn id="4" idx="5"/>
            <a:endCxn id="14" idx="0"/>
          </p:cNvCxnSpPr>
          <p:nvPr/>
        </p:nvCxnSpPr>
        <p:spPr>
          <a:xfrm>
            <a:off x="3102675" y="2666452"/>
            <a:ext cx="385175" cy="410776"/>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2" name="Straight Connector 31"/>
          <p:cNvCxnSpPr>
            <a:stCxn id="5" idx="3"/>
            <a:endCxn id="15" idx="0"/>
          </p:cNvCxnSpPr>
          <p:nvPr/>
        </p:nvCxnSpPr>
        <p:spPr>
          <a:xfrm flipH="1">
            <a:off x="5064471" y="2666452"/>
            <a:ext cx="438932" cy="41495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35" name="Straight Connector 34"/>
          <p:cNvCxnSpPr>
            <a:stCxn id="5" idx="5"/>
            <a:endCxn id="16" idx="0"/>
          </p:cNvCxnSpPr>
          <p:nvPr/>
        </p:nvCxnSpPr>
        <p:spPr>
          <a:xfrm>
            <a:off x="7707380" y="2666452"/>
            <a:ext cx="456458" cy="414951"/>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42" name="Straight Arrow Connector 41"/>
          <p:cNvCxnSpPr>
            <a:endCxn id="8" idx="0"/>
          </p:cNvCxnSpPr>
          <p:nvPr/>
        </p:nvCxnSpPr>
        <p:spPr>
          <a:xfrm>
            <a:off x="4343400" y="1066800"/>
            <a:ext cx="0" cy="356992"/>
          </a:xfrm>
          <a:prstGeom prst="straightConnector1">
            <a:avLst/>
          </a:prstGeom>
          <a:ln w="38100" cmpd="sng">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a:endCxn id="14" idx="0"/>
          </p:cNvCxnSpPr>
          <p:nvPr/>
        </p:nvCxnSpPr>
        <p:spPr>
          <a:xfrm>
            <a:off x="3102675" y="2695431"/>
            <a:ext cx="385175" cy="381797"/>
          </a:xfrm>
          <a:prstGeom prst="straightConnector1">
            <a:avLst/>
          </a:prstGeom>
          <a:ln w="38100" cmpd="sng">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flipH="1">
            <a:off x="2802050" y="1967630"/>
            <a:ext cx="1056416" cy="178496"/>
          </a:xfrm>
          <a:prstGeom prst="straightConnector1">
            <a:avLst/>
          </a:prstGeom>
          <a:ln w="38100" cmpd="sng">
            <a:solidFill>
              <a:srgbClr val="FF0000"/>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159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Loss Function</a:t>
            </a:r>
            <a:endParaRPr lang="en-US" dirty="0"/>
          </a:p>
        </p:txBody>
      </p:sp>
      <p:sp>
        <p:nvSpPr>
          <p:cNvPr id="3" name="Content Placeholder 2"/>
          <p:cNvSpPr>
            <a:spLocks noGrp="1"/>
          </p:cNvSpPr>
          <p:nvPr>
            <p:ph idx="1"/>
          </p:nvPr>
        </p:nvSpPr>
        <p:spPr/>
        <p:txBody>
          <a:bodyPr/>
          <a:lstStyle/>
          <a:p>
            <a:r>
              <a:rPr lang="en-US" dirty="0" smtClean="0"/>
              <a:t>We need to choose a </a:t>
            </a:r>
            <a:r>
              <a:rPr lang="en-US" i="1" dirty="0" smtClean="0">
                <a:solidFill>
                  <a:srgbClr val="FF0000"/>
                </a:solidFill>
              </a:rPr>
              <a:t>loss function </a:t>
            </a:r>
            <a:r>
              <a:rPr lang="en-US" dirty="0" smtClean="0"/>
              <a:t>that measures how well or badly a given model represents the function y = f(x).</a:t>
            </a:r>
          </a:p>
          <a:p>
            <a:r>
              <a:rPr lang="en-US" dirty="0" smtClean="0">
                <a:solidFill>
                  <a:srgbClr val="0070C0"/>
                </a:solidFill>
              </a:rPr>
              <a:t>Common choice</a:t>
            </a:r>
            <a:r>
              <a:rPr lang="en-US" dirty="0" smtClean="0"/>
              <a:t>: the fraction of x’s for which the model gives a value different from y.</a:t>
            </a:r>
          </a:p>
          <a:p>
            <a:r>
              <a:rPr lang="en-US" dirty="0" smtClean="0">
                <a:solidFill>
                  <a:srgbClr val="00B050"/>
                </a:solidFill>
              </a:rPr>
              <a:t>Example</a:t>
            </a:r>
            <a:r>
              <a:rPr lang="en-US" dirty="0" smtClean="0"/>
              <a:t>: if we use a model of email spam that is a weight for each word and a threshold, then the loss for given weights + threshold could be the fraction of misclassified emails.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8</a:t>
            </a:fld>
            <a:endParaRPr lang="en-US" dirty="0"/>
          </a:p>
        </p:txBody>
      </p:sp>
    </p:spTree>
    <p:extLst>
      <p:ext uri="{BB962C8B-B14F-4D97-AF65-F5344CB8AC3E}">
        <p14:creationId xmlns:p14="http://schemas.microsoft.com/office/powerpoint/2010/main" val="421122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Function – (2)</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But are all errors equally bad?</a:t>
            </a:r>
          </a:p>
          <a:p>
            <a:r>
              <a:rPr lang="en-US" dirty="0" smtClean="0">
                <a:solidFill>
                  <a:srgbClr val="00B050"/>
                </a:solidFill>
              </a:rPr>
              <a:t>Question for thought</a:t>
            </a:r>
            <a:r>
              <a:rPr lang="en-US" dirty="0" smtClean="0"/>
              <a:t>: do you think that the loss should be the same for a good email classified as spam and a spam email passed to the user’s inbox?</a:t>
            </a:r>
          </a:p>
          <a:p>
            <a:r>
              <a:rPr lang="en-US" dirty="0" smtClean="0"/>
              <a:t>If y is a numerical value, cost could be the average magnitude of the difference between f(x) as computed by the model, and the true y.</a:t>
            </a:r>
          </a:p>
          <a:p>
            <a:pPr lvl="1"/>
            <a:r>
              <a:rPr lang="en-US" dirty="0" smtClean="0"/>
              <a:t>Or square each error (like RMSE).</a:t>
            </a:r>
          </a:p>
          <a:p>
            <a:pPr lvl="2"/>
            <a:r>
              <a:rPr lang="en-US" dirty="0" smtClean="0">
                <a:solidFill>
                  <a:schemeClr val="accent1">
                    <a:lumMod val="75000"/>
                  </a:schemeClr>
                </a:solidFill>
              </a:rPr>
              <a:t>Subtle point</a:t>
            </a:r>
            <a:r>
              <a:rPr lang="en-US" dirty="0" smtClean="0"/>
              <a:t>: squaring errors makes the loss function much more tolerant of small errors, but not big ones.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9</a:t>
            </a:fld>
            <a:endParaRPr lang="en-US" dirty="0"/>
          </a:p>
        </p:txBody>
      </p:sp>
    </p:spTree>
    <p:extLst>
      <p:ext uri="{BB962C8B-B14F-4D97-AF65-F5344CB8AC3E}">
        <p14:creationId xmlns:p14="http://schemas.microsoft.com/office/powerpoint/2010/main" val="84696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8354</TotalTime>
  <Words>3206</Words>
  <Application>Microsoft Office PowerPoint</Application>
  <PresentationFormat>On-screen Show (4:3)</PresentationFormat>
  <Paragraphs>441</Paragraphs>
  <Slides>50</Slides>
  <Notes>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Module</vt:lpstr>
      <vt:lpstr>General Framework Near-Neighbor Learning Decision Trees  </vt:lpstr>
      <vt:lpstr>Model Selection and Optimization Testing and Validation Overfitting </vt:lpstr>
      <vt:lpstr>Framework</vt:lpstr>
      <vt:lpstr>Framework – (2)</vt:lpstr>
      <vt:lpstr>Supervised Learning</vt:lpstr>
      <vt:lpstr>Example: Decision Trees</vt:lpstr>
      <vt:lpstr>Example: A Decision Tree</vt:lpstr>
      <vt:lpstr>The Loss Function</vt:lpstr>
      <vt:lpstr>Loss Function – (2)</vt:lpstr>
      <vt:lpstr>The Optimization Problem</vt:lpstr>
      <vt:lpstr>Validation</vt:lpstr>
      <vt:lpstr>Overfitting</vt:lpstr>
      <vt:lpstr>The Real Test</vt:lpstr>
      <vt:lpstr>Training Sets as Models Some Options </vt:lpstr>
      <vt:lpstr>The Big Idea: Training Set = Model</vt:lpstr>
      <vt:lpstr>Example: Interpolation</vt:lpstr>
      <vt:lpstr>Example: Nearest Point</vt:lpstr>
      <vt:lpstr>Example: Weighted Average</vt:lpstr>
      <vt:lpstr>Things to Worry About</vt:lpstr>
      <vt:lpstr>K-Nearest Neighbor Approach</vt:lpstr>
      <vt:lpstr>Kernel Regression</vt:lpstr>
      <vt:lpstr>Finding Nearest Neighbors</vt:lpstr>
      <vt:lpstr>Nearest Neighbors by LSH</vt:lpstr>
      <vt:lpstr>Quality Measures Efficient Construction of Nodes Dealing With Overfitting </vt:lpstr>
      <vt:lpstr>The Setting</vt:lpstr>
      <vt:lpstr>Designing a Node</vt:lpstr>
      <vt:lpstr>Measuring Impurity of a Set S</vt:lpstr>
      <vt:lpstr>Example: Impurity</vt:lpstr>
      <vt:lpstr>Impurity When 2 Outcomes With Probabilities p and 1-p</vt:lpstr>
      <vt:lpstr>Good Impurity Measures</vt:lpstr>
      <vt:lpstr>Concave =&gt; Always Gain</vt:lpstr>
      <vt:lpstr>Concave =&gt; Always Gain</vt:lpstr>
      <vt:lpstr>Problem With the Accuracy Measure</vt:lpstr>
      <vt:lpstr>Problem With the Accuracy Measure</vt:lpstr>
      <vt:lpstr>Partitioning a Set</vt:lpstr>
      <vt:lpstr>Partitioning Using Numerical Attributes</vt:lpstr>
      <vt:lpstr>Example: Uses GINI</vt:lpstr>
      <vt:lpstr>Complete Design</vt:lpstr>
      <vt:lpstr>Parallelization – Sorting</vt:lpstr>
      <vt:lpstr>Parallelization – Finding Splits</vt:lpstr>
      <vt:lpstr>Parallel Accumulated Sums</vt:lpstr>
      <vt:lpstr>Picture of Recursion</vt:lpstr>
      <vt:lpstr>Partitioning Using a Discrete Attribute</vt:lpstr>
      <vt:lpstr>Example: GINI Again</vt:lpstr>
      <vt:lpstr>Parallelization</vt:lpstr>
      <vt:lpstr>Global Parallelization</vt:lpstr>
      <vt:lpstr>Avoiding Overfitting</vt:lpstr>
      <vt:lpstr>Post-Pruning</vt:lpstr>
      <vt:lpstr>Example: Post-Pruning</vt:lpstr>
      <vt:lpstr>Example: Post-Pruning</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632</cp:revision>
  <dcterms:created xsi:type="dcterms:W3CDTF">2009-06-12T17:14:38Z</dcterms:created>
  <dcterms:modified xsi:type="dcterms:W3CDTF">2017-02-22T00:48:29Z</dcterms:modified>
</cp:coreProperties>
</file>