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403" r:id="rId3"/>
    <p:sldId id="404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373" r:id="rId32"/>
    <p:sldId id="346" r:id="rId33"/>
    <p:sldId id="347" r:id="rId34"/>
    <p:sldId id="348" r:id="rId35"/>
    <p:sldId id="350" r:id="rId36"/>
    <p:sldId id="351" r:id="rId37"/>
    <p:sldId id="352" r:id="rId38"/>
    <p:sldId id="434" r:id="rId39"/>
    <p:sldId id="402" r:id="rId40"/>
    <p:sldId id="433" r:id="rId41"/>
    <p:sldId id="364" r:id="rId42"/>
    <p:sldId id="435" r:id="rId43"/>
    <p:sldId id="367" r:id="rId44"/>
    <p:sldId id="368" r:id="rId45"/>
    <p:sldId id="436" r:id="rId46"/>
    <p:sldId id="437" r:id="rId47"/>
    <p:sldId id="438" r:id="rId48"/>
    <p:sldId id="369" r:id="rId49"/>
    <p:sldId id="439" r:id="rId50"/>
    <p:sldId id="440" r:id="rId51"/>
    <p:sldId id="441" r:id="rId52"/>
    <p:sldId id="371" r:id="rId53"/>
    <p:sldId id="442" r:id="rId54"/>
    <p:sldId id="358" r:id="rId55"/>
    <p:sldId id="357" r:id="rId56"/>
    <p:sldId id="359" r:id="rId57"/>
    <p:sldId id="360" r:id="rId58"/>
    <p:sldId id="361" r:id="rId59"/>
    <p:sldId id="362" r:id="rId60"/>
    <p:sldId id="363" r:id="rId61"/>
    <p:sldId id="444" r:id="rId62"/>
    <p:sldId id="445" r:id="rId63"/>
    <p:sldId id="447" r:id="rId64"/>
    <p:sldId id="446" r:id="rId65"/>
    <p:sldId id="44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4" autoAdjust="0"/>
    <p:restoredTop sz="75828" autoAdjust="0"/>
  </p:normalViewPr>
  <p:slideViewPr>
    <p:cSldViewPr snapToGrid="0" snapToObjects="1">
      <p:cViewPr>
        <p:scale>
          <a:sx n="90" d="100"/>
          <a:sy n="90" d="100"/>
        </p:scale>
        <p:origin x="-880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02F37-AD1E-664D-9FFD-31C6B7F964AA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9D09-08A4-2344-9A9F-C2758142B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boring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0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Similar to Set Cover and Maximum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9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When</a:t>
            </a:r>
            <a:r>
              <a:rPr lang="en-US" baseline="0" dirty="0" smtClean="0"/>
              <a:t> Robert Downey </a:t>
            </a:r>
            <a:r>
              <a:rPr lang="en-US" baseline="0" dirty="0" err="1" smtClean="0"/>
              <a:t>Jr’s</a:t>
            </a:r>
            <a:r>
              <a:rPr lang="en-US" baseline="0" dirty="0" smtClean="0"/>
              <a:t> producer was his dad that might be more relevant than relationships to some random producer.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out that this is a generalization! w=1 gives previous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  <a:r>
              <a:rPr lang="en-US" baseline="0" dirty="0" smtClean="0"/>
              <a:t> throwing this out and just doing </a:t>
            </a:r>
            <a:r>
              <a:rPr lang="en-US" baseline="0" dirty="0" err="1" smtClean="0"/>
              <a:t>cooc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8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Spell</a:t>
            </a:r>
            <a:r>
              <a:rPr lang="en-US" baseline="0" dirty="0" smtClean="0"/>
              <a:t> out the equation 1 – 1/e</a:t>
            </a:r>
          </a:p>
          <a:p>
            <a:pPr marL="228600" indent="-228600">
              <a:buAutoNum type="arabicPeriod"/>
            </a:pPr>
            <a:r>
              <a:rPr lang="en-US" dirty="0" smtClean="0"/>
              <a:t>Just talk about </a:t>
            </a:r>
            <a:r>
              <a:rPr lang="en-US" dirty="0" err="1" smtClean="0"/>
              <a:t>submodular</a:t>
            </a:r>
            <a:r>
              <a:rPr lang="en-US" dirty="0" smtClean="0"/>
              <a:t> without introducing</a:t>
            </a:r>
            <a:r>
              <a:rPr lang="en-US" baseline="0" dirty="0" smtClean="0"/>
              <a:t>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Lets</a:t>
            </a:r>
            <a:r>
              <a:rPr lang="en-US" baseline="0" dirty="0" smtClean="0"/>
              <a:t> chuck it out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0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Increase font on equations</a:t>
            </a:r>
          </a:p>
          <a:p>
            <a:pPr marL="228600" indent="-228600">
              <a:buAutoNum type="arabicPeriod"/>
            </a:pPr>
            <a:r>
              <a:rPr lang="en-US" dirty="0" smtClean="0"/>
              <a:t>Point</a:t>
            </a:r>
            <a:r>
              <a:rPr lang="en-US" baseline="0" dirty="0" smtClean="0"/>
              <a:t> to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6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\subset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8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Those properties are</a:t>
            </a:r>
            <a:r>
              <a:rPr lang="en-US" baseline="0" dirty="0" smtClean="0"/>
              <a:t> pretty useful in actually solving opt.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4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Move</a:t>
            </a:r>
            <a:r>
              <a:rPr lang="en-US" baseline="0" dirty="0" smtClean="0"/>
              <a:t> it to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3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Spell</a:t>
            </a:r>
            <a:r>
              <a:rPr lang="en-US" baseline="0" dirty="0" smtClean="0"/>
              <a:t> out the equation 1 – 1/e</a:t>
            </a:r>
          </a:p>
          <a:p>
            <a:pPr marL="228600" indent="-228600">
              <a:buAutoNum type="arabicPeriod"/>
            </a:pPr>
            <a:r>
              <a:rPr lang="en-US" dirty="0" smtClean="0"/>
              <a:t>Just talk about </a:t>
            </a:r>
            <a:r>
              <a:rPr lang="en-US" dirty="0" err="1" smtClean="0"/>
              <a:t>submodular</a:t>
            </a:r>
            <a:r>
              <a:rPr lang="en-US" dirty="0" smtClean="0"/>
              <a:t> without introducing</a:t>
            </a:r>
            <a:r>
              <a:rPr lang="en-US" baseline="0" dirty="0" smtClean="0"/>
              <a:t>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008000"/>
                </a:solidFill>
              </a:rPr>
              <a:t>Uncertainty around information need =&gt; don’t put all eggs in one basket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57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A \subset B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Lot more red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Make it a slide for monotone,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5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Have a table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0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Change</a:t>
            </a:r>
            <a:r>
              <a:rPr lang="en-US" baseline="0" dirty="0" smtClean="0"/>
              <a:t> the proof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Make monotone, normal a separate slide</a:t>
            </a:r>
          </a:p>
          <a:p>
            <a:pPr marL="228600" indent="-228600">
              <a:buAutoNum type="arabicPeriod"/>
            </a:pPr>
            <a:r>
              <a:rPr lang="en-US" dirty="0" smtClean="0"/>
              <a:t>Weighted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timestampe</a:t>
            </a:r>
            <a:r>
              <a:rPr lang="en-US" baseline="0" dirty="0" smtClean="0"/>
              <a:t> coverage in a separate slide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2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Change</a:t>
            </a:r>
            <a:r>
              <a:rPr lang="en-US" baseline="0" dirty="0" smtClean="0"/>
              <a:t> the proof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Make monotone, normal a separate slide</a:t>
            </a:r>
          </a:p>
          <a:p>
            <a:pPr marL="228600" indent="-228600">
              <a:buAutoNum type="arabicPeriod"/>
            </a:pPr>
            <a:r>
              <a:rPr lang="en-US" dirty="0" smtClean="0"/>
              <a:t>Weighted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timestampe</a:t>
            </a:r>
            <a:r>
              <a:rPr lang="en-US" baseline="0" dirty="0" smtClean="0"/>
              <a:t> coverage in a separate slide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2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Change</a:t>
            </a:r>
            <a:r>
              <a:rPr lang="en-US" baseline="0" dirty="0" smtClean="0"/>
              <a:t> the proof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Make monotone, normal a separate slide</a:t>
            </a:r>
          </a:p>
          <a:p>
            <a:pPr marL="228600" indent="-228600">
              <a:buAutoNum type="arabicPeriod"/>
            </a:pPr>
            <a:r>
              <a:rPr lang="en-US" dirty="0" smtClean="0"/>
              <a:t>Weighted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timestampe</a:t>
            </a:r>
            <a:r>
              <a:rPr lang="en-US" baseline="0" dirty="0" smtClean="0"/>
              <a:t> coverage in a separate slide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2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Change</a:t>
            </a:r>
            <a:r>
              <a:rPr lang="en-US" baseline="0" dirty="0" smtClean="0"/>
              <a:t> the proof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Make monotone, normal a separate slide</a:t>
            </a:r>
          </a:p>
          <a:p>
            <a:pPr marL="228600" indent="-228600">
              <a:buAutoNum type="arabicPeriod"/>
            </a:pPr>
            <a:r>
              <a:rPr lang="en-US" dirty="0" smtClean="0"/>
              <a:t>Weighted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timestampe</a:t>
            </a:r>
            <a:r>
              <a:rPr lang="en-US" baseline="0" dirty="0" smtClean="0"/>
              <a:t> coverage in a separate slide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2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Change</a:t>
            </a:r>
            <a:r>
              <a:rPr lang="en-US" baseline="0" dirty="0" smtClean="0"/>
              <a:t> the proof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Make monotone, normal a separate slide</a:t>
            </a:r>
          </a:p>
          <a:p>
            <a:pPr marL="228600" indent="-228600">
              <a:buAutoNum type="arabicPeriod"/>
            </a:pPr>
            <a:r>
              <a:rPr lang="en-US" dirty="0" smtClean="0"/>
              <a:t>Weighted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timestampe</a:t>
            </a:r>
            <a:r>
              <a:rPr lang="en-US" baseline="0" dirty="0" smtClean="0"/>
              <a:t> coverage in a separate slide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2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Add</a:t>
            </a:r>
            <a:r>
              <a:rPr lang="en-US" baseline="0" dirty="0" smtClean="0"/>
              <a:t> proof for monotone, normal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Put the linear combination piece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8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Check</a:t>
            </a:r>
            <a:r>
              <a:rPr lang="en-US" baseline="0" dirty="0" smtClean="0"/>
              <a:t> if you want to change to u instead of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80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36579-E697-44E6-9927-C1D7FD5ED5DA}" type="slidenum">
              <a:rPr lang="en-US"/>
              <a:pPr/>
              <a:t>57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(comes from mining web pages)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(comes from knowledge base)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2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2C5C0-E64A-4CC1-9ED7-33E6A1658DE9}" type="slidenum">
              <a:rPr lang="en-US"/>
              <a:pPr/>
              <a:t>59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If that removes it from the top, pick next sensor</a:t>
            </a:r>
          </a:p>
          <a:p>
            <a:pPr lvl="1"/>
            <a:r>
              <a:rPr lang="en-US" dirty="0" smtClean="0"/>
              <a:t>Continue until top remains unchanged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Change animation for “lower is better”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1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Empty</a:t>
            </a:r>
            <a:r>
              <a:rPr lang="en-US" baseline="0" dirty="0" smtClean="0"/>
              <a:t> everything except for constrained max.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2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Empty</a:t>
            </a:r>
            <a:r>
              <a:rPr lang="en-US" baseline="0" dirty="0" smtClean="0"/>
              <a:t> everything except for constrained max.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2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Empty</a:t>
            </a:r>
            <a:r>
              <a:rPr lang="en-US" baseline="0" dirty="0" smtClean="0"/>
              <a:t> everything except for constrained max.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22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Empty</a:t>
            </a:r>
            <a:r>
              <a:rPr lang="en-US" baseline="0" dirty="0" smtClean="0"/>
              <a:t> everything except for constrained max.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cs.stanford.edu</a:t>
            </a:r>
            <a:r>
              <a:rPr lang="en-US" dirty="0" smtClean="0"/>
              <a:t>/~</a:t>
            </a:r>
            <a:r>
              <a:rPr lang="en-US" dirty="0" err="1" smtClean="0"/>
              <a:t>althoff</a:t>
            </a:r>
            <a:r>
              <a:rPr lang="en-US" dirty="0" smtClean="0"/>
              <a:t>/</a:t>
            </a:r>
            <a:r>
              <a:rPr lang="en-US" dirty="0" err="1" smtClean="0"/>
              <a:t>timemachine</a:t>
            </a:r>
            <a:r>
              <a:rPr lang="en-US" dirty="0" smtClean="0"/>
              <a:t>/</a:t>
            </a:r>
            <a:r>
              <a:rPr lang="en-US" dirty="0" err="1" smtClean="0"/>
              <a:t>demo.html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Robert Downey </a:t>
            </a:r>
            <a:r>
              <a:rPr lang="en-US" baseline="0" dirty="0" err="1" smtClean="0"/>
              <a:t>Jr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Jon </a:t>
            </a:r>
            <a:r>
              <a:rPr lang="en-US" baseline="0" dirty="0" err="1" smtClean="0"/>
              <a:t>Favreau</a:t>
            </a:r>
            <a:r>
              <a:rPr lang="en-US" baseline="0" dirty="0" smtClean="0"/>
              <a:t> (director and actor), got him again for other iron man movies, or the movie chef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Right: Rented Lips was directed by dad, one of his first roles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Oscar nomination for Chaplin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Diverse: Diversity means that we broadly cover the space of people connected to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5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to encode diversity?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Favreau</a:t>
            </a:r>
            <a:endParaRPr lang="en-US" dirty="0" smtClean="0"/>
          </a:p>
          <a:p>
            <a:r>
              <a:rPr lang="en-US" dirty="0" smtClean="0"/>
              <a:t>Gwyneth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Paltraw</a:t>
            </a:r>
            <a:endParaRPr lang="en-US" baseline="0" dirty="0" smtClean="0"/>
          </a:p>
          <a:p>
            <a:r>
              <a:rPr lang="en-US" baseline="0" dirty="0" smtClean="0"/>
              <a:t>Robert Downey </a:t>
            </a:r>
            <a:r>
              <a:rPr lang="en-US" baseline="0" dirty="0" err="1" smtClean="0"/>
              <a:t>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82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Maximum</a:t>
            </a:r>
            <a:r>
              <a:rPr lang="en-US" baseline="0" dirty="0" smtClean="0"/>
              <a:t> coverage problem</a:t>
            </a:r>
          </a:p>
          <a:p>
            <a:r>
              <a:rPr lang="en-US" baseline="0" dirty="0" smtClean="0"/>
              <a:t>Related to set cover problem = identify the smallest number of sets to cover the entire universe of elements.</a:t>
            </a:r>
          </a:p>
          <a:p>
            <a:endParaRPr lang="en-US" baseline="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srgbClr val="D60093"/>
                </a:solidFill>
              </a:rPr>
              <a:t>Bad news:</a:t>
            </a:r>
            <a:r>
              <a:rPr lang="en-US" smtClean="0">
                <a:solidFill>
                  <a:srgbClr val="D60093"/>
                </a:solidFill>
              </a:rPr>
              <a:t> A known NP-complete problem</a:t>
            </a:r>
            <a:endParaRPr lang="en-US" b="1" smtClean="0">
              <a:solidFill>
                <a:srgbClr val="D6009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9D09-08A4-2344-9A9F-C2758142B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30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3.emf"/><Relationship Id="rId5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7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63.emf"/><Relationship Id="rId5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3.emf"/><Relationship Id="rId5" Type="http://schemas.openxmlformats.org/officeDocument/2006/relationships/image" Target="../media/image67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hyperlink" Target="http://cs.stanford.edu/~althoff/timemachine/demo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Submodular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80660"/>
            <a:ext cx="6796617" cy="527840"/>
          </a:xfrm>
        </p:spPr>
        <p:txBody>
          <a:bodyPr>
            <a:normAutofit/>
          </a:bodyPr>
          <a:lstStyle/>
          <a:p>
            <a:pPr algn="r"/>
            <a:r>
              <a:rPr lang="en-US" sz="3000" dirty="0" smtClean="0"/>
              <a:t>Tim Althoff &amp; </a:t>
            </a:r>
            <a:r>
              <a:rPr lang="en-US" sz="3000" dirty="0" err="1" smtClean="0"/>
              <a:t>Hima</a:t>
            </a:r>
            <a:r>
              <a:rPr lang="en-US" sz="3000" dirty="0" smtClean="0"/>
              <a:t> </a:t>
            </a:r>
            <a:r>
              <a:rPr lang="en-US" sz="3000" dirty="0" smtClean="0"/>
              <a:t>Lakkaraju</a:t>
            </a:r>
          </a:p>
        </p:txBody>
      </p:sp>
    </p:spTree>
    <p:extLst>
      <p:ext uri="{BB962C8B-B14F-4D97-AF65-F5344CB8AC3E}">
        <p14:creationId xmlns:p14="http://schemas.microsoft.com/office/powerpoint/2010/main" val="110533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69633" y="3226066"/>
            <a:ext cx="3746302" cy="3474723"/>
          </a:xfrm>
          <a:custGeom>
            <a:avLst/>
            <a:gdLst>
              <a:gd name="connsiteX0" fmla="*/ 130073 w 3746302"/>
              <a:gd name="connsiteY0" fmla="*/ 313170 h 3474723"/>
              <a:gd name="connsiteX1" fmla="*/ 294697 w 3746302"/>
              <a:gd name="connsiteY1" fmla="*/ 42730 h 3474723"/>
              <a:gd name="connsiteX2" fmla="*/ 988471 w 3746302"/>
              <a:gd name="connsiteY2" fmla="*/ 7456 h 3474723"/>
              <a:gd name="connsiteX3" fmla="*/ 2940446 w 3746302"/>
              <a:gd name="connsiteY3" fmla="*/ 113280 h 3474723"/>
              <a:gd name="connsiteX4" fmla="*/ 3728291 w 3746302"/>
              <a:gd name="connsiteY4" fmla="*/ 724709 h 3474723"/>
              <a:gd name="connsiteX5" fmla="*/ 3481354 w 3746302"/>
              <a:gd name="connsiteY5" fmla="*/ 1571303 h 3474723"/>
              <a:gd name="connsiteX6" fmla="*/ 3352006 w 3746302"/>
              <a:gd name="connsiteY6" fmla="*/ 3005810 h 3474723"/>
              <a:gd name="connsiteX7" fmla="*/ 3281453 w 3746302"/>
              <a:gd name="connsiteY7" fmla="*/ 3382074 h 3474723"/>
              <a:gd name="connsiteX8" fmla="*/ 2928687 w 3746302"/>
              <a:gd name="connsiteY8" fmla="*/ 3452623 h 3474723"/>
              <a:gd name="connsiteX9" fmla="*/ 2011494 w 3746302"/>
              <a:gd name="connsiteY9" fmla="*/ 3311524 h 3474723"/>
              <a:gd name="connsiteX10" fmla="*/ 2023253 w 3746302"/>
              <a:gd name="connsiteY10" fmla="*/ 1900534 h 3474723"/>
              <a:gd name="connsiteX11" fmla="*/ 1317720 w 3746302"/>
              <a:gd name="connsiteY11" fmla="*/ 1735919 h 3474723"/>
              <a:gd name="connsiteX12" fmla="*/ 83038 w 3746302"/>
              <a:gd name="connsiteY12" fmla="*/ 1630094 h 3474723"/>
              <a:gd name="connsiteX13" fmla="*/ 130073 w 3746302"/>
              <a:gd name="connsiteY13" fmla="*/ 313170 h 347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6302" h="3474723">
                <a:moveTo>
                  <a:pt x="130073" y="313170"/>
                </a:moveTo>
                <a:cubicBezTo>
                  <a:pt x="165349" y="48609"/>
                  <a:pt x="151631" y="93682"/>
                  <a:pt x="294697" y="42730"/>
                </a:cubicBezTo>
                <a:cubicBezTo>
                  <a:pt x="437763" y="-8222"/>
                  <a:pt x="547513" y="-4302"/>
                  <a:pt x="988471" y="7456"/>
                </a:cubicBezTo>
                <a:cubicBezTo>
                  <a:pt x="1429429" y="19214"/>
                  <a:pt x="2483809" y="-6262"/>
                  <a:pt x="2940446" y="113280"/>
                </a:cubicBezTo>
                <a:cubicBezTo>
                  <a:pt x="3397083" y="232822"/>
                  <a:pt x="3638140" y="481705"/>
                  <a:pt x="3728291" y="724709"/>
                </a:cubicBezTo>
                <a:cubicBezTo>
                  <a:pt x="3818442" y="967713"/>
                  <a:pt x="3544068" y="1191120"/>
                  <a:pt x="3481354" y="1571303"/>
                </a:cubicBezTo>
                <a:cubicBezTo>
                  <a:pt x="3418640" y="1951487"/>
                  <a:pt x="3385323" y="2704015"/>
                  <a:pt x="3352006" y="3005810"/>
                </a:cubicBezTo>
                <a:cubicBezTo>
                  <a:pt x="3318689" y="3307605"/>
                  <a:pt x="3352006" y="3307605"/>
                  <a:pt x="3281453" y="3382074"/>
                </a:cubicBezTo>
                <a:cubicBezTo>
                  <a:pt x="3210900" y="3456543"/>
                  <a:pt x="3140347" y="3464381"/>
                  <a:pt x="2928687" y="3452623"/>
                </a:cubicBezTo>
                <a:cubicBezTo>
                  <a:pt x="2717027" y="3440865"/>
                  <a:pt x="2162400" y="3570205"/>
                  <a:pt x="2011494" y="3311524"/>
                </a:cubicBezTo>
                <a:cubicBezTo>
                  <a:pt x="1860588" y="3052843"/>
                  <a:pt x="2138882" y="2163135"/>
                  <a:pt x="2023253" y="1900534"/>
                </a:cubicBezTo>
                <a:cubicBezTo>
                  <a:pt x="1907624" y="1637933"/>
                  <a:pt x="1641089" y="1780992"/>
                  <a:pt x="1317720" y="1735919"/>
                </a:cubicBezTo>
                <a:cubicBezTo>
                  <a:pt x="994351" y="1690846"/>
                  <a:pt x="279019" y="1871138"/>
                  <a:pt x="83038" y="1630094"/>
                </a:cubicBezTo>
                <a:cubicBezTo>
                  <a:pt x="-112943" y="1389050"/>
                  <a:pt x="94797" y="577731"/>
                  <a:pt x="130073" y="3131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47500"/>
                  <a:satMod val="137000"/>
                  <a:alpha val="53000"/>
                </a:schemeClr>
              </a:gs>
              <a:gs pos="55000">
                <a:schemeClr val="accent1">
                  <a:shade val="69000"/>
                  <a:satMod val="137000"/>
                  <a:alpha val="53000"/>
                </a:schemeClr>
              </a:gs>
              <a:gs pos="100000">
                <a:schemeClr val="accent1">
                  <a:shade val="98000"/>
                  <a:satMod val="137000"/>
                  <a:alpha val="5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73470" y="3127543"/>
            <a:ext cx="3436779" cy="3582739"/>
          </a:xfrm>
          <a:custGeom>
            <a:avLst/>
            <a:gdLst>
              <a:gd name="connsiteX0" fmla="*/ 26038 w 3436779"/>
              <a:gd name="connsiteY0" fmla="*/ 2692794 h 3582739"/>
              <a:gd name="connsiteX1" fmla="*/ 684535 w 3436779"/>
              <a:gd name="connsiteY1" fmla="*/ 1352353 h 3582739"/>
              <a:gd name="connsiteX2" fmla="*/ 802124 w 3436779"/>
              <a:gd name="connsiteY2" fmla="*/ 188286 h 3582739"/>
              <a:gd name="connsiteX3" fmla="*/ 1707558 w 3436779"/>
              <a:gd name="connsiteY3" fmla="*/ 11913 h 3582739"/>
              <a:gd name="connsiteX4" fmla="*/ 3177418 w 3436779"/>
              <a:gd name="connsiteY4" fmla="*/ 294111 h 3582739"/>
              <a:gd name="connsiteX5" fmla="*/ 3424355 w 3436779"/>
              <a:gd name="connsiteY5" fmla="*/ 1669826 h 3582739"/>
              <a:gd name="connsiteX6" fmla="*/ 3024553 w 3436779"/>
              <a:gd name="connsiteY6" fmla="*/ 3374772 h 3582739"/>
              <a:gd name="connsiteX7" fmla="*/ 1307756 w 3436779"/>
              <a:gd name="connsiteY7" fmla="*/ 3562904 h 3582739"/>
              <a:gd name="connsiteX8" fmla="*/ 249457 w 3436779"/>
              <a:gd name="connsiteY8" fmla="*/ 3457080 h 3582739"/>
              <a:gd name="connsiteX9" fmla="*/ 26038 w 3436779"/>
              <a:gd name="connsiteY9" fmla="*/ 2692794 h 358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6779" h="3582739">
                <a:moveTo>
                  <a:pt x="26038" y="2692794"/>
                </a:moveTo>
                <a:cubicBezTo>
                  <a:pt x="98551" y="2342006"/>
                  <a:pt x="555187" y="1769771"/>
                  <a:pt x="684535" y="1352353"/>
                </a:cubicBezTo>
                <a:cubicBezTo>
                  <a:pt x="813883" y="934935"/>
                  <a:pt x="631620" y="411693"/>
                  <a:pt x="802124" y="188286"/>
                </a:cubicBezTo>
                <a:cubicBezTo>
                  <a:pt x="972628" y="-35121"/>
                  <a:pt x="1311676" y="-5724"/>
                  <a:pt x="1707558" y="11913"/>
                </a:cubicBezTo>
                <a:cubicBezTo>
                  <a:pt x="2103440" y="29550"/>
                  <a:pt x="2891285" y="17792"/>
                  <a:pt x="3177418" y="294111"/>
                </a:cubicBezTo>
                <a:cubicBezTo>
                  <a:pt x="3463551" y="570430"/>
                  <a:pt x="3449833" y="1156382"/>
                  <a:pt x="3424355" y="1669826"/>
                </a:cubicBezTo>
                <a:cubicBezTo>
                  <a:pt x="3398878" y="2183269"/>
                  <a:pt x="3377320" y="3059259"/>
                  <a:pt x="3024553" y="3374772"/>
                </a:cubicBezTo>
                <a:cubicBezTo>
                  <a:pt x="2671787" y="3690285"/>
                  <a:pt x="1770272" y="3549186"/>
                  <a:pt x="1307756" y="3562904"/>
                </a:cubicBezTo>
                <a:cubicBezTo>
                  <a:pt x="845240" y="3576622"/>
                  <a:pt x="465036" y="3606018"/>
                  <a:pt x="249457" y="3457080"/>
                </a:cubicBezTo>
                <a:cubicBezTo>
                  <a:pt x="33878" y="3308142"/>
                  <a:pt x="-46475" y="3043582"/>
                  <a:pt x="26038" y="26927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47500"/>
                  <a:satMod val="137000"/>
                  <a:alpha val="58000"/>
                </a:schemeClr>
              </a:gs>
              <a:gs pos="55000">
                <a:schemeClr val="accent2">
                  <a:shade val="69000"/>
                  <a:satMod val="137000"/>
                  <a:alpha val="58000"/>
                </a:schemeClr>
              </a:gs>
              <a:gs pos="100000">
                <a:schemeClr val="accent2">
                  <a:shade val="98000"/>
                  <a:satMod val="137000"/>
                  <a:alpha val="5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606622" y="2951677"/>
            <a:ext cx="6472446" cy="3856829"/>
          </a:xfrm>
          <a:custGeom>
            <a:avLst/>
            <a:gdLst>
              <a:gd name="connsiteX0" fmla="*/ 6130725 w 6472446"/>
              <a:gd name="connsiteY0" fmla="*/ 2104374 h 3856829"/>
              <a:gd name="connsiteX1" fmla="*/ 3720154 w 6472446"/>
              <a:gd name="connsiteY1" fmla="*/ 2033824 h 3856829"/>
              <a:gd name="connsiteX2" fmla="*/ 1403655 w 6472446"/>
              <a:gd name="connsiteY2" fmla="*/ 2151407 h 3856829"/>
              <a:gd name="connsiteX3" fmla="*/ 1050888 w 6472446"/>
              <a:gd name="connsiteY3" fmla="*/ 1375362 h 3856829"/>
              <a:gd name="connsiteX4" fmla="*/ 1074406 w 6472446"/>
              <a:gd name="connsiteY4" fmla="*/ 187779 h 3856829"/>
              <a:gd name="connsiteX5" fmla="*/ 86660 w 6472446"/>
              <a:gd name="connsiteY5" fmla="*/ 187779 h 3856829"/>
              <a:gd name="connsiteX6" fmla="*/ 121937 w 6472446"/>
              <a:gd name="connsiteY6" fmla="*/ 1975033 h 3856829"/>
              <a:gd name="connsiteX7" fmla="*/ 721640 w 6472446"/>
              <a:gd name="connsiteY7" fmla="*/ 2210198 h 3856829"/>
              <a:gd name="connsiteX8" fmla="*/ 839228 w 6472446"/>
              <a:gd name="connsiteY8" fmla="*/ 3456572 h 3856829"/>
              <a:gd name="connsiteX9" fmla="*/ 1262548 w 6472446"/>
              <a:gd name="connsiteY9" fmla="*/ 3715254 h 3856829"/>
              <a:gd name="connsiteX10" fmla="*/ 3414423 w 6472446"/>
              <a:gd name="connsiteY10" fmla="*/ 3727012 h 3856829"/>
              <a:gd name="connsiteX11" fmla="*/ 6166002 w 6472446"/>
              <a:gd name="connsiteY11" fmla="*/ 3738770 h 3856829"/>
              <a:gd name="connsiteX12" fmla="*/ 6130725 w 6472446"/>
              <a:gd name="connsiteY12" fmla="*/ 2104374 h 385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72446" h="3856829">
                <a:moveTo>
                  <a:pt x="6130725" y="2104374"/>
                </a:moveTo>
                <a:cubicBezTo>
                  <a:pt x="5723084" y="1820216"/>
                  <a:pt x="4507999" y="2025985"/>
                  <a:pt x="3720154" y="2033824"/>
                </a:cubicBezTo>
                <a:cubicBezTo>
                  <a:pt x="2932309" y="2041663"/>
                  <a:pt x="1848533" y="2261151"/>
                  <a:pt x="1403655" y="2151407"/>
                </a:cubicBezTo>
                <a:cubicBezTo>
                  <a:pt x="958777" y="2041663"/>
                  <a:pt x="1105763" y="1702633"/>
                  <a:pt x="1050888" y="1375362"/>
                </a:cubicBezTo>
                <a:cubicBezTo>
                  <a:pt x="996013" y="1048091"/>
                  <a:pt x="1235111" y="385709"/>
                  <a:pt x="1074406" y="187779"/>
                </a:cubicBezTo>
                <a:cubicBezTo>
                  <a:pt x="913701" y="-10152"/>
                  <a:pt x="245405" y="-110097"/>
                  <a:pt x="86660" y="187779"/>
                </a:cubicBezTo>
                <a:cubicBezTo>
                  <a:pt x="-72085" y="485655"/>
                  <a:pt x="16107" y="1637963"/>
                  <a:pt x="121937" y="1975033"/>
                </a:cubicBezTo>
                <a:cubicBezTo>
                  <a:pt x="227767" y="2312103"/>
                  <a:pt x="602092" y="1963275"/>
                  <a:pt x="721640" y="2210198"/>
                </a:cubicBezTo>
                <a:cubicBezTo>
                  <a:pt x="841188" y="2457121"/>
                  <a:pt x="749077" y="3205729"/>
                  <a:pt x="839228" y="3456572"/>
                </a:cubicBezTo>
                <a:cubicBezTo>
                  <a:pt x="929379" y="3707415"/>
                  <a:pt x="833349" y="3670181"/>
                  <a:pt x="1262548" y="3715254"/>
                </a:cubicBezTo>
                <a:cubicBezTo>
                  <a:pt x="1691747" y="3760327"/>
                  <a:pt x="3414423" y="3727012"/>
                  <a:pt x="3414423" y="3727012"/>
                </a:cubicBezTo>
                <a:cubicBezTo>
                  <a:pt x="4231665" y="3730931"/>
                  <a:pt x="5713285" y="4009210"/>
                  <a:pt x="6166002" y="3738770"/>
                </a:cubicBezTo>
                <a:cubicBezTo>
                  <a:pt x="6618719" y="3468330"/>
                  <a:pt x="6538366" y="2388532"/>
                  <a:pt x="6130725" y="21043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shade val="47500"/>
                  <a:satMod val="137000"/>
                  <a:alpha val="51000"/>
                </a:schemeClr>
              </a:gs>
              <a:gs pos="55000">
                <a:schemeClr val="accent4">
                  <a:shade val="69000"/>
                  <a:satMod val="137000"/>
                  <a:alpha val="51000"/>
                </a:schemeClr>
              </a:gs>
              <a:gs pos="100000">
                <a:schemeClr val="accent4">
                  <a:shade val="98000"/>
                  <a:satMod val="137000"/>
                  <a:alpha val="51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144464" y="2930312"/>
            <a:ext cx="3091267" cy="2059308"/>
          </a:xfrm>
          <a:custGeom>
            <a:avLst/>
            <a:gdLst>
              <a:gd name="connsiteX0" fmla="*/ 276383 w 3091267"/>
              <a:gd name="connsiteY0" fmla="*/ 173869 h 2059308"/>
              <a:gd name="connsiteX1" fmla="*/ 2745748 w 3091267"/>
              <a:gd name="connsiteY1" fmla="*/ 150352 h 2059308"/>
              <a:gd name="connsiteX2" fmla="*/ 2816302 w 3091267"/>
              <a:gd name="connsiteY2" fmla="*/ 1925848 h 2059308"/>
              <a:gd name="connsiteX3" fmla="*/ 346937 w 3091267"/>
              <a:gd name="connsiteY3" fmla="*/ 1808266 h 2059308"/>
              <a:gd name="connsiteX4" fmla="*/ 64723 w 3091267"/>
              <a:gd name="connsiteY4" fmla="*/ 820573 h 2059308"/>
              <a:gd name="connsiteX5" fmla="*/ 276383 w 3091267"/>
              <a:gd name="connsiteY5" fmla="*/ 173869 h 20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1267" h="2059308">
                <a:moveTo>
                  <a:pt x="276383" y="173869"/>
                </a:moveTo>
                <a:cubicBezTo>
                  <a:pt x="723220" y="62166"/>
                  <a:pt x="2322428" y="-141645"/>
                  <a:pt x="2745748" y="150352"/>
                </a:cubicBezTo>
                <a:cubicBezTo>
                  <a:pt x="3169068" y="442349"/>
                  <a:pt x="3216104" y="1649529"/>
                  <a:pt x="2816302" y="1925848"/>
                </a:cubicBezTo>
                <a:cubicBezTo>
                  <a:pt x="2416500" y="2202167"/>
                  <a:pt x="805533" y="1992478"/>
                  <a:pt x="346937" y="1808266"/>
                </a:cubicBezTo>
                <a:cubicBezTo>
                  <a:pt x="-111659" y="1624054"/>
                  <a:pt x="72562" y="1094932"/>
                  <a:pt x="64723" y="820573"/>
                </a:cubicBezTo>
                <a:cubicBezTo>
                  <a:pt x="56884" y="546214"/>
                  <a:pt x="-170454" y="285572"/>
                  <a:pt x="276383" y="17386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47500"/>
                  <a:satMod val="137000"/>
                  <a:alpha val="52000"/>
                </a:schemeClr>
              </a:gs>
              <a:gs pos="55000">
                <a:schemeClr val="accent6">
                  <a:shade val="69000"/>
                  <a:satMod val="137000"/>
                  <a:alpha val="52000"/>
                </a:schemeClr>
              </a:gs>
              <a:gs pos="100000">
                <a:schemeClr val="accent6">
                  <a:shade val="98000"/>
                  <a:satMod val="137000"/>
                  <a:alpha val="5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85780" y="8877215"/>
            <a:ext cx="7974326" cy="1929450"/>
          </a:xfrm>
          <a:custGeom>
            <a:avLst/>
            <a:gdLst>
              <a:gd name="connsiteX0" fmla="*/ 238763 w 7974326"/>
              <a:gd name="connsiteY0" fmla="*/ 807684 h 1929450"/>
              <a:gd name="connsiteX1" fmla="*/ 904418 w 7974326"/>
              <a:gd name="connsiteY1" fmla="*/ 115752 h 1929450"/>
              <a:gd name="connsiteX2" fmla="*/ 2244487 w 7974326"/>
              <a:gd name="connsiteY2" fmla="*/ 10649 h 1929450"/>
              <a:gd name="connsiteX3" fmla="*/ 4784487 w 7974326"/>
              <a:gd name="connsiteY3" fmla="*/ 19408 h 1929450"/>
              <a:gd name="connsiteX4" fmla="*/ 6150832 w 7974326"/>
              <a:gd name="connsiteY4" fmla="*/ 150787 h 1929450"/>
              <a:gd name="connsiteX5" fmla="*/ 7499660 w 7974326"/>
              <a:gd name="connsiteY5" fmla="*/ 255890 h 1929450"/>
              <a:gd name="connsiteX6" fmla="*/ 7972625 w 7974326"/>
              <a:gd name="connsiteY6" fmla="*/ 1114235 h 1929450"/>
              <a:gd name="connsiteX7" fmla="*/ 7368281 w 7974326"/>
              <a:gd name="connsiteY7" fmla="*/ 1744856 h 1929450"/>
              <a:gd name="connsiteX8" fmla="*/ 6168349 w 7974326"/>
              <a:gd name="connsiteY8" fmla="*/ 1797408 h 1929450"/>
              <a:gd name="connsiteX9" fmla="*/ 3330556 w 7974326"/>
              <a:gd name="connsiteY9" fmla="*/ 1657270 h 1929450"/>
              <a:gd name="connsiteX10" fmla="*/ 1806556 w 7974326"/>
              <a:gd name="connsiteY10" fmla="*/ 1911270 h 1929450"/>
              <a:gd name="connsiteX11" fmla="*/ 1035798 w 7974326"/>
              <a:gd name="connsiteY11" fmla="*/ 1876235 h 1929450"/>
              <a:gd name="connsiteX12" fmla="*/ 46074 w 7974326"/>
              <a:gd name="connsiteY12" fmla="*/ 1613477 h 1929450"/>
              <a:gd name="connsiteX13" fmla="*/ 238763 w 7974326"/>
              <a:gd name="connsiteY13" fmla="*/ 807684 h 192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74326" h="1929450">
                <a:moveTo>
                  <a:pt x="238763" y="807684"/>
                </a:moveTo>
                <a:cubicBezTo>
                  <a:pt x="381820" y="558063"/>
                  <a:pt x="570131" y="248591"/>
                  <a:pt x="904418" y="115752"/>
                </a:cubicBezTo>
                <a:cubicBezTo>
                  <a:pt x="1238705" y="-17087"/>
                  <a:pt x="1597809" y="26706"/>
                  <a:pt x="2244487" y="10649"/>
                </a:cubicBezTo>
                <a:cubicBezTo>
                  <a:pt x="2891165" y="-5408"/>
                  <a:pt x="4133430" y="-3948"/>
                  <a:pt x="4784487" y="19408"/>
                </a:cubicBezTo>
                <a:cubicBezTo>
                  <a:pt x="5435544" y="42764"/>
                  <a:pt x="6150832" y="150787"/>
                  <a:pt x="6150832" y="150787"/>
                </a:cubicBezTo>
                <a:cubicBezTo>
                  <a:pt x="6603361" y="190201"/>
                  <a:pt x="7196028" y="95315"/>
                  <a:pt x="7499660" y="255890"/>
                </a:cubicBezTo>
                <a:cubicBezTo>
                  <a:pt x="7803292" y="416465"/>
                  <a:pt x="7994521" y="866074"/>
                  <a:pt x="7972625" y="1114235"/>
                </a:cubicBezTo>
                <a:cubicBezTo>
                  <a:pt x="7950729" y="1362396"/>
                  <a:pt x="7668994" y="1630994"/>
                  <a:pt x="7368281" y="1744856"/>
                </a:cubicBezTo>
                <a:cubicBezTo>
                  <a:pt x="7067568" y="1858718"/>
                  <a:pt x="6841303" y="1812006"/>
                  <a:pt x="6168349" y="1797408"/>
                </a:cubicBezTo>
                <a:cubicBezTo>
                  <a:pt x="5495395" y="1782810"/>
                  <a:pt x="4057521" y="1638293"/>
                  <a:pt x="3330556" y="1657270"/>
                </a:cubicBezTo>
                <a:cubicBezTo>
                  <a:pt x="2603591" y="1676247"/>
                  <a:pt x="2189016" y="1874776"/>
                  <a:pt x="1806556" y="1911270"/>
                </a:cubicBezTo>
                <a:cubicBezTo>
                  <a:pt x="1424096" y="1947764"/>
                  <a:pt x="1329212" y="1925867"/>
                  <a:pt x="1035798" y="1876235"/>
                </a:cubicBezTo>
                <a:cubicBezTo>
                  <a:pt x="742384" y="1826603"/>
                  <a:pt x="178913" y="1795948"/>
                  <a:pt x="46074" y="1613477"/>
                </a:cubicBezTo>
                <a:cubicBezTo>
                  <a:pt x="-86765" y="1431006"/>
                  <a:pt x="95706" y="1057305"/>
                  <a:pt x="238763" y="807684"/>
                </a:cubicBezTo>
                <a:close/>
              </a:path>
            </a:pathLst>
          </a:custGeom>
          <a:solidFill>
            <a:srgbClr val="60B5CC">
              <a:alpha val="6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Diversity as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85" y="1341573"/>
            <a:ext cx="8229600" cy="462560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Idea:</a:t>
            </a:r>
            <a:r>
              <a:rPr lang="en-US" dirty="0" smtClean="0">
                <a:solidFill>
                  <a:srgbClr val="0000FF"/>
                </a:solidFill>
              </a:rPr>
              <a:t> Encode diversity as coverage problem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Example: </a:t>
            </a:r>
            <a:r>
              <a:rPr lang="en-US" dirty="0" smtClean="0">
                <a:solidFill>
                  <a:srgbClr val="008000"/>
                </a:solidFill>
              </a:rPr>
              <a:t>Selecting events for timeline</a:t>
            </a:r>
          </a:p>
          <a:p>
            <a:pPr lvl="1"/>
            <a:r>
              <a:rPr lang="en-US" dirty="0" smtClean="0"/>
              <a:t>Try to cover all important relationships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295" y="10608932"/>
            <a:ext cx="2133600" cy="274320"/>
          </a:xfrm>
        </p:spPr>
        <p:txBody>
          <a:bodyPr/>
          <a:lstStyle/>
          <a:p>
            <a:fld id="{80E311D8-A7B1-480B-A57D-E28584837998}" type="datetime1">
              <a:rPr lang="en-US" smtClean="0"/>
              <a:t>3/7/16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5691" y="10608932"/>
            <a:ext cx="5507719" cy="274320"/>
          </a:xfrm>
        </p:spPr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9491" y="10608932"/>
            <a:ext cx="733864" cy="274320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958" y="7443566"/>
            <a:ext cx="912842" cy="1350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612" y="7487359"/>
            <a:ext cx="910280" cy="1350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330" y="5227320"/>
            <a:ext cx="898749" cy="13505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547" y="9173431"/>
            <a:ext cx="915228" cy="13505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504" y="9108580"/>
            <a:ext cx="912841" cy="13505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316" y="8971938"/>
            <a:ext cx="900386" cy="13505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500" y="7434843"/>
            <a:ext cx="921139" cy="13593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87" y="3258838"/>
            <a:ext cx="910280" cy="1346788"/>
          </a:xfrm>
          <a:prstGeom prst="rect">
            <a:avLst/>
          </a:prstGeom>
        </p:spPr>
      </p:pic>
      <p:pic>
        <p:nvPicPr>
          <p:cNvPr id="24" name="Shape 140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26" y="3462990"/>
            <a:ext cx="704381" cy="104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34" y="3462990"/>
            <a:ext cx="797162" cy="1180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27267" y="3462990"/>
            <a:ext cx="724279" cy="114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481" y="5227681"/>
            <a:ext cx="823086" cy="121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281" y="3226066"/>
            <a:ext cx="913988" cy="134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867" y="5227681"/>
            <a:ext cx="976721" cy="1231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078" y="5227320"/>
            <a:ext cx="946396" cy="14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9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53" y="185139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b="1" kern="0" dirty="0" smtClean="0">
                <a:solidFill>
                  <a:srgbClr val="D60093"/>
                </a:solidFill>
                <a:latin typeface="Calibri"/>
              </a:rPr>
              <a:t>Q: </a:t>
            </a:r>
            <a:r>
              <a:rPr lang="en-US" kern="0" dirty="0" smtClean="0">
                <a:solidFill>
                  <a:srgbClr val="D60093"/>
                </a:solidFill>
                <a:latin typeface="Calibri"/>
              </a:rPr>
              <a:t>What </a:t>
            </a:r>
            <a:r>
              <a:rPr lang="en-US" kern="0" dirty="0">
                <a:solidFill>
                  <a:srgbClr val="D60093"/>
                </a:solidFill>
                <a:latin typeface="Calibri"/>
              </a:rPr>
              <a:t>is being covered</a:t>
            </a:r>
            <a:r>
              <a:rPr lang="en-US" kern="0" dirty="0" smtClean="0">
                <a:solidFill>
                  <a:srgbClr val="D60093"/>
                </a:solidFill>
                <a:latin typeface="Calibri"/>
              </a:rPr>
              <a:t>?</a:t>
            </a:r>
          </a:p>
          <a:p>
            <a:r>
              <a:rPr lang="en-US" b="1" kern="0" dirty="0" smtClean="0">
                <a:solidFill>
                  <a:srgbClr val="0000FF"/>
                </a:solidFill>
                <a:latin typeface="Calibri"/>
              </a:rPr>
              <a:t>A: </a:t>
            </a:r>
            <a:r>
              <a:rPr lang="en-US" kern="0" dirty="0" smtClean="0">
                <a:solidFill>
                  <a:srgbClr val="008000"/>
                </a:solidFill>
                <a:latin typeface="Calibri"/>
              </a:rPr>
              <a:t>Relationships</a:t>
            </a:r>
            <a:endParaRPr lang="en-US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 smtClean="0">
              <a:solidFill>
                <a:srgbClr val="000000"/>
              </a:solidFill>
              <a:latin typeface="Calibri"/>
            </a:endParaRPr>
          </a:p>
          <a:p>
            <a:pPr marL="118872" indent="0">
              <a:buNone/>
            </a:pPr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 smtClean="0">
              <a:solidFill>
                <a:srgbClr val="000000"/>
              </a:solidFill>
              <a:latin typeface="Calibri"/>
            </a:endParaRPr>
          </a:p>
          <a:p>
            <a:endParaRPr lang="en-US" b="1" kern="0" dirty="0">
              <a:solidFill>
                <a:srgbClr val="000000"/>
              </a:solidFill>
              <a:latin typeface="Calibri"/>
            </a:endParaRPr>
          </a:p>
          <a:p>
            <a:endParaRPr lang="en-US" b="1" kern="0" dirty="0" smtClean="0">
              <a:solidFill>
                <a:srgbClr val="000000"/>
              </a:solidFill>
              <a:latin typeface="Calibri"/>
            </a:endParaRPr>
          </a:p>
          <a:p>
            <a:endParaRPr lang="en-US" b="1" kern="0" dirty="0" smtClean="0">
              <a:solidFill>
                <a:srgbClr val="D60093"/>
              </a:solidFill>
              <a:latin typeface="Calibri"/>
            </a:endParaRPr>
          </a:p>
          <a:p>
            <a:r>
              <a:rPr lang="en-US" b="1" kern="0" dirty="0" smtClean="0">
                <a:solidFill>
                  <a:srgbClr val="D60093"/>
                </a:solidFill>
                <a:latin typeface="Calibri"/>
              </a:rPr>
              <a:t>Q: </a:t>
            </a:r>
            <a:r>
              <a:rPr lang="en-US" kern="0" dirty="0">
                <a:solidFill>
                  <a:srgbClr val="D60093"/>
                </a:solidFill>
                <a:latin typeface="Calibri"/>
              </a:rPr>
              <a:t>Who is doing the covering</a:t>
            </a:r>
            <a:r>
              <a:rPr lang="en-US" kern="0" dirty="0" smtClean="0">
                <a:solidFill>
                  <a:srgbClr val="D60093"/>
                </a:solidFill>
                <a:latin typeface="Calibri"/>
              </a:rPr>
              <a:t>?</a:t>
            </a:r>
          </a:p>
          <a:p>
            <a:r>
              <a:rPr lang="en-US" b="1" kern="0" dirty="0" smtClean="0">
                <a:solidFill>
                  <a:srgbClr val="0000FF"/>
                </a:solidFill>
                <a:latin typeface="Calibri"/>
              </a:rPr>
              <a:t>A: </a:t>
            </a:r>
            <a:r>
              <a:rPr lang="en-US" kern="0" dirty="0" smtClean="0">
                <a:solidFill>
                  <a:srgbClr val="0000FF"/>
                </a:solidFill>
                <a:latin typeface="Calibri"/>
              </a:rPr>
              <a:t>Events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covered?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701" y="4081426"/>
            <a:ext cx="650561" cy="6554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295" y="4081426"/>
            <a:ext cx="650561" cy="6554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282" y="4081426"/>
            <a:ext cx="650561" cy="6554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178" y="4081426"/>
            <a:ext cx="650561" cy="6554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275" y="4081426"/>
            <a:ext cx="650561" cy="6554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620" y="4081426"/>
            <a:ext cx="650561" cy="65541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966" y="4081426"/>
            <a:ext cx="650561" cy="65541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83664" y="2756513"/>
            <a:ext cx="1899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 smtClean="0">
                <a:solidFill>
                  <a:srgbClr val="008000"/>
                </a:solidFill>
                <a:latin typeface="Calibri"/>
              </a:rPr>
              <a:t>Captain America</a:t>
            </a:r>
            <a:endParaRPr lang="en-US" sz="1400" u="sng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41508" y="2759852"/>
            <a:ext cx="1972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 smtClean="0">
                <a:solidFill>
                  <a:srgbClr val="008000"/>
                </a:solidFill>
                <a:latin typeface="Calibri"/>
              </a:rPr>
              <a:t>Anthony Hopkins</a:t>
            </a:r>
            <a:endParaRPr lang="en-US" sz="1400" u="sng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54594" y="2759852"/>
            <a:ext cx="1995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 smtClean="0">
                <a:solidFill>
                  <a:srgbClr val="008000"/>
                </a:solidFill>
                <a:latin typeface="Calibri"/>
              </a:rPr>
              <a:t>Gwyneth </a:t>
            </a:r>
            <a:r>
              <a:rPr lang="en-US" sz="2000" u="sng" kern="0" dirty="0" err="1" smtClean="0">
                <a:solidFill>
                  <a:srgbClr val="008000"/>
                </a:solidFill>
                <a:latin typeface="Calibri"/>
              </a:rPr>
              <a:t>Paltrow</a:t>
            </a:r>
            <a:endParaRPr lang="en-US" sz="1400" u="sng" dirty="0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36294" y="2759852"/>
            <a:ext cx="17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 smtClean="0">
                <a:solidFill>
                  <a:srgbClr val="008000"/>
                </a:solidFill>
                <a:latin typeface="Calibri"/>
              </a:rPr>
              <a:t>Susan Downey</a:t>
            </a:r>
            <a:endParaRPr lang="en-US" sz="1400" u="sng" dirty="0">
              <a:solidFill>
                <a:srgbClr val="008000"/>
              </a:solidFill>
            </a:endParaRPr>
          </a:p>
        </p:txBody>
      </p:sp>
      <p:cxnSp>
        <p:nvCxnSpPr>
          <p:cNvPr id="53" name="Straight Connector 52"/>
          <p:cNvCxnSpPr>
            <a:endCxn id="42" idx="2"/>
          </p:cNvCxnSpPr>
          <p:nvPr/>
        </p:nvCxnSpPr>
        <p:spPr bwMode="auto">
          <a:xfrm flipH="1" flipV="1">
            <a:off x="1533604" y="3156623"/>
            <a:ext cx="561897" cy="89863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2959100" y="3159962"/>
            <a:ext cx="768854" cy="9214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67" name="Straight Connector 66"/>
          <p:cNvCxnSpPr>
            <a:endCxn id="47" idx="2"/>
          </p:cNvCxnSpPr>
          <p:nvPr/>
        </p:nvCxnSpPr>
        <p:spPr bwMode="auto">
          <a:xfrm flipV="1">
            <a:off x="3822708" y="3159962"/>
            <a:ext cx="202941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4" name="Straight Connector 73"/>
          <p:cNvCxnSpPr>
            <a:endCxn id="47" idx="2"/>
          </p:cNvCxnSpPr>
          <p:nvPr/>
        </p:nvCxnSpPr>
        <p:spPr bwMode="auto">
          <a:xfrm flipV="1">
            <a:off x="4686308" y="3159962"/>
            <a:ext cx="1165815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 flipV="1">
            <a:off x="1533604" y="3159962"/>
            <a:ext cx="3152697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0" name="Straight Connector 79"/>
          <p:cNvCxnSpPr>
            <a:endCxn id="47" idx="2"/>
          </p:cNvCxnSpPr>
          <p:nvPr/>
        </p:nvCxnSpPr>
        <p:spPr bwMode="auto">
          <a:xfrm flipV="1">
            <a:off x="5605282" y="3159962"/>
            <a:ext cx="246841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83" name="Straight Connector 82"/>
          <p:cNvCxnSpPr>
            <a:endCxn id="49" idx="2"/>
          </p:cNvCxnSpPr>
          <p:nvPr/>
        </p:nvCxnSpPr>
        <p:spPr bwMode="auto">
          <a:xfrm flipV="1">
            <a:off x="6413500" y="3159962"/>
            <a:ext cx="1678157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endCxn id="49" idx="2"/>
          </p:cNvCxnSpPr>
          <p:nvPr/>
        </p:nvCxnSpPr>
        <p:spPr bwMode="auto">
          <a:xfrm flipV="1">
            <a:off x="7277100" y="3159962"/>
            <a:ext cx="814557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60" name="Freeform 59"/>
          <p:cNvSpPr/>
          <p:nvPr/>
        </p:nvSpPr>
        <p:spPr>
          <a:xfrm rot="4377617" flipH="1">
            <a:off x="2362622" y="4361183"/>
            <a:ext cx="394218" cy="534023"/>
          </a:xfrm>
          <a:custGeom>
            <a:avLst/>
            <a:gdLst>
              <a:gd name="connsiteX0" fmla="*/ 0 w 541651"/>
              <a:gd name="connsiteY0" fmla="*/ 574842 h 574842"/>
              <a:gd name="connsiteX1" fmla="*/ 494632 w 541651"/>
              <a:gd name="connsiteY1" fmla="*/ 360947 h 574842"/>
              <a:gd name="connsiteX2" fmla="*/ 521369 w 541651"/>
              <a:gd name="connsiteY2" fmla="*/ 0 h 57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51" h="574842">
                <a:moveTo>
                  <a:pt x="0" y="574842"/>
                </a:moveTo>
                <a:cubicBezTo>
                  <a:pt x="203868" y="515798"/>
                  <a:pt x="407737" y="456754"/>
                  <a:pt x="494632" y="360947"/>
                </a:cubicBezTo>
                <a:cubicBezTo>
                  <a:pt x="581527" y="265140"/>
                  <a:pt x="521369" y="0"/>
                  <a:pt x="521369" y="0"/>
                </a:cubicBezTo>
              </a:path>
            </a:pathLst>
          </a:custGeom>
          <a:ln w="28575" cmpd="sng">
            <a:solidFill>
              <a:srgbClr val="000000"/>
            </a:solidFill>
            <a:headEnd type="non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8337" y="4851099"/>
            <a:ext cx="87555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Downey Jr. starred in </a:t>
            </a:r>
            <a:r>
              <a:rPr lang="en-US" sz="2400" b="1" i="1" dirty="0" smtClean="0">
                <a:latin typeface="Cambria"/>
                <a:cs typeface="Cambria"/>
              </a:rPr>
              <a:t>Chaplin </a:t>
            </a:r>
            <a:r>
              <a:rPr lang="en-US" sz="2400" b="1" dirty="0" smtClean="0">
                <a:latin typeface="Cambria"/>
                <a:cs typeface="Cambria"/>
              </a:rPr>
              <a:t>together with Anthony Hopkins</a:t>
            </a:r>
            <a:endParaRPr lang="en-US" sz="2400" b="1" dirty="0">
              <a:latin typeface="Cambria"/>
              <a:cs typeface="Cambria"/>
            </a:endParaRPr>
          </a:p>
        </p:txBody>
      </p:sp>
      <p:cxnSp>
        <p:nvCxnSpPr>
          <p:cNvPr id="50" name="Straight Connector 49"/>
          <p:cNvCxnSpPr>
            <a:endCxn id="44" idx="2"/>
          </p:cNvCxnSpPr>
          <p:nvPr/>
        </p:nvCxnSpPr>
        <p:spPr bwMode="auto">
          <a:xfrm flipH="1" flipV="1">
            <a:off x="3727954" y="3159962"/>
            <a:ext cx="3549154" cy="895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261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7" grpId="0"/>
      <p:bldP spid="49" grpId="0"/>
      <p:bldP spid="60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smtClean="0"/>
              <a:t>Coverage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815"/>
            <a:ext cx="8229600" cy="488398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Suppose we are given a set of events E</a:t>
            </a:r>
          </a:p>
          <a:p>
            <a:pPr lvl="1"/>
            <a:r>
              <a:rPr lang="en-US" dirty="0" smtClean="0"/>
              <a:t>Each event </a:t>
            </a:r>
            <a:r>
              <a:rPr lang="en-US" b="1" dirty="0" smtClean="0"/>
              <a:t>e </a:t>
            </a:r>
            <a:r>
              <a:rPr lang="en-US" dirty="0" smtClean="0"/>
              <a:t>covers a set         </a:t>
            </a:r>
            <a:r>
              <a:rPr lang="en-US" dirty="0" smtClean="0"/>
              <a:t>            of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relationships</a:t>
            </a:r>
            <a:endParaRPr lang="en-US" b="1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For a set of events                  we define: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Goal: We want to 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Note: </a:t>
            </a:r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(S) </a:t>
            </a:r>
            <a:r>
              <a:rPr lang="en-US" dirty="0" smtClean="0">
                <a:solidFill>
                  <a:srgbClr val="008000"/>
                </a:solidFill>
              </a:rPr>
              <a:t>is a set function: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786" y="2398390"/>
            <a:ext cx="446707" cy="45004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8391164" y="2011413"/>
            <a:ext cx="430657" cy="39964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8159786" y="2011413"/>
            <a:ext cx="231379" cy="39964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6" name="Freeform 15"/>
          <p:cNvSpPr/>
          <p:nvPr/>
        </p:nvSpPr>
        <p:spPr>
          <a:xfrm>
            <a:off x="7904139" y="1636901"/>
            <a:ext cx="1089401" cy="395845"/>
          </a:xfrm>
          <a:custGeom>
            <a:avLst/>
            <a:gdLst>
              <a:gd name="connsiteX0" fmla="*/ 8935 w 1089401"/>
              <a:gd name="connsiteY0" fmla="*/ 219252 h 395845"/>
              <a:gd name="connsiteX1" fmla="*/ 380166 w 1089401"/>
              <a:gd name="connsiteY1" fmla="*/ 365790 h 395845"/>
              <a:gd name="connsiteX2" fmla="*/ 731858 w 1089401"/>
              <a:gd name="connsiteY2" fmla="*/ 395098 h 395845"/>
              <a:gd name="connsiteX3" fmla="*/ 995627 w 1089401"/>
              <a:gd name="connsiteY3" fmla="*/ 365790 h 395845"/>
              <a:gd name="connsiteX4" fmla="*/ 1064012 w 1089401"/>
              <a:gd name="connsiteY4" fmla="*/ 170406 h 395845"/>
              <a:gd name="connsiteX5" fmla="*/ 595089 w 1089401"/>
              <a:gd name="connsiteY5" fmla="*/ 72713 h 395845"/>
              <a:gd name="connsiteX6" fmla="*/ 155473 w 1089401"/>
              <a:gd name="connsiteY6" fmla="*/ 4329 h 395845"/>
              <a:gd name="connsiteX7" fmla="*/ 8935 w 1089401"/>
              <a:gd name="connsiteY7" fmla="*/ 219252 h 39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401" h="395845">
                <a:moveTo>
                  <a:pt x="8935" y="219252"/>
                </a:moveTo>
                <a:cubicBezTo>
                  <a:pt x="46384" y="279495"/>
                  <a:pt x="259679" y="336482"/>
                  <a:pt x="380166" y="365790"/>
                </a:cubicBezTo>
                <a:cubicBezTo>
                  <a:pt x="500653" y="395098"/>
                  <a:pt x="629281" y="395098"/>
                  <a:pt x="731858" y="395098"/>
                </a:cubicBezTo>
                <a:cubicBezTo>
                  <a:pt x="834435" y="395098"/>
                  <a:pt x="940268" y="403239"/>
                  <a:pt x="995627" y="365790"/>
                </a:cubicBezTo>
                <a:cubicBezTo>
                  <a:pt x="1050986" y="328341"/>
                  <a:pt x="1130768" y="219252"/>
                  <a:pt x="1064012" y="170406"/>
                </a:cubicBezTo>
                <a:cubicBezTo>
                  <a:pt x="997256" y="121560"/>
                  <a:pt x="746512" y="100392"/>
                  <a:pt x="595089" y="72713"/>
                </a:cubicBezTo>
                <a:cubicBezTo>
                  <a:pt x="443666" y="45034"/>
                  <a:pt x="253165" y="-16838"/>
                  <a:pt x="155473" y="4329"/>
                </a:cubicBezTo>
                <a:cubicBezTo>
                  <a:pt x="57781" y="25496"/>
                  <a:pt x="-28514" y="159009"/>
                  <a:pt x="8935" y="219252"/>
                </a:cubicBezTo>
                <a:close/>
              </a:path>
            </a:pathLst>
          </a:custGeom>
          <a:solidFill>
            <a:srgbClr val="0080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87498" y="2348702"/>
            <a:ext cx="342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829" y="1636901"/>
            <a:ext cx="469900" cy="3683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flipH="1">
            <a:off x="4948090" y="5065890"/>
            <a:ext cx="1773274" cy="1942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6721364" y="4524863"/>
            <a:ext cx="17966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Cardinality</a:t>
            </a:r>
          </a:p>
          <a:p>
            <a:r>
              <a:rPr lang="en-US" sz="2800" dirty="0" smtClean="0"/>
              <a:t>Constraint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78" y="2986414"/>
            <a:ext cx="1117600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856" y="3370236"/>
            <a:ext cx="2806700" cy="124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810" y="4671280"/>
            <a:ext cx="1739900" cy="673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775" y="5544256"/>
            <a:ext cx="2628900" cy="482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7421" y="2156791"/>
            <a:ext cx="1358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76"/>
            <a:ext cx="8610600" cy="5449824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Given universe of elements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and sets </a:t>
            </a:r>
            <a:endParaRPr lang="en-US" b="1" i="1" dirty="0" smtClean="0">
              <a:solidFill>
                <a:srgbClr val="008000"/>
              </a:solidFill>
            </a:endParaRPr>
          </a:p>
          <a:p>
            <a:endParaRPr lang="en-US" b="1" dirty="0" smtClean="0">
              <a:solidFill>
                <a:schemeClr val="accent3"/>
              </a:solidFill>
            </a:endParaRPr>
          </a:p>
          <a:p>
            <a:endParaRPr lang="en-US" b="1" dirty="0" smtClean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pPr lvl="3"/>
            <a:endParaRPr lang="en-US" b="1" dirty="0" smtClean="0">
              <a:solidFill>
                <a:schemeClr val="accent3"/>
              </a:solidFill>
            </a:endParaRPr>
          </a:p>
          <a:p>
            <a:pPr lvl="6"/>
            <a:endParaRPr lang="en-US" b="1" dirty="0">
              <a:solidFill>
                <a:schemeClr val="accent3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3000" b="1" dirty="0" smtClean="0">
                <a:solidFill>
                  <a:srgbClr val="0000FF"/>
                </a:solidFill>
              </a:rPr>
              <a:t>Goal: Find set of k events </a:t>
            </a:r>
            <a:r>
              <a:rPr lang="en-US" sz="3000" b="1" i="1" dirty="0" smtClean="0">
                <a:solidFill>
                  <a:srgbClr val="0000FF"/>
                </a:solidFill>
              </a:rPr>
              <a:t>X</a:t>
            </a:r>
            <a:r>
              <a:rPr lang="en-US" sz="3000" b="1" i="1" baseline="-25000" dirty="0" smtClean="0">
                <a:solidFill>
                  <a:srgbClr val="0000FF"/>
                </a:solidFill>
              </a:rPr>
              <a:t>1</a:t>
            </a:r>
            <a:r>
              <a:rPr lang="en-US" sz="3000" b="1" dirty="0" smtClean="0">
                <a:solidFill>
                  <a:srgbClr val="0000FF"/>
                </a:solidFill>
              </a:rPr>
              <a:t>…</a:t>
            </a:r>
            <a:r>
              <a:rPr lang="en-US" sz="3000" b="1" dirty="0" err="1" smtClean="0">
                <a:solidFill>
                  <a:srgbClr val="0000FF"/>
                </a:solidFill>
              </a:rPr>
              <a:t>X</a:t>
            </a:r>
            <a:r>
              <a:rPr lang="en-US" sz="3000" b="1" i="1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30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3000" b="1" i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</a:rPr>
              <a:t>covering most of </a:t>
            </a:r>
            <a:r>
              <a:rPr lang="en-US" sz="3000" b="1" i="1" dirty="0">
                <a:solidFill>
                  <a:srgbClr val="0000FF"/>
                </a:solidFill>
              </a:rPr>
              <a:t>U</a:t>
            </a:r>
            <a:endParaRPr lang="en-US" sz="3000" b="1" i="1" dirty="0" smtClean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en-US" b="1" dirty="0">
                <a:sym typeface="Symbol"/>
              </a:rPr>
              <a:t>More precisely: </a:t>
            </a:r>
            <a:r>
              <a:rPr lang="en-US" b="1" dirty="0"/>
              <a:t>Find </a:t>
            </a:r>
            <a:r>
              <a:rPr lang="en-US" b="1" dirty="0">
                <a:solidFill>
                  <a:srgbClr val="000000"/>
                </a:solidFill>
              </a:rPr>
              <a:t>set of k events </a:t>
            </a:r>
            <a:r>
              <a:rPr lang="en-US" b="1" i="1" dirty="0">
                <a:solidFill>
                  <a:srgbClr val="000000"/>
                </a:solidFill>
              </a:rPr>
              <a:t>X</a:t>
            </a:r>
            <a:r>
              <a:rPr lang="en-US" b="1" i="1" baseline="-25000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…</a:t>
            </a:r>
            <a:r>
              <a:rPr lang="en-US" b="1" dirty="0" err="1">
                <a:solidFill>
                  <a:srgbClr val="000000"/>
                </a:solidFill>
              </a:rPr>
              <a:t>X</a:t>
            </a:r>
            <a:r>
              <a:rPr lang="en-US" b="1" i="1" baseline="-25000" dirty="0" err="1">
                <a:solidFill>
                  <a:srgbClr val="000000"/>
                </a:solidFill>
              </a:rPr>
              <a:t>k</a:t>
            </a:r>
            <a:r>
              <a:rPr lang="en-US" b="1" dirty="0" err="1" smtClean="0"/>
              <a:t>whose</a:t>
            </a:r>
            <a:r>
              <a:rPr lang="en-US" b="1" dirty="0" smtClean="0"/>
              <a:t> </a:t>
            </a:r>
            <a:r>
              <a:rPr lang="en-US" b="1" dirty="0"/>
              <a:t>size of the union is the </a:t>
            </a:r>
            <a:r>
              <a:rPr lang="en-US" b="1" dirty="0" smtClean="0"/>
              <a:t>largest</a:t>
            </a:r>
            <a:endParaRPr lang="en-US" b="1" dirty="0"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Coverage 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20281" y="2882150"/>
            <a:ext cx="4343400" cy="1752600"/>
          </a:xfrm>
          <a:prstGeom prst="ellips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8" name="TextBox 7"/>
          <p:cNvSpPr txBox="1"/>
          <p:nvPr/>
        </p:nvSpPr>
        <p:spPr>
          <a:xfrm>
            <a:off x="5787481" y="4034585"/>
            <a:ext cx="432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U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15538" y="3063125"/>
            <a:ext cx="267093" cy="1371600"/>
          </a:xfrm>
          <a:custGeom>
            <a:avLst/>
            <a:gdLst>
              <a:gd name="connsiteX0" fmla="*/ 219468 w 267093"/>
              <a:gd name="connsiteY0" fmla="*/ 0 h 1371600"/>
              <a:gd name="connsiteX1" fmla="*/ 393 w 267093"/>
              <a:gd name="connsiteY1" fmla="*/ 733425 h 1371600"/>
              <a:gd name="connsiteX2" fmla="*/ 267093 w 267093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93" h="1371600">
                <a:moveTo>
                  <a:pt x="219468" y="0"/>
                </a:moveTo>
                <a:cubicBezTo>
                  <a:pt x="105962" y="252412"/>
                  <a:pt x="-7544" y="504825"/>
                  <a:pt x="393" y="733425"/>
                </a:cubicBezTo>
                <a:cubicBezTo>
                  <a:pt x="8330" y="962025"/>
                  <a:pt x="137711" y="1166812"/>
                  <a:pt x="267093" y="13716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10" name="TextBox 9"/>
          <p:cNvSpPr txBox="1"/>
          <p:nvPr/>
        </p:nvSpPr>
        <p:spPr>
          <a:xfrm>
            <a:off x="4949281" y="394895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reeform 11"/>
          <p:cNvSpPr/>
          <p:nvPr/>
        </p:nvSpPr>
        <p:spPr>
          <a:xfrm>
            <a:off x="3044281" y="2929775"/>
            <a:ext cx="460543" cy="1685925"/>
          </a:xfrm>
          <a:custGeom>
            <a:avLst/>
            <a:gdLst>
              <a:gd name="connsiteX0" fmla="*/ 0 w 460543"/>
              <a:gd name="connsiteY0" fmla="*/ 0 h 1685925"/>
              <a:gd name="connsiteX1" fmla="*/ 447675 w 460543"/>
              <a:gd name="connsiteY1" fmla="*/ 923925 h 1685925"/>
              <a:gd name="connsiteX2" fmla="*/ 295275 w 460543"/>
              <a:gd name="connsiteY2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543" h="1685925">
                <a:moveTo>
                  <a:pt x="0" y="0"/>
                </a:moveTo>
                <a:cubicBezTo>
                  <a:pt x="199231" y="321468"/>
                  <a:pt x="398462" y="642937"/>
                  <a:pt x="447675" y="923925"/>
                </a:cubicBezTo>
                <a:cubicBezTo>
                  <a:pt x="496888" y="1204913"/>
                  <a:pt x="396081" y="1445419"/>
                  <a:pt x="295275" y="1685925"/>
                </a:cubicBezTo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19" name="TextBox 18"/>
          <p:cNvSpPr txBox="1"/>
          <p:nvPr/>
        </p:nvSpPr>
        <p:spPr>
          <a:xfrm>
            <a:off x="2968081" y="416588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i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Freeform 12"/>
          <p:cNvSpPr/>
          <p:nvPr/>
        </p:nvSpPr>
        <p:spPr>
          <a:xfrm>
            <a:off x="2339431" y="2996450"/>
            <a:ext cx="2390775" cy="708525"/>
          </a:xfrm>
          <a:custGeom>
            <a:avLst/>
            <a:gdLst>
              <a:gd name="connsiteX0" fmla="*/ 0 w 2390775"/>
              <a:gd name="connsiteY0" fmla="*/ 85725 h 708525"/>
              <a:gd name="connsiteX1" fmla="*/ 742950 w 2390775"/>
              <a:gd name="connsiteY1" fmla="*/ 628650 h 708525"/>
              <a:gd name="connsiteX2" fmla="*/ 1600200 w 2390775"/>
              <a:gd name="connsiteY2" fmla="*/ 676275 h 708525"/>
              <a:gd name="connsiteX3" fmla="*/ 2152650 w 2390775"/>
              <a:gd name="connsiteY3" fmla="*/ 342900 h 708525"/>
              <a:gd name="connsiteX4" fmla="*/ 2390775 w 2390775"/>
              <a:gd name="connsiteY4" fmla="*/ 0 h 70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0775" h="708525">
                <a:moveTo>
                  <a:pt x="0" y="85725"/>
                </a:moveTo>
                <a:cubicBezTo>
                  <a:pt x="238125" y="307975"/>
                  <a:pt x="476250" y="530225"/>
                  <a:pt x="742950" y="628650"/>
                </a:cubicBezTo>
                <a:cubicBezTo>
                  <a:pt x="1009650" y="727075"/>
                  <a:pt x="1365250" y="723900"/>
                  <a:pt x="1600200" y="676275"/>
                </a:cubicBezTo>
                <a:cubicBezTo>
                  <a:pt x="1835150" y="628650"/>
                  <a:pt x="2020888" y="455612"/>
                  <a:pt x="2152650" y="342900"/>
                </a:cubicBezTo>
                <a:cubicBezTo>
                  <a:pt x="2284412" y="230188"/>
                  <a:pt x="2390775" y="0"/>
                  <a:pt x="2390775" y="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21" name="TextBox 20"/>
          <p:cNvSpPr txBox="1"/>
          <p:nvPr/>
        </p:nvSpPr>
        <p:spPr>
          <a:xfrm>
            <a:off x="4111081" y="29393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i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Freeform 13"/>
          <p:cNvSpPr/>
          <p:nvPr/>
        </p:nvSpPr>
        <p:spPr>
          <a:xfrm>
            <a:off x="2989113" y="3263150"/>
            <a:ext cx="2512618" cy="1371600"/>
          </a:xfrm>
          <a:custGeom>
            <a:avLst/>
            <a:gdLst>
              <a:gd name="connsiteX0" fmla="*/ 2512618 w 2512618"/>
              <a:gd name="connsiteY0" fmla="*/ 0 h 1371600"/>
              <a:gd name="connsiteX1" fmla="*/ 2017318 w 2512618"/>
              <a:gd name="connsiteY1" fmla="*/ 390525 h 1371600"/>
              <a:gd name="connsiteX2" fmla="*/ 1541068 w 2512618"/>
              <a:gd name="connsiteY2" fmla="*/ 333375 h 1371600"/>
              <a:gd name="connsiteX3" fmla="*/ 864793 w 2512618"/>
              <a:gd name="connsiteY3" fmla="*/ 114300 h 1371600"/>
              <a:gd name="connsiteX4" fmla="*/ 7543 w 2512618"/>
              <a:gd name="connsiteY4" fmla="*/ 533400 h 1371600"/>
              <a:gd name="connsiteX5" fmla="*/ 474268 w 2512618"/>
              <a:gd name="connsiteY5" fmla="*/ 1047750 h 1371600"/>
              <a:gd name="connsiteX6" fmla="*/ 960043 w 2512618"/>
              <a:gd name="connsiteY6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2618" h="1371600">
                <a:moveTo>
                  <a:pt x="2512618" y="0"/>
                </a:moveTo>
                <a:cubicBezTo>
                  <a:pt x="2345930" y="167481"/>
                  <a:pt x="2179243" y="334963"/>
                  <a:pt x="2017318" y="390525"/>
                </a:cubicBezTo>
                <a:cubicBezTo>
                  <a:pt x="1855393" y="446088"/>
                  <a:pt x="1733155" y="379412"/>
                  <a:pt x="1541068" y="333375"/>
                </a:cubicBezTo>
                <a:cubicBezTo>
                  <a:pt x="1348981" y="287338"/>
                  <a:pt x="1120380" y="80963"/>
                  <a:pt x="864793" y="114300"/>
                </a:cubicBezTo>
                <a:cubicBezTo>
                  <a:pt x="609206" y="147637"/>
                  <a:pt x="72630" y="377825"/>
                  <a:pt x="7543" y="533400"/>
                </a:cubicBezTo>
                <a:cubicBezTo>
                  <a:pt x="-57544" y="688975"/>
                  <a:pt x="315518" y="908050"/>
                  <a:pt x="474268" y="1047750"/>
                </a:cubicBezTo>
                <a:cubicBezTo>
                  <a:pt x="633018" y="1187450"/>
                  <a:pt x="796530" y="1279525"/>
                  <a:pt x="960043" y="1371600"/>
                </a:cubicBezTo>
              </a:path>
            </a:pathLst>
          </a:custGeom>
          <a:noFill/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23" name="TextBox 22"/>
          <p:cNvSpPr txBox="1"/>
          <p:nvPr/>
        </p:nvSpPr>
        <p:spPr>
          <a:xfrm>
            <a:off x="3756558" y="423464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-250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41" y="1547990"/>
            <a:ext cx="29845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692" y="1967090"/>
            <a:ext cx="3289300" cy="419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9266" y="2738518"/>
            <a:ext cx="271046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U: all relationships</a:t>
            </a:r>
          </a:p>
          <a:p>
            <a:r>
              <a:rPr lang="en-US" sz="2400" b="1" dirty="0" smtClean="0"/>
              <a:t>X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: relationships </a:t>
            </a:r>
            <a:br>
              <a:rPr lang="en-US" sz="2400" b="1" dirty="0" smtClean="0"/>
            </a:br>
            <a:r>
              <a:rPr lang="en-US" sz="2400" b="1" dirty="0" smtClean="0"/>
              <a:t>covered by event </a:t>
            </a:r>
            <a:r>
              <a:rPr lang="en-US" sz="2400" b="1" dirty="0" err="1" smtClean="0"/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0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2" grpId="0" animBg="1"/>
      <p:bldP spid="19" grpId="0"/>
      <p:bldP spid="13" grpId="0" animBg="1"/>
      <p:bldP spid="21" grpId="0"/>
      <p:bldP spid="14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00044" y="1377706"/>
            <a:ext cx="6586556" cy="2827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Greedy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190"/>
            <a:ext cx="8686800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D60093"/>
                </a:solidFill>
              </a:rPr>
              <a:t>Simple Heuristic: Greedy Algorithm: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Start with </a:t>
            </a:r>
            <a:r>
              <a:rPr lang="en-US" dirty="0" smtClean="0">
                <a:solidFill>
                  <a:srgbClr val="008000"/>
                </a:solidFill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</a:rPr>
              <a:t>0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= {}</a:t>
            </a:r>
            <a:endParaRPr lang="en-US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For </a:t>
            </a:r>
            <a:r>
              <a:rPr lang="en-US" dirty="0" err="1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= 1…k</a:t>
            </a:r>
            <a:endParaRPr lang="en-US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Take event </a:t>
            </a:r>
            <a:r>
              <a:rPr lang="en-US" b="1" dirty="0" smtClean="0">
                <a:solidFill>
                  <a:srgbClr val="008000"/>
                </a:solidFill>
              </a:rPr>
              <a:t>e</a:t>
            </a:r>
            <a:r>
              <a:rPr lang="en-US" dirty="0" smtClean="0">
                <a:solidFill>
                  <a:srgbClr val="008000"/>
                </a:solidFill>
              </a:rPr>
              <a:t> that max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Let </a:t>
            </a:r>
            <a:endParaRPr lang="en-US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Example:</a:t>
            </a:r>
          </a:p>
          <a:p>
            <a:pPr lvl="1"/>
            <a:r>
              <a:rPr lang="en-US" sz="2400" dirty="0" err="1" smtClean="0"/>
              <a:t>Eval</a:t>
            </a:r>
            <a:r>
              <a:rPr lang="en-US" sz="2400" dirty="0" smtClean="0"/>
              <a:t>. </a:t>
            </a:r>
            <a:r>
              <a:rPr lang="en-US" sz="2400" b="1" dirty="0" smtClean="0"/>
              <a:t>F</a:t>
            </a:r>
            <a:r>
              <a:rPr lang="en-US" sz="2400" b="1" dirty="0"/>
              <a:t>({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}), …, </a:t>
            </a:r>
            <a:r>
              <a:rPr lang="en-US" sz="2400" b="1" dirty="0"/>
              <a:t>F({</a:t>
            </a:r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m</a:t>
            </a:r>
            <a:r>
              <a:rPr lang="en-US" sz="2400" b="1" dirty="0" smtClean="0"/>
              <a:t>}</a:t>
            </a:r>
            <a:r>
              <a:rPr lang="en-US" sz="2400" b="1" dirty="0"/>
              <a:t>)</a:t>
            </a:r>
            <a:r>
              <a:rPr lang="en-US" sz="2400" dirty="0"/>
              <a:t>, </a:t>
            </a:r>
            <a:r>
              <a:rPr lang="en-US" sz="2400" dirty="0" smtClean="0"/>
              <a:t>pick best (say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/>
              <a:t>Eval</a:t>
            </a:r>
            <a:r>
              <a:rPr lang="en-US" sz="2400" dirty="0"/>
              <a:t>. </a:t>
            </a:r>
            <a:r>
              <a:rPr lang="en-US" sz="2400" b="1" dirty="0"/>
              <a:t>F({e</a:t>
            </a:r>
            <a:r>
              <a:rPr lang="en-US" sz="2400" b="1" baseline="-25000" dirty="0"/>
              <a:t>1</a:t>
            </a:r>
            <a:r>
              <a:rPr lang="en-US" sz="2400" b="1" dirty="0" smtClean="0"/>
              <a:t>} u {e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})</a:t>
            </a:r>
            <a:r>
              <a:rPr lang="en-US" sz="2400" b="1" dirty="0"/>
              <a:t>, …, F</a:t>
            </a:r>
            <a:r>
              <a:rPr lang="en-US" sz="2400" b="1" dirty="0" smtClean="0"/>
              <a:t>(</a:t>
            </a:r>
            <a:r>
              <a:rPr lang="en-US" sz="2400" b="1" dirty="0"/>
              <a:t>{e</a:t>
            </a:r>
            <a:r>
              <a:rPr lang="en-US" sz="2400" b="1" baseline="-25000" dirty="0"/>
              <a:t>1</a:t>
            </a:r>
            <a:r>
              <a:rPr lang="en-US" sz="2400" b="1" dirty="0"/>
              <a:t>} </a:t>
            </a:r>
            <a:r>
              <a:rPr lang="en-US" sz="2400" b="1" dirty="0" smtClean="0"/>
              <a:t>u {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m</a:t>
            </a:r>
            <a:r>
              <a:rPr lang="en-US" sz="2400" b="1" dirty="0"/>
              <a:t>})</a:t>
            </a:r>
            <a:r>
              <a:rPr lang="en-US" sz="2400" dirty="0"/>
              <a:t>, pick best (say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err="1"/>
              <a:t>Eval</a:t>
            </a:r>
            <a:r>
              <a:rPr lang="en-US" sz="2400" dirty="0"/>
              <a:t>. </a:t>
            </a:r>
            <a:r>
              <a:rPr lang="en-US" sz="2400" b="1" dirty="0"/>
              <a:t>F({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 e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} </a:t>
            </a:r>
            <a:r>
              <a:rPr lang="en-US" sz="2400" b="1" dirty="0"/>
              <a:t>u {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}</a:t>
            </a:r>
            <a:r>
              <a:rPr lang="en-US" sz="2400" b="1" dirty="0"/>
              <a:t>), …, F</a:t>
            </a:r>
            <a:r>
              <a:rPr lang="en-US" sz="2400" b="1" dirty="0" smtClean="0"/>
              <a:t>(</a:t>
            </a:r>
            <a:r>
              <a:rPr lang="en-US" sz="2400" b="1" dirty="0"/>
              <a:t>{e</a:t>
            </a:r>
            <a:r>
              <a:rPr lang="en-US" sz="2400" b="1" baseline="-25000" dirty="0"/>
              <a:t>1</a:t>
            </a:r>
            <a:r>
              <a:rPr lang="en-US" sz="2400" b="1" dirty="0"/>
              <a:t>, e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} </a:t>
            </a:r>
            <a:r>
              <a:rPr lang="en-US" sz="2400" b="1" dirty="0"/>
              <a:t>u {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m</a:t>
            </a:r>
            <a:r>
              <a:rPr lang="en-US" sz="2400" b="1" dirty="0"/>
              <a:t>})</a:t>
            </a:r>
            <a:r>
              <a:rPr lang="en-US" sz="2400" dirty="0"/>
              <a:t>, </a:t>
            </a:r>
            <a:r>
              <a:rPr lang="en-US" sz="2400" dirty="0" smtClean="0"/>
              <a:t>pick best</a:t>
            </a:r>
          </a:p>
          <a:p>
            <a:pPr lvl="1"/>
            <a:r>
              <a:rPr lang="en-US" sz="2400" dirty="0" smtClean="0"/>
              <a:t>And so 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777" y="3047242"/>
            <a:ext cx="20193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39" y="3556654"/>
            <a:ext cx="27305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58" y="3356845"/>
            <a:ext cx="1880676" cy="8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5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70959"/>
          </a:xfrm>
        </p:spPr>
        <p:txBody>
          <a:bodyPr/>
          <a:lstStyle/>
          <a:p>
            <a:r>
              <a:rPr lang="en-US" b="1" dirty="0" smtClean="0"/>
              <a:t>Goal: Maximize the covered area</a:t>
            </a:r>
          </a:p>
          <a:p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7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r>
              <a:rPr lang="en-US" b="1" dirty="0" smtClean="0"/>
              <a:t>Goal: Maximize the covered area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r>
              <a:rPr lang="en-US" b="1" dirty="0" smtClean="0"/>
              <a:t>Goal: Maximize the covered area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7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r>
              <a:rPr lang="en-US" b="1" dirty="0" smtClean="0"/>
              <a:t>Goal: Maximize the covered area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7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Greedy Heuristic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200"/>
          </a:xfrm>
        </p:spPr>
        <p:txBody>
          <a:bodyPr/>
          <a:lstStyle/>
          <a:p>
            <a:r>
              <a:rPr lang="en-US" b="1" dirty="0" smtClean="0"/>
              <a:t>Goal: Maximize the covered area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438400" y="2743200"/>
            <a:ext cx="3505200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669216" y="2339768"/>
            <a:ext cx="2680438" cy="23622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497757">
            <a:off x="1769953" y="4360845"/>
            <a:ext cx="1831987" cy="1178375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20497757">
            <a:off x="4959210" y="5313164"/>
            <a:ext cx="1440684" cy="755924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20497757">
            <a:off x="1911209" y="2960612"/>
            <a:ext cx="1440684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20497757">
            <a:off x="3682165" y="2960611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20497757">
            <a:off x="5583429" y="2050050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20497757">
            <a:off x="7293421" y="4132852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20497757">
            <a:off x="3830829" y="5426677"/>
            <a:ext cx="720342" cy="755924"/>
          </a:xfrm>
          <a:prstGeom prst="ellipse">
            <a:avLst/>
          </a:prstGeom>
          <a:solidFill>
            <a:schemeClr val="bg1">
              <a:alpha val="48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4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evaluation is open on </a:t>
            </a:r>
            <a:r>
              <a:rPr lang="en-US" dirty="0" err="1" smtClean="0"/>
              <a:t>Axess</a:t>
            </a:r>
            <a:endParaRPr lang="en-US" dirty="0" smtClean="0"/>
          </a:p>
          <a:p>
            <a:pPr lvl="1"/>
            <a:r>
              <a:rPr lang="en-US" dirty="0" smtClean="0"/>
              <a:t>Please fill out the form! Thanks!!!</a:t>
            </a:r>
          </a:p>
          <a:p>
            <a:pPr lvl="1"/>
            <a:r>
              <a:rPr lang="en-US" dirty="0" smtClean="0"/>
              <a:t>You’ll get to see your grades earlier!</a:t>
            </a:r>
          </a:p>
          <a:p>
            <a:r>
              <a:rPr lang="en-US" dirty="0" smtClean="0"/>
              <a:t>We appreciate your feedback!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9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Greedy Heuristic Fails?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343400"/>
            <a:ext cx="8686800" cy="190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Goal:</a:t>
            </a:r>
            <a:r>
              <a:rPr lang="en-US" b="1" dirty="0" smtClean="0"/>
              <a:t> Maximize the size of the covered area</a:t>
            </a:r>
          </a:p>
          <a:p>
            <a:r>
              <a:rPr lang="en-US" b="1" dirty="0" smtClean="0"/>
              <a:t>Greedy first picks A and then C</a:t>
            </a:r>
          </a:p>
          <a:p>
            <a:r>
              <a:rPr lang="en-US" b="1" dirty="0" smtClean="0"/>
              <a:t>But the optimal way would be to pick B and C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233089" y="1858662"/>
            <a:ext cx="4388428" cy="2350532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 rot="20497757">
            <a:off x="4289160" y="1548388"/>
            <a:ext cx="3129837" cy="2607918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497757">
            <a:off x="1633362" y="1948163"/>
            <a:ext cx="2645525" cy="236220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7923" y="15368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4232" y="38219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37850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098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</a:t>
            </a:r>
            <a:r>
              <a:rPr lang="en-US" dirty="0"/>
              <a:t>N</a:t>
            </a:r>
            <a:r>
              <a:rPr lang="en-US" dirty="0" smtClean="0"/>
              <a:t>ews &amp; Good </a:t>
            </a:r>
            <a:r>
              <a:rPr lang="en-US" dirty="0"/>
              <a:t>N</a:t>
            </a:r>
            <a:r>
              <a:rPr lang="en-US" dirty="0" smtClean="0"/>
              <a:t>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Bad news: </a:t>
            </a:r>
            <a:r>
              <a:rPr lang="en-US" dirty="0" smtClean="0"/>
              <a:t>Maximum Coverage is </a:t>
            </a:r>
            <a:r>
              <a:rPr lang="en-US" dirty="0" smtClean="0">
                <a:solidFill>
                  <a:srgbClr val="FF0000"/>
                </a:solidFill>
              </a:rPr>
              <a:t>NP-hard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8000"/>
                </a:solidFill>
              </a:rPr>
              <a:t>Good news</a:t>
            </a:r>
            <a:r>
              <a:rPr lang="en-US" b="1" dirty="0">
                <a:solidFill>
                  <a:srgbClr val="008000"/>
                </a:solidFill>
              </a:rPr>
              <a:t>: </a:t>
            </a:r>
            <a:r>
              <a:rPr lang="en-US" dirty="0" smtClean="0"/>
              <a:t>Good </a:t>
            </a:r>
            <a:r>
              <a:rPr lang="en-US" dirty="0" smtClean="0">
                <a:solidFill>
                  <a:srgbClr val="008000"/>
                </a:solidFill>
              </a:rPr>
              <a:t>approximations</a:t>
            </a:r>
            <a:r>
              <a:rPr lang="en-US" dirty="0" smtClean="0"/>
              <a:t> exist</a:t>
            </a:r>
          </a:p>
          <a:p>
            <a:pPr lvl="1"/>
            <a:r>
              <a:rPr lang="en-US" dirty="0" smtClean="0"/>
              <a:t>Problem has certain </a:t>
            </a:r>
            <a:r>
              <a:rPr lang="en-US" dirty="0" smtClean="0">
                <a:solidFill>
                  <a:srgbClr val="0000FF"/>
                </a:solidFill>
              </a:rPr>
              <a:t>structure</a:t>
            </a:r>
            <a:r>
              <a:rPr lang="en-US" dirty="0" smtClean="0"/>
              <a:t> to it that even simple greedy algorithms perform reasonably well</a:t>
            </a:r>
          </a:p>
          <a:p>
            <a:pPr lvl="1"/>
            <a:r>
              <a:rPr lang="en-US" dirty="0" smtClean="0"/>
              <a:t>Details in 2</a:t>
            </a:r>
            <a:r>
              <a:rPr lang="en-US" baseline="30000" dirty="0" smtClean="0"/>
              <a:t>nd</a:t>
            </a:r>
            <a:r>
              <a:rPr lang="en-US" dirty="0" smtClean="0"/>
              <a:t> half of lecture</a:t>
            </a:r>
          </a:p>
          <a:p>
            <a:endParaRPr lang="en-US" dirty="0" smtClean="0"/>
          </a:p>
          <a:p>
            <a:r>
              <a:rPr lang="en-US" b="1" dirty="0" smtClean="0"/>
              <a:t>Now: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660066"/>
                </a:solidFill>
              </a:rPr>
              <a:t>Generalize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/>
              <a:t>our objective for timeline generation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8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relationships are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90" y="1775192"/>
            <a:ext cx="8884357" cy="38847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 values all relationships </a:t>
            </a:r>
            <a:r>
              <a:rPr lang="en-US" b="1" dirty="0" smtClean="0">
                <a:solidFill>
                  <a:srgbClr val="FF0000"/>
                </a:solidFill>
              </a:rPr>
              <a:t>equally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b="1" dirty="0" smtClean="0"/>
              <a:t>Unrealistic:</a:t>
            </a:r>
            <a:r>
              <a:rPr lang="en-US" dirty="0" smtClean="0"/>
              <a:t> Some relationships are more important than others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solidFill>
                  <a:srgbClr val="008000"/>
                </a:solidFill>
              </a:rPr>
              <a:t>different weights</a:t>
            </a:r>
            <a:r>
              <a:rPr lang="en-US" dirty="0" smtClean="0"/>
              <a:t> (“weighted coverage function”)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580922"/>
            <a:ext cx="7581900" cy="124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22" y="5554134"/>
            <a:ext cx="6159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weight </a:t>
            </a:r>
            <a:r>
              <a:rPr lang="en-US" dirty="0"/>
              <a:t>f</a:t>
            </a:r>
            <a:r>
              <a:rPr lang="en-US" dirty="0" smtClean="0"/>
              <a:t>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51458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Use </a:t>
            </a:r>
            <a:r>
              <a:rPr lang="en-US" b="1" dirty="0" smtClean="0">
                <a:solidFill>
                  <a:srgbClr val="0000FF"/>
                </a:solidFill>
              </a:rPr>
              <a:t>global importance</a:t>
            </a:r>
            <a:r>
              <a:rPr lang="en-US" dirty="0" smtClean="0"/>
              <a:t> weights</a:t>
            </a:r>
          </a:p>
          <a:p>
            <a:pPr lvl="1"/>
            <a:r>
              <a:rPr lang="en-US" dirty="0" smtClean="0"/>
              <a:t>How much interest is there?</a:t>
            </a:r>
          </a:p>
          <a:p>
            <a:pPr lvl="1"/>
            <a:r>
              <a:rPr lang="en-US" dirty="0" smtClean="0"/>
              <a:t>Could be measured as</a:t>
            </a:r>
          </a:p>
          <a:p>
            <a:pPr lvl="2"/>
            <a:r>
              <a:rPr lang="en-US" dirty="0" smtClean="0"/>
              <a:t>w(x) = # </a:t>
            </a:r>
            <a:r>
              <a:rPr lang="en-US" b="1" dirty="0" smtClean="0"/>
              <a:t>search queries </a:t>
            </a:r>
            <a:r>
              <a:rPr lang="en-US" dirty="0" smtClean="0"/>
              <a:t>for person X</a:t>
            </a:r>
          </a:p>
          <a:p>
            <a:pPr lvl="2"/>
            <a:r>
              <a:rPr lang="en-US" dirty="0"/>
              <a:t>w(x) = </a:t>
            </a:r>
            <a:r>
              <a:rPr lang="en-US" dirty="0" smtClean="0"/>
              <a:t># </a:t>
            </a:r>
            <a:r>
              <a:rPr lang="en-US" b="1" dirty="0" smtClean="0"/>
              <a:t>Wikipedia article views </a:t>
            </a:r>
            <a:r>
              <a:rPr lang="en-US" dirty="0" smtClean="0"/>
              <a:t>for X</a:t>
            </a:r>
          </a:p>
          <a:p>
            <a:pPr lvl="2"/>
            <a:r>
              <a:rPr lang="en-US" dirty="0"/>
              <a:t>w(x) = </a:t>
            </a:r>
            <a:r>
              <a:rPr lang="en-US" dirty="0" smtClean="0"/>
              <a:t># </a:t>
            </a:r>
            <a:r>
              <a:rPr lang="en-US" b="1" dirty="0" smtClean="0"/>
              <a:t>news article mentions </a:t>
            </a:r>
            <a:r>
              <a:rPr lang="en-US" dirty="0" smtClean="0"/>
              <a:t>for X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092" y="4746179"/>
            <a:ext cx="8929130" cy="1842954"/>
            <a:chOff x="5648" y="4746179"/>
            <a:chExt cx="8929130" cy="184295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616157" y="5333999"/>
              <a:ext cx="0" cy="510188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94000" y="4746179"/>
              <a:ext cx="18998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u="sng" kern="0" dirty="0" smtClean="0">
                  <a:solidFill>
                    <a:srgbClr val="008000"/>
                  </a:solidFill>
                  <a:latin typeface="Calibri"/>
                </a:rPr>
                <a:t>Captain America</a:t>
              </a:r>
              <a:endParaRPr lang="en-US" sz="1400" u="sng" dirty="0">
                <a:solidFill>
                  <a:srgbClr val="008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51844" y="4749518"/>
              <a:ext cx="19728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u="sng" kern="0" dirty="0" smtClean="0">
                  <a:solidFill>
                    <a:srgbClr val="008000"/>
                  </a:solidFill>
                  <a:latin typeface="Calibri"/>
                </a:rPr>
                <a:t>Anthony Hopkins</a:t>
              </a:r>
              <a:endParaRPr lang="en-US" sz="1400" u="sng" dirty="0">
                <a:solidFill>
                  <a:srgbClr val="008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64930" y="4749518"/>
              <a:ext cx="19950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u="sng" kern="0" dirty="0" smtClean="0">
                  <a:solidFill>
                    <a:srgbClr val="008000"/>
                  </a:solidFill>
                  <a:latin typeface="Calibri"/>
                </a:rPr>
                <a:t>Gwyneth </a:t>
              </a:r>
              <a:r>
                <a:rPr lang="en-US" sz="2000" u="sng" kern="0" dirty="0" err="1" smtClean="0">
                  <a:solidFill>
                    <a:srgbClr val="008000"/>
                  </a:solidFill>
                  <a:latin typeface="Calibri"/>
                </a:rPr>
                <a:t>Paltrow</a:t>
              </a:r>
              <a:endParaRPr lang="en-US" sz="1400" u="sng" dirty="0">
                <a:solidFill>
                  <a:srgbClr val="008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46630" y="4749518"/>
              <a:ext cx="17107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u="sng" kern="0" dirty="0" smtClean="0">
                  <a:solidFill>
                    <a:srgbClr val="008000"/>
                  </a:solidFill>
                  <a:latin typeface="Calibri"/>
                </a:rPr>
                <a:t>Susan Downey</a:t>
              </a:r>
              <a:endParaRPr lang="en-US" sz="1400" u="sng" dirty="0">
                <a:solidFill>
                  <a:srgbClr val="008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48" y="5942802"/>
              <a:ext cx="32720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u="sng" kern="0" dirty="0" smtClean="0">
                  <a:solidFill>
                    <a:srgbClr val="008000"/>
                  </a:solidFill>
                  <a:latin typeface="Calibri"/>
                </a:rPr>
                <a:t>Captain America</a:t>
              </a:r>
              <a:endParaRPr lang="en-US" sz="2400" u="sng" dirty="0">
                <a:solidFill>
                  <a:srgbClr val="008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38515" y="6060802"/>
              <a:ext cx="2330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u="sng" kern="0" dirty="0" smtClean="0">
                  <a:solidFill>
                    <a:srgbClr val="008000"/>
                  </a:solidFill>
                  <a:latin typeface="Calibri"/>
                </a:rPr>
                <a:t>Anthony Hopkins</a:t>
              </a:r>
              <a:endParaRPr lang="en-US" sz="1600" u="sng" dirty="0">
                <a:solidFill>
                  <a:srgbClr val="008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04802" y="6091579"/>
              <a:ext cx="19950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u="sng" kern="0" dirty="0" smtClean="0">
                  <a:solidFill>
                    <a:srgbClr val="008000"/>
                  </a:solidFill>
                  <a:latin typeface="Calibri"/>
                </a:rPr>
                <a:t>Gwyneth </a:t>
              </a:r>
              <a:r>
                <a:rPr lang="en-US" sz="2000" u="sng" kern="0" dirty="0" err="1" smtClean="0">
                  <a:solidFill>
                    <a:srgbClr val="008000"/>
                  </a:solidFill>
                  <a:latin typeface="Calibri"/>
                </a:rPr>
                <a:t>Paltrow</a:t>
              </a:r>
              <a:endParaRPr lang="en-US" sz="1400" u="sng" dirty="0">
                <a:solidFill>
                  <a:srgbClr val="008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77942" y="6106968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kern="0" dirty="0" smtClean="0">
                  <a:solidFill>
                    <a:srgbClr val="008000"/>
                  </a:solidFill>
                  <a:latin typeface="Calibri"/>
                </a:rPr>
                <a:t>Susan Downey</a:t>
              </a:r>
              <a:endParaRPr lang="en-US" sz="1200" u="sng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40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weight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5112"/>
            <a:ext cx="8686800" cy="2539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 relationships are </a:t>
            </a:r>
            <a:r>
              <a:rPr lang="en-US" b="1" dirty="0" smtClean="0">
                <a:solidFill>
                  <a:srgbClr val="FF0000"/>
                </a:solidFill>
              </a:rPr>
              <a:t>not (too) globally important but (not) highly relevant </a:t>
            </a:r>
            <a:r>
              <a:rPr lang="en-US" dirty="0" smtClean="0"/>
              <a:t>to timeline</a:t>
            </a:r>
          </a:p>
          <a:p>
            <a:r>
              <a:rPr lang="en-US" dirty="0" smtClean="0"/>
              <a:t>Need </a:t>
            </a:r>
            <a:r>
              <a:rPr lang="en-US" b="1" dirty="0" smtClean="0">
                <a:solidFill>
                  <a:srgbClr val="008000"/>
                </a:solidFill>
              </a:rPr>
              <a:t>relevant to timeline </a:t>
            </a:r>
            <a:r>
              <a:rPr lang="en-US" dirty="0" smtClean="0"/>
              <a:t>instead of </a:t>
            </a:r>
            <a:r>
              <a:rPr lang="en-US" b="1" dirty="0" smtClean="0">
                <a:solidFill>
                  <a:srgbClr val="FF0000"/>
                </a:solidFill>
              </a:rPr>
              <a:t>globally relevant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w(Susan Downey | </a:t>
            </a:r>
            <a:r>
              <a:rPr lang="en-US" b="1" dirty="0" err="1" smtClean="0">
                <a:solidFill>
                  <a:srgbClr val="000000"/>
                </a:solidFill>
              </a:rPr>
              <a:t>RDJr</a:t>
            </a:r>
            <a:r>
              <a:rPr lang="en-US" b="1" dirty="0" smtClean="0">
                <a:solidFill>
                  <a:srgbClr val="000000"/>
                </a:solidFill>
              </a:rPr>
              <a:t>) &gt; w</a:t>
            </a:r>
            <a:r>
              <a:rPr lang="en-US" b="1" dirty="0" smtClean="0">
                <a:solidFill>
                  <a:srgbClr val="000000"/>
                </a:solidFill>
              </a:rPr>
              <a:t>(Justin </a:t>
            </a:r>
            <a:r>
              <a:rPr lang="en-US" b="1" dirty="0" err="1" smtClean="0">
                <a:solidFill>
                  <a:srgbClr val="000000"/>
                </a:solidFill>
              </a:rPr>
              <a:t>Bieber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| </a:t>
            </a:r>
            <a:r>
              <a:rPr lang="en-US" b="1" dirty="0" err="1">
                <a:solidFill>
                  <a:srgbClr val="000000"/>
                </a:solidFill>
              </a:rPr>
              <a:t>RDJr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632" y="1782843"/>
            <a:ext cx="1899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 smtClean="0">
                <a:solidFill>
                  <a:srgbClr val="008000"/>
                </a:solidFill>
                <a:latin typeface="Calibri"/>
              </a:rPr>
              <a:t>Captain America</a:t>
            </a:r>
            <a:endParaRPr lang="en-US" sz="1400" u="sng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6475" y="1786182"/>
            <a:ext cx="151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 smtClean="0">
                <a:solidFill>
                  <a:srgbClr val="008000"/>
                </a:solidFill>
                <a:latin typeface="Calibri"/>
              </a:rPr>
              <a:t>Justin </a:t>
            </a:r>
            <a:r>
              <a:rPr lang="en-US" sz="2000" u="sng" kern="0" dirty="0" err="1" smtClean="0">
                <a:solidFill>
                  <a:srgbClr val="008000"/>
                </a:solidFill>
                <a:latin typeface="Calibri"/>
              </a:rPr>
              <a:t>Bieber</a:t>
            </a:r>
            <a:endParaRPr lang="en-US" sz="1400" u="sng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3895" y="1786182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 smtClean="0">
                <a:solidFill>
                  <a:srgbClr val="008000"/>
                </a:solidFill>
                <a:latin typeface="Calibri"/>
              </a:rPr>
              <a:t>Tim Althoff</a:t>
            </a:r>
            <a:endParaRPr lang="en-US" sz="1400" u="sng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1894" y="1782843"/>
            <a:ext cx="17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kern="0" dirty="0" smtClean="0">
                <a:solidFill>
                  <a:srgbClr val="008000"/>
                </a:solidFill>
                <a:latin typeface="Calibri"/>
              </a:rPr>
              <a:t>Susan Downey</a:t>
            </a:r>
            <a:endParaRPr lang="en-US" sz="1400" u="sng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237" y="3106576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sz="2800" u="sng" kern="0" dirty="0" smtClean="0">
                <a:solidFill>
                  <a:srgbClr val="008000"/>
                </a:solidFill>
                <a:latin typeface="Calibri"/>
              </a:rPr>
              <a:t>Captain America</a:t>
            </a:r>
            <a:endParaRPr lang="en-US" sz="2800" u="sng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3547" y="2983466"/>
            <a:ext cx="3111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kern="0" dirty="0">
                <a:solidFill>
                  <a:srgbClr val="008000"/>
                </a:solidFill>
                <a:latin typeface="Calibri"/>
              </a:rPr>
              <a:t>Justin </a:t>
            </a:r>
            <a:r>
              <a:rPr lang="en-US" sz="4400" u="sng" kern="0" dirty="0" err="1">
                <a:solidFill>
                  <a:srgbClr val="008000"/>
                </a:solidFill>
                <a:latin typeface="Calibri"/>
              </a:rPr>
              <a:t>Bieber</a:t>
            </a:r>
            <a:endParaRPr lang="en-US" sz="3200" u="sng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2568" y="3259187"/>
            <a:ext cx="7644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sz="1000" u="sng" kern="0" dirty="0" smtClean="0">
                <a:solidFill>
                  <a:srgbClr val="008000"/>
                </a:solidFill>
                <a:latin typeface="Calibri"/>
              </a:rPr>
              <a:t>Tim Althoff</a:t>
            </a:r>
            <a:endParaRPr lang="en-US" sz="1000" u="sng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93317" y="2364477"/>
            <a:ext cx="0" cy="510188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307255" y="3056079"/>
            <a:ext cx="1728691" cy="624214"/>
            <a:chOff x="6058222" y="5841576"/>
            <a:chExt cx="1728691" cy="624214"/>
          </a:xfrm>
        </p:grpSpPr>
        <p:sp>
          <p:nvSpPr>
            <p:cNvPr id="13" name="Rectangle 12"/>
            <p:cNvSpPr/>
            <p:nvPr/>
          </p:nvSpPr>
          <p:spPr>
            <a:xfrm>
              <a:off x="6157000" y="5926242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u="sng" kern="0" dirty="0" smtClean="0">
                  <a:solidFill>
                    <a:srgbClr val="008000"/>
                  </a:solidFill>
                  <a:latin typeface="Calibri"/>
                </a:rPr>
                <a:t>Susan Downey</a:t>
              </a:r>
              <a:endParaRPr lang="en-US" u="sng" dirty="0">
                <a:solidFill>
                  <a:srgbClr val="008000"/>
                </a:solidFill>
              </a:endParaRPr>
            </a:p>
          </p:txBody>
        </p:sp>
        <p:sp>
          <p:nvSpPr>
            <p:cNvPr id="14" name="Shape 128"/>
            <p:cNvSpPr/>
            <p:nvPr/>
          </p:nvSpPr>
          <p:spPr>
            <a:xfrm>
              <a:off x="6058222" y="5841576"/>
              <a:ext cx="1728691" cy="624214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b="1" dirty="0"/>
            </a:p>
          </p:txBody>
        </p:sp>
      </p:grpSp>
      <p:sp>
        <p:nvSpPr>
          <p:cNvPr id="15" name="Shape 128"/>
          <p:cNvSpPr/>
          <p:nvPr/>
        </p:nvSpPr>
        <p:spPr>
          <a:xfrm>
            <a:off x="3093317" y="3019213"/>
            <a:ext cx="3111428" cy="73369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28"/>
          <p:cNvSpPr/>
          <p:nvPr/>
        </p:nvSpPr>
        <p:spPr>
          <a:xfrm>
            <a:off x="375237" y="3019213"/>
            <a:ext cx="2585964" cy="73369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28"/>
          <p:cNvSpPr/>
          <p:nvPr/>
        </p:nvSpPr>
        <p:spPr>
          <a:xfrm>
            <a:off x="8174765" y="3056079"/>
            <a:ext cx="718453" cy="67668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3366264" y="2336255"/>
            <a:ext cx="497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Applying global importance weights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348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relevance to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r>
              <a:rPr lang="en-US" dirty="0"/>
              <a:t>Can use co-occurrence statistics</a:t>
            </a:r>
            <a:br>
              <a:rPr lang="en-US" dirty="0"/>
            </a:br>
            <a:r>
              <a:rPr lang="en-US" b="1" dirty="0">
                <a:solidFill>
                  <a:srgbClr val="000000"/>
                </a:solidFill>
              </a:rPr>
              <a:t>w(X | </a:t>
            </a:r>
            <a:r>
              <a:rPr lang="en-US" b="1" dirty="0" err="1">
                <a:solidFill>
                  <a:srgbClr val="000000"/>
                </a:solidFill>
              </a:rPr>
              <a:t>RDJr</a:t>
            </a:r>
            <a:r>
              <a:rPr lang="en-US" b="1" dirty="0">
                <a:solidFill>
                  <a:srgbClr val="000000"/>
                </a:solidFill>
              </a:rPr>
              <a:t>) = #(X and </a:t>
            </a:r>
            <a:r>
              <a:rPr lang="en-US" b="1" dirty="0" err="1">
                <a:solidFill>
                  <a:srgbClr val="000000"/>
                </a:solidFill>
              </a:rPr>
              <a:t>RDJr</a:t>
            </a:r>
            <a:r>
              <a:rPr lang="en-US" b="1" dirty="0">
                <a:solidFill>
                  <a:srgbClr val="000000"/>
                </a:solidFill>
              </a:rPr>
              <a:t>) / (#(</a:t>
            </a:r>
            <a:r>
              <a:rPr lang="en-US" b="1" dirty="0" err="1">
                <a:solidFill>
                  <a:srgbClr val="000000"/>
                </a:solidFill>
              </a:rPr>
              <a:t>RDJr</a:t>
            </a:r>
            <a:r>
              <a:rPr lang="en-US" b="1" dirty="0">
                <a:solidFill>
                  <a:srgbClr val="000000"/>
                </a:solidFill>
              </a:rPr>
              <a:t>) * #(X))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Pointwise</a:t>
            </a:r>
            <a:r>
              <a:rPr lang="en-US" dirty="0">
                <a:solidFill>
                  <a:srgbClr val="000000"/>
                </a:solidFill>
              </a:rPr>
              <a:t> mutual information (PMI)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often do X and Y occur together compared to what you would expect if they were independent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Accounts for popular entities (e.g., Justin </a:t>
            </a:r>
            <a:r>
              <a:rPr lang="en-US" dirty="0" err="1">
                <a:solidFill>
                  <a:srgbClr val="000000"/>
                </a:solidFill>
              </a:rPr>
              <a:t>Bieber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9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between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differentiate between two events that </a:t>
            </a:r>
            <a:r>
              <a:rPr lang="en-US" b="1" dirty="0" smtClean="0"/>
              <a:t>cover the same relationships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b="1" dirty="0" smtClean="0"/>
              <a:t>Example:</a:t>
            </a:r>
            <a:r>
              <a:rPr lang="en-US" dirty="0" smtClean="0"/>
              <a:t> Robert and Susan Downey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Event 1: </a:t>
            </a:r>
            <a:r>
              <a:rPr lang="en-US" dirty="0" smtClean="0"/>
              <a:t>Wedding, August 27, 2005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Event 2: </a:t>
            </a:r>
            <a:r>
              <a:rPr lang="en-US" dirty="0" smtClean="0"/>
              <a:t>Minor charity event, Nov 11, 2006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need to be able to distinguish these!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9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of event timestamps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686800" cy="137158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Further improvement when we not only score relationships but also </a:t>
            </a:r>
            <a:r>
              <a:rPr lang="en-US" b="1" dirty="0" smtClean="0"/>
              <a:t>score the event timestamp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46116" y="4501442"/>
            <a:ext cx="566268" cy="649112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70443" y="4501442"/>
            <a:ext cx="720666" cy="649112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2664" y="5163444"/>
            <a:ext cx="43550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Relationship (as before)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5441752" y="5163444"/>
            <a:ext cx="237076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Timestamps</a:t>
            </a:r>
            <a:endParaRPr lang="en-US" sz="3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856111"/>
            <a:ext cx="8229600" cy="9285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Again, use co-occurrences for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3" name="Shape 128"/>
          <p:cNvSpPr/>
          <p:nvPr/>
        </p:nvSpPr>
        <p:spPr>
          <a:xfrm>
            <a:off x="4545964" y="3005102"/>
            <a:ext cx="2001596" cy="125645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981930" y="3725634"/>
            <a:ext cx="1108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where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09" y="3218340"/>
            <a:ext cx="54737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930" y="4275855"/>
            <a:ext cx="1968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6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Co-occurrences on </a:t>
            </a:r>
            <a:r>
              <a:rPr lang="en-US" dirty="0" smtClean="0"/>
              <a:t>Web Scale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5541" y="1580093"/>
            <a:ext cx="7851458" cy="3013815"/>
            <a:chOff x="307022" y="1109662"/>
            <a:chExt cx="8971132" cy="3443606"/>
          </a:xfrm>
        </p:grpSpPr>
        <p:pic>
          <p:nvPicPr>
            <p:cNvPr id="5" name="Shape 39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07022" y="1109662"/>
              <a:ext cx="8448675" cy="3362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395"/>
            <p:cNvSpPr txBox="1"/>
            <p:nvPr/>
          </p:nvSpPr>
          <p:spPr>
            <a:xfrm rot="5400000">
              <a:off x="7410927" y="2686041"/>
              <a:ext cx="3153955" cy="580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r" rtl="0">
                <a:spcBef>
                  <a:spcPts val="0"/>
                </a:spcBef>
                <a:buNone/>
              </a:pPr>
              <a:r>
                <a:rPr lang="en" sz="3000" dirty="0">
                  <a:solidFill>
                    <a:schemeClr val="dk1"/>
                  </a:solidFill>
                </a:rPr>
                <a:t>marvel.com</a:t>
              </a:r>
            </a:p>
          </p:txBody>
        </p:sp>
        <p:sp>
          <p:nvSpPr>
            <p:cNvPr id="7" name="Shape 396"/>
            <p:cNvSpPr/>
            <p:nvPr/>
          </p:nvSpPr>
          <p:spPr>
            <a:xfrm>
              <a:off x="2702560" y="1800225"/>
              <a:ext cx="1895399" cy="2949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97"/>
            <p:cNvSpPr/>
            <p:nvPr/>
          </p:nvSpPr>
          <p:spPr>
            <a:xfrm>
              <a:off x="2712085" y="2400300"/>
              <a:ext cx="1238400" cy="2949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398"/>
            <p:cNvSpPr/>
            <p:nvPr/>
          </p:nvSpPr>
          <p:spPr>
            <a:xfrm>
              <a:off x="3626485" y="1200150"/>
              <a:ext cx="1505099" cy="4173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53999" y="4611762"/>
            <a:ext cx="8774545" cy="206279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defRPr sz="3200" kern="1200" cap="none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3200" kern="1200" cap="none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Char char="›"/>
              <a:defRPr sz="3200" kern="1200" cap="none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3200" kern="1200" cap="none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Char char="–"/>
              <a:defRPr sz="3200" kern="1200" cap="none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i="1" dirty="0" smtClean="0"/>
              <a:t>“Robert Downey </a:t>
            </a:r>
            <a:r>
              <a:rPr lang="en-US" i="1" dirty="0" err="1" smtClean="0"/>
              <a:t>Jr</a:t>
            </a:r>
            <a:r>
              <a:rPr lang="en-US" i="1" dirty="0" smtClean="0"/>
              <a:t>” </a:t>
            </a:r>
            <a:r>
              <a:rPr lang="en-US" dirty="0" smtClean="0"/>
              <a:t>and </a:t>
            </a:r>
            <a:r>
              <a:rPr lang="en-US" i="1" dirty="0" smtClean="0"/>
              <a:t>“May 4, 2012” </a:t>
            </a:r>
            <a:r>
              <a:rPr lang="en-US" dirty="0" smtClean="0"/>
              <a:t>occurs 173 times on 71 different webpages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 Release date of </a:t>
            </a:r>
            <a:r>
              <a:rPr lang="en-US" i="1" dirty="0" smtClean="0"/>
              <a:t>The Avengers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MapReduce</a:t>
            </a:r>
            <a:r>
              <a:rPr lang="en-US" dirty="0" smtClean="0"/>
              <a:t> on 10B web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Optimization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4913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Generalized earlier </a:t>
            </a:r>
            <a:r>
              <a:rPr lang="en-US" b="1" dirty="0" smtClean="0">
                <a:solidFill>
                  <a:srgbClr val="FF0000"/>
                </a:solidFill>
              </a:rPr>
              <a:t>coverage</a:t>
            </a:r>
            <a:r>
              <a:rPr lang="en-US" b="1" dirty="0" smtClean="0"/>
              <a:t> </a:t>
            </a:r>
            <a:r>
              <a:rPr lang="en-US" dirty="0" smtClean="0"/>
              <a:t>function</a:t>
            </a:r>
            <a:r>
              <a:rPr lang="en-US" b="1" dirty="0" smtClean="0"/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linear combination</a:t>
            </a:r>
            <a:r>
              <a:rPr lang="en-US" b="1" dirty="0" smtClean="0"/>
              <a:t>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8000"/>
                </a:solidFill>
              </a:rPr>
              <a:t>weighted coverage</a:t>
            </a:r>
            <a:r>
              <a:rPr lang="en-US" b="1" dirty="0" smtClean="0"/>
              <a:t> </a:t>
            </a:r>
            <a:r>
              <a:rPr lang="en-US" dirty="0" smtClean="0"/>
              <a:t>functions</a:t>
            </a:r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r>
              <a:rPr lang="en-US" b="1" dirty="0" smtClean="0"/>
              <a:t>Goal:</a:t>
            </a:r>
          </a:p>
          <a:p>
            <a:endParaRPr lang="en-US" dirty="0"/>
          </a:p>
          <a:p>
            <a:r>
              <a:rPr lang="en-US" b="1" dirty="0" smtClean="0"/>
              <a:t>Still NP-hard </a:t>
            </a:r>
            <a:br>
              <a:rPr lang="en-US" b="1" dirty="0" smtClean="0"/>
            </a:br>
            <a:r>
              <a:rPr lang="en-US" dirty="0" smtClean="0"/>
              <a:t>(because generalization of NP-hard problem)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2350"/>
            <a:ext cx="2324100" cy="901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519245" y="-769762"/>
            <a:ext cx="38199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81930" y="3118861"/>
            <a:ext cx="1108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where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45" y="3394428"/>
            <a:ext cx="5473700" cy="901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930" y="3698006"/>
            <a:ext cx="1968500" cy="90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94" y="4454878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6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20"/>
            <a:ext cx="8686800" cy="5474380"/>
          </a:xfrm>
        </p:spPr>
        <p:txBody>
          <a:bodyPr>
            <a:normAutofit/>
          </a:bodyPr>
          <a:lstStyle/>
          <a:p>
            <a:r>
              <a:rPr lang="en-US" dirty="0" smtClean="0"/>
              <a:t>Learned about: LSH/Similarity search &amp; recommender systems</a:t>
            </a:r>
          </a:p>
          <a:p>
            <a:endParaRPr lang="en-US" dirty="0"/>
          </a:p>
          <a:p>
            <a:r>
              <a:rPr lang="en-US" b="1" dirty="0" smtClean="0"/>
              <a:t>Search:</a:t>
            </a:r>
            <a:r>
              <a:rPr lang="en-US" dirty="0" smtClean="0"/>
              <a:t>	 “jaguar”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Uncertainty</a:t>
            </a:r>
            <a:r>
              <a:rPr lang="en-US" dirty="0" smtClean="0"/>
              <a:t> about the user’s information need</a:t>
            </a:r>
          </a:p>
          <a:p>
            <a:pPr lvl="1"/>
            <a:r>
              <a:rPr lang="en-US" dirty="0" smtClean="0"/>
              <a:t>Don’t put all eggs in one basket!</a:t>
            </a:r>
          </a:p>
          <a:p>
            <a:r>
              <a:rPr lang="en-US" b="1" dirty="0" smtClean="0"/>
              <a:t>Relevance</a:t>
            </a:r>
            <a:r>
              <a:rPr lang="en-US" dirty="0" smtClean="0"/>
              <a:t> isn’t everything – need </a:t>
            </a:r>
            <a:r>
              <a:rPr lang="en-US" b="1" dirty="0" smtClean="0"/>
              <a:t>diversity</a:t>
            </a:r>
            <a:r>
              <a:rPr lang="en-US" dirty="0" smtClean="0"/>
              <a:t>!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20" y="3588222"/>
            <a:ext cx="1390650" cy="470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536" y="2591744"/>
            <a:ext cx="1497440" cy="996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182" y="2591743"/>
            <a:ext cx="1500580" cy="996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749" y="2777148"/>
            <a:ext cx="1591733" cy="8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</a:t>
            </a:r>
            <a:r>
              <a:rPr lang="en-US" b="1" dirty="0" smtClean="0">
                <a:solidFill>
                  <a:srgbClr val="0000FF"/>
                </a:solidFill>
              </a:rPr>
              <a:t>actually optimize </a:t>
            </a:r>
            <a:r>
              <a:rPr lang="en-US" dirty="0" smtClean="0"/>
              <a:t>this function?</a:t>
            </a:r>
          </a:p>
          <a:p>
            <a:r>
              <a:rPr lang="en-US" dirty="0" smtClean="0"/>
              <a:t>What </a:t>
            </a:r>
            <a:r>
              <a:rPr lang="en-US" b="1" dirty="0" smtClean="0">
                <a:solidFill>
                  <a:srgbClr val="008000"/>
                </a:solidFill>
              </a:rPr>
              <a:t>structure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is there that will help us do this efficiently?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Any questions so far?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76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2104" y="1697733"/>
            <a:ext cx="7854696" cy="1801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8401"/>
            <a:ext cx="8610600" cy="5257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For this optimization problem, </a:t>
            </a:r>
            <a:r>
              <a:rPr lang="en-US" b="1" u="sng" dirty="0" smtClean="0">
                <a:solidFill>
                  <a:srgbClr val="008000"/>
                </a:solidFill>
              </a:rPr>
              <a:t>Greedy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produces a solution </a:t>
            </a:r>
            <a:r>
              <a:rPr lang="en-US" b="1" dirty="0" smtClean="0">
                <a:solidFill>
                  <a:srgbClr val="008000"/>
                </a:solidFill>
              </a:rPr>
              <a:t>S </a:t>
            </a:r>
            <a:r>
              <a:rPr lang="en-US" b="1" dirty="0" smtClean="0">
                <a:solidFill>
                  <a:srgbClr val="008000"/>
                </a:solidFill>
              </a:rPr>
              <a:t/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err="1" smtClean="0">
                <a:solidFill>
                  <a:srgbClr val="008000"/>
                </a:solidFill>
              </a:rPr>
              <a:t>s.t.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F</a:t>
            </a:r>
            <a:r>
              <a:rPr lang="en-US" b="1" i="1" dirty="0" smtClean="0">
                <a:solidFill>
                  <a:srgbClr val="008000"/>
                </a:solidFill>
              </a:rPr>
              <a:t>(S)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 </a:t>
            </a:r>
            <a:r>
              <a:rPr lang="en-US" b="1" i="1" dirty="0" smtClean="0">
                <a:solidFill>
                  <a:srgbClr val="008000"/>
                </a:solidFill>
              </a:rPr>
              <a:t>(1-1/e)*OPT</a:t>
            </a:r>
            <a:r>
              <a:rPr lang="en-US" b="1" dirty="0" smtClean="0">
                <a:solidFill>
                  <a:srgbClr val="008000"/>
                </a:solidFill>
              </a:rPr>
              <a:t>    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i="1" dirty="0" smtClean="0">
                <a:solidFill>
                  <a:srgbClr val="008000"/>
                </a:solidFill>
              </a:rPr>
              <a:t>F</a:t>
            </a:r>
            <a:r>
              <a:rPr lang="en-US" i="1" dirty="0" smtClean="0">
                <a:solidFill>
                  <a:srgbClr val="008000"/>
                </a:solidFill>
              </a:rPr>
              <a:t>(S)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 </a:t>
            </a:r>
            <a:r>
              <a:rPr lang="en-US" i="1" dirty="0" smtClean="0">
                <a:solidFill>
                  <a:srgbClr val="008000"/>
                </a:solidFill>
              </a:rPr>
              <a:t>0.63*OPT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Nemhauser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Fisher, Wolsey ’78]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Claim holds for functions F</a:t>
            </a:r>
            <a:r>
              <a:rPr lang="en-US" b="1" i="1" dirty="0" smtClean="0">
                <a:solidFill>
                  <a:srgbClr val="0000FF"/>
                </a:solidFill>
              </a:rPr>
              <a:t>(·)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which are: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i="1" dirty="0" err="1" smtClean="0">
                <a:solidFill>
                  <a:srgbClr val="D60093"/>
                </a:solidFill>
              </a:rPr>
              <a:t>Submodular</a:t>
            </a:r>
            <a:r>
              <a:rPr lang="en-US" b="1" i="1" dirty="0" smtClean="0">
                <a:solidFill>
                  <a:srgbClr val="D60093"/>
                </a:solidFill>
              </a:rPr>
              <a:t>, Monotone, Normal, Non-negative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rgbClr val="D60093"/>
                </a:solidFill>
              </a:rPr>
              <a:t> </a:t>
            </a:r>
            <a:r>
              <a:rPr lang="en-US" b="1" i="1" dirty="0" smtClean="0">
                <a:solidFill>
                  <a:srgbClr val="D6009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(discussed next)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pPr algn="ctr"/>
            <a:r>
              <a:rPr lang="en-US" sz="3900" dirty="0" smtClean="0"/>
              <a:t>Approximate Solution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243925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Submodularity</a:t>
            </a:r>
            <a:r>
              <a:rPr lang="en-US" dirty="0" smtClean="0"/>
              <a:t>: Definition 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Definition:</a:t>
            </a:r>
          </a:p>
          <a:p>
            <a:r>
              <a:rPr lang="en-US" dirty="0" smtClean="0"/>
              <a:t>Set function </a:t>
            </a:r>
            <a:r>
              <a:rPr lang="en-US" b="1" i="1" dirty="0" smtClean="0"/>
              <a:t>F</a:t>
            </a:r>
            <a:r>
              <a:rPr lang="en-US" b="1" i="1" dirty="0" smtClean="0">
                <a:solidFill>
                  <a:srgbClr val="0000FF"/>
                </a:solidFill>
              </a:rPr>
              <a:t>(·)</a:t>
            </a:r>
            <a:r>
              <a:rPr lang="en-US" dirty="0" smtClean="0"/>
              <a:t> is called </a:t>
            </a:r>
            <a:r>
              <a:rPr lang="en-US" b="1" dirty="0" err="1" smtClean="0">
                <a:solidFill>
                  <a:srgbClr val="D60093"/>
                </a:solidFill>
              </a:rPr>
              <a:t>submodular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dirty="0" smtClean="0"/>
              <a:t>if:</a:t>
            </a:r>
            <a:br>
              <a:rPr lang="en-US" dirty="0" smtClean="0"/>
            </a:br>
            <a:r>
              <a:rPr lang="en-US" dirty="0" smtClean="0"/>
              <a:t>For all </a:t>
            </a:r>
            <a:r>
              <a:rPr lang="en-US" b="1" i="1" dirty="0" smtClean="0"/>
              <a:t>P</a:t>
            </a:r>
            <a:r>
              <a:rPr lang="en-US" b="1" i="1" dirty="0" smtClean="0"/>
              <a:t>,</a:t>
            </a:r>
            <a:r>
              <a:rPr lang="en-US" b="1" i="1" dirty="0"/>
              <a:t>Q</a:t>
            </a:r>
            <a:r>
              <a:rPr lang="en-US" b="1" i="1" dirty="0" smtClean="0">
                <a:sym typeface="Symbol"/>
              </a:rPr>
              <a:t> </a:t>
            </a:r>
            <a:r>
              <a:rPr lang="en-US" b="1" i="1" dirty="0">
                <a:sym typeface="Symbol"/>
              </a:rPr>
              <a:t>U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	</a:t>
            </a:r>
            <a:r>
              <a:rPr lang="en-US" b="1" i="1" dirty="0" smtClean="0">
                <a:solidFill>
                  <a:srgbClr val="008000"/>
                </a:solidFill>
              </a:rPr>
              <a:t>F</a:t>
            </a:r>
            <a:r>
              <a:rPr lang="en-US" b="1" i="1" dirty="0" smtClean="0">
                <a:solidFill>
                  <a:srgbClr val="008000"/>
                </a:solidFill>
              </a:rPr>
              <a:t>(P) </a:t>
            </a:r>
            <a:r>
              <a:rPr lang="en-US" b="1" i="1" dirty="0" smtClean="0">
                <a:solidFill>
                  <a:srgbClr val="008000"/>
                </a:solidFill>
              </a:rPr>
              <a:t>+ F</a:t>
            </a:r>
            <a:r>
              <a:rPr lang="en-US" b="1" i="1" dirty="0" smtClean="0">
                <a:solidFill>
                  <a:srgbClr val="008000"/>
                </a:solidFill>
              </a:rPr>
              <a:t>(Q)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  F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(P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Q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)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+ F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(P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Q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)</a:t>
            </a:r>
            <a:endParaRPr lang="en-US" b="1" i="1" dirty="0" smtClean="0">
              <a:solidFill>
                <a:srgbClr val="008000"/>
              </a:solidFill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2976563" y="4202110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Q</a:t>
            </a:r>
            <a:endParaRPr lang="en-US" sz="2800" dirty="0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057400" y="4230685"/>
            <a:ext cx="1295400" cy="733425"/>
          </a:xfrm>
          <a:prstGeom prst="ellipse">
            <a:avLst/>
          </a:prstGeom>
          <a:solidFill>
            <a:srgbClr val="FF800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P</a:t>
            </a:r>
            <a:endParaRPr lang="en-US" sz="2800" dirty="0"/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2819406" y="4329112"/>
            <a:ext cx="793752" cy="776288"/>
            <a:chOff x="1776" y="1520"/>
            <a:chExt cx="500" cy="489"/>
          </a:xfrm>
        </p:grpSpPr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1872" y="1520"/>
              <a:ext cx="258" cy="305"/>
            </a:xfrm>
            <a:custGeom>
              <a:avLst/>
              <a:gdLst>
                <a:gd name="T0" fmla="*/ 144 w 258"/>
                <a:gd name="T1" fmla="*/ 16 h 305"/>
                <a:gd name="T2" fmla="*/ 248 w 258"/>
                <a:gd name="T3" fmla="*/ 141 h 305"/>
                <a:gd name="T4" fmla="*/ 205 w 258"/>
                <a:gd name="T5" fmla="*/ 251 h 305"/>
                <a:gd name="T6" fmla="*/ 144 w 258"/>
                <a:gd name="T7" fmla="*/ 304 h 305"/>
                <a:gd name="T8" fmla="*/ 48 w 258"/>
                <a:gd name="T9" fmla="*/ 256 h 305"/>
                <a:gd name="T10" fmla="*/ 0 w 258"/>
                <a:gd name="T11" fmla="*/ 160 h 305"/>
                <a:gd name="T12" fmla="*/ 48 w 258"/>
                <a:gd name="T13" fmla="*/ 64 h 305"/>
                <a:gd name="T14" fmla="*/ 96 w 258"/>
                <a:gd name="T15" fmla="*/ 16 h 305"/>
                <a:gd name="T16" fmla="*/ 144 w 258"/>
                <a:gd name="T17" fmla="*/ 16 h 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305"/>
                <a:gd name="T29" fmla="*/ 258 w 258"/>
                <a:gd name="T30" fmla="*/ 305 h 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305">
                  <a:moveTo>
                    <a:pt x="144" y="16"/>
                  </a:moveTo>
                  <a:cubicBezTo>
                    <a:pt x="169" y="37"/>
                    <a:pt x="238" y="102"/>
                    <a:pt x="248" y="141"/>
                  </a:cubicBezTo>
                  <a:cubicBezTo>
                    <a:pt x="258" y="180"/>
                    <a:pt x="222" y="224"/>
                    <a:pt x="205" y="251"/>
                  </a:cubicBezTo>
                  <a:cubicBezTo>
                    <a:pt x="188" y="278"/>
                    <a:pt x="170" y="303"/>
                    <a:pt x="144" y="304"/>
                  </a:cubicBezTo>
                  <a:cubicBezTo>
                    <a:pt x="118" y="305"/>
                    <a:pt x="72" y="280"/>
                    <a:pt x="48" y="256"/>
                  </a:cubicBezTo>
                  <a:cubicBezTo>
                    <a:pt x="24" y="232"/>
                    <a:pt x="0" y="192"/>
                    <a:pt x="0" y="160"/>
                  </a:cubicBezTo>
                  <a:cubicBezTo>
                    <a:pt x="0" y="128"/>
                    <a:pt x="32" y="88"/>
                    <a:pt x="48" y="64"/>
                  </a:cubicBezTo>
                  <a:cubicBezTo>
                    <a:pt x="64" y="40"/>
                    <a:pt x="80" y="24"/>
                    <a:pt x="96" y="16"/>
                  </a:cubicBezTo>
                  <a:cubicBezTo>
                    <a:pt x="112" y="8"/>
                    <a:pt x="120" y="0"/>
                    <a:pt x="144" y="16"/>
                  </a:cubicBez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776" y="1776"/>
              <a:ext cx="500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/>
                </a:rPr>
                <a:t>P</a:t>
              </a:r>
              <a:r>
                <a:rPr lang="en-US" dirty="0" smtClean="0">
                  <a:sym typeface="Symbol"/>
                </a:rPr>
                <a:t>  </a:t>
              </a:r>
              <a:r>
                <a:rPr lang="en-US" dirty="0" smtClean="0">
                  <a:sym typeface="Symbol"/>
                </a:rPr>
                <a:t> Q</a:t>
              </a:r>
              <a:endParaRPr lang="en-US" dirty="0"/>
            </a:p>
          </p:txBody>
        </p:sp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315200" y="4054473"/>
            <a:ext cx="36195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+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362200" y="4049710"/>
            <a:ext cx="361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+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4267200" y="4049710"/>
            <a:ext cx="381836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/>
              </a:rPr>
              <a:t></a:t>
            </a:r>
            <a:endParaRPr lang="en-US" sz="2800" dirty="0">
              <a:latin typeface="cmsy10" pitchFamily="34" charset="0"/>
            </a:endParaRP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057400" y="4173535"/>
            <a:ext cx="2370138" cy="811213"/>
            <a:chOff x="1296" y="1423"/>
            <a:chExt cx="1493" cy="511"/>
          </a:xfrm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296" y="1423"/>
              <a:ext cx="1493" cy="511"/>
            </a:xfrm>
            <a:custGeom>
              <a:avLst/>
              <a:gdLst>
                <a:gd name="T0" fmla="*/ 0 w 1493"/>
                <a:gd name="T1" fmla="*/ 257 h 511"/>
                <a:gd name="T2" fmla="*/ 83 w 1493"/>
                <a:gd name="T3" fmla="*/ 115 h 511"/>
                <a:gd name="T4" fmla="*/ 322 w 1493"/>
                <a:gd name="T5" fmla="*/ 35 h 511"/>
                <a:gd name="T6" fmla="*/ 576 w 1493"/>
                <a:gd name="T7" fmla="*/ 65 h 511"/>
                <a:gd name="T8" fmla="*/ 702 w 1493"/>
                <a:gd name="T9" fmla="*/ 103 h 511"/>
                <a:gd name="T10" fmla="*/ 843 w 1493"/>
                <a:gd name="T11" fmla="*/ 35 h 511"/>
                <a:gd name="T12" fmla="*/ 1152 w 1493"/>
                <a:gd name="T13" fmla="*/ 17 h 511"/>
                <a:gd name="T14" fmla="*/ 1425 w 1493"/>
                <a:gd name="T15" fmla="*/ 140 h 511"/>
                <a:gd name="T16" fmla="*/ 1488 w 1493"/>
                <a:gd name="T17" fmla="*/ 257 h 511"/>
                <a:gd name="T18" fmla="*/ 1392 w 1493"/>
                <a:gd name="T19" fmla="*/ 401 h 511"/>
                <a:gd name="T20" fmla="*/ 1104 w 1493"/>
                <a:gd name="T21" fmla="*/ 497 h 511"/>
                <a:gd name="T22" fmla="*/ 873 w 1493"/>
                <a:gd name="T23" fmla="*/ 483 h 511"/>
                <a:gd name="T24" fmla="*/ 720 w 1493"/>
                <a:gd name="T25" fmla="*/ 428 h 511"/>
                <a:gd name="T26" fmla="*/ 512 w 1493"/>
                <a:gd name="T27" fmla="*/ 489 h 511"/>
                <a:gd name="T28" fmla="*/ 336 w 1493"/>
                <a:gd name="T29" fmla="*/ 497 h 511"/>
                <a:gd name="T30" fmla="*/ 144 w 1493"/>
                <a:gd name="T31" fmla="*/ 449 h 511"/>
                <a:gd name="T32" fmla="*/ 46 w 1493"/>
                <a:gd name="T33" fmla="*/ 372 h 511"/>
                <a:gd name="T34" fmla="*/ 0 w 1493"/>
                <a:gd name="T35" fmla="*/ 257 h 5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3"/>
                <a:gd name="T55" fmla="*/ 0 h 511"/>
                <a:gd name="T56" fmla="*/ 1493 w 1493"/>
                <a:gd name="T57" fmla="*/ 511 h 5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3" h="511">
                  <a:moveTo>
                    <a:pt x="0" y="257"/>
                  </a:moveTo>
                  <a:cubicBezTo>
                    <a:pt x="8" y="213"/>
                    <a:pt x="29" y="152"/>
                    <a:pt x="83" y="115"/>
                  </a:cubicBezTo>
                  <a:cubicBezTo>
                    <a:pt x="137" y="78"/>
                    <a:pt x="240" y="43"/>
                    <a:pt x="322" y="35"/>
                  </a:cubicBezTo>
                  <a:cubicBezTo>
                    <a:pt x="404" y="27"/>
                    <a:pt x="513" y="54"/>
                    <a:pt x="576" y="65"/>
                  </a:cubicBezTo>
                  <a:lnTo>
                    <a:pt x="702" y="103"/>
                  </a:lnTo>
                  <a:lnTo>
                    <a:pt x="843" y="35"/>
                  </a:lnTo>
                  <a:cubicBezTo>
                    <a:pt x="918" y="21"/>
                    <a:pt x="1055" y="0"/>
                    <a:pt x="1152" y="17"/>
                  </a:cubicBezTo>
                  <a:cubicBezTo>
                    <a:pt x="1249" y="34"/>
                    <a:pt x="1369" y="100"/>
                    <a:pt x="1425" y="140"/>
                  </a:cubicBezTo>
                  <a:cubicBezTo>
                    <a:pt x="1481" y="180"/>
                    <a:pt x="1493" y="214"/>
                    <a:pt x="1488" y="257"/>
                  </a:cubicBezTo>
                  <a:cubicBezTo>
                    <a:pt x="1483" y="300"/>
                    <a:pt x="1456" y="361"/>
                    <a:pt x="1392" y="401"/>
                  </a:cubicBezTo>
                  <a:cubicBezTo>
                    <a:pt x="1328" y="441"/>
                    <a:pt x="1190" y="483"/>
                    <a:pt x="1104" y="497"/>
                  </a:cubicBezTo>
                  <a:cubicBezTo>
                    <a:pt x="1018" y="511"/>
                    <a:pt x="937" y="495"/>
                    <a:pt x="873" y="483"/>
                  </a:cubicBezTo>
                  <a:lnTo>
                    <a:pt x="720" y="428"/>
                  </a:lnTo>
                  <a:lnTo>
                    <a:pt x="512" y="489"/>
                  </a:lnTo>
                  <a:cubicBezTo>
                    <a:pt x="448" y="501"/>
                    <a:pt x="397" y="504"/>
                    <a:pt x="336" y="497"/>
                  </a:cubicBezTo>
                  <a:cubicBezTo>
                    <a:pt x="275" y="490"/>
                    <a:pt x="192" y="470"/>
                    <a:pt x="144" y="449"/>
                  </a:cubicBezTo>
                  <a:cubicBezTo>
                    <a:pt x="96" y="428"/>
                    <a:pt x="70" y="404"/>
                    <a:pt x="46" y="372"/>
                  </a:cubicBezTo>
                  <a:cubicBezTo>
                    <a:pt x="22" y="340"/>
                    <a:pt x="10" y="281"/>
                    <a:pt x="0" y="257"/>
                  </a:cubicBezTo>
                  <a:close/>
                </a:path>
              </a:pathLst>
            </a:custGeom>
            <a:solidFill>
              <a:srgbClr val="0083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759" y="1536"/>
              <a:ext cx="500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/>
                </a:rPr>
                <a:t>P</a:t>
              </a:r>
              <a:r>
                <a:rPr lang="en-US" dirty="0" smtClean="0">
                  <a:sym typeface="Symbol"/>
                </a:rPr>
                <a:t> </a:t>
              </a:r>
              <a:r>
                <a:rPr lang="en-US" dirty="0" smtClean="0">
                  <a:sym typeface="Symbol"/>
                </a:rPr>
                <a:t> </a:t>
              </a:r>
              <a:r>
                <a:rPr lang="en-US" dirty="0" smtClean="0"/>
                <a:t> </a:t>
              </a:r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71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2136 -0.033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25 -0.035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52691 -0.0481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2 L 0.29931 -0.0314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Submodularity</a:t>
            </a:r>
            <a:r>
              <a:rPr lang="en-US" dirty="0" smtClean="0"/>
              <a:t>: Definition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Checking the previous definition is not easy in practice</a:t>
            </a:r>
          </a:p>
          <a:p>
            <a:endParaRPr lang="en-US" sz="2600" dirty="0" smtClean="0"/>
          </a:p>
          <a:p>
            <a:r>
              <a:rPr lang="en-US" sz="2600" dirty="0" smtClean="0"/>
              <a:t>Substitute </a:t>
            </a:r>
            <a:r>
              <a:rPr lang="en-US" sz="2600" b="1" i="1" dirty="0" smtClean="0"/>
              <a:t>P = A </a:t>
            </a:r>
            <a:r>
              <a:rPr lang="en-US" sz="2600" b="1" i="1" dirty="0" smtClean="0">
                <a:sym typeface="Symbol"/>
              </a:rPr>
              <a:t> {d} </a:t>
            </a:r>
            <a:r>
              <a:rPr lang="en-US" sz="2600" dirty="0" smtClean="0">
                <a:sym typeface="Symbol"/>
              </a:rPr>
              <a:t>and </a:t>
            </a:r>
            <a:r>
              <a:rPr lang="en-US" sz="2600" b="1" i="1" dirty="0">
                <a:sym typeface="Symbol"/>
              </a:rPr>
              <a:t>Q</a:t>
            </a:r>
            <a:r>
              <a:rPr lang="en-US" sz="2600" b="1" i="1" dirty="0" smtClean="0"/>
              <a:t> </a:t>
            </a:r>
            <a:r>
              <a:rPr lang="en-US" sz="2600" b="1" i="1" dirty="0"/>
              <a:t>= </a:t>
            </a:r>
            <a:r>
              <a:rPr lang="en-US" sz="2600" b="1" i="1" dirty="0" smtClean="0"/>
              <a:t>B </a:t>
            </a:r>
            <a:r>
              <a:rPr lang="en-US" sz="2600" dirty="0" smtClean="0"/>
              <a:t>where </a:t>
            </a:r>
            <a:r>
              <a:rPr lang="en-US" sz="2600" b="1" i="1" dirty="0"/>
              <a:t>A</a:t>
            </a:r>
            <a:r>
              <a:rPr lang="en-US" sz="2600" b="1" i="1" dirty="0">
                <a:sym typeface="Symbol"/>
              </a:rPr>
              <a:t> </a:t>
            </a:r>
            <a:r>
              <a:rPr lang="en-US" sz="2600" b="1" i="1" dirty="0" smtClean="0"/>
              <a:t>B </a:t>
            </a:r>
            <a:r>
              <a:rPr lang="en-US" sz="2600" dirty="0" smtClean="0"/>
              <a:t>and </a:t>
            </a:r>
            <a:r>
              <a:rPr lang="en-US" sz="2600" b="1" i="1" dirty="0" smtClean="0">
                <a:sym typeface="Symbol"/>
              </a:rPr>
              <a:t>d </a:t>
            </a:r>
            <a:r>
              <a:rPr lang="en-US" sz="2600" b="1" i="1" dirty="0"/>
              <a:t>B</a:t>
            </a:r>
            <a:r>
              <a:rPr lang="en-US" sz="2600" b="1" i="1" dirty="0" smtClean="0">
                <a:sym typeface="Symbol"/>
              </a:rPr>
              <a:t> </a:t>
            </a:r>
            <a:r>
              <a:rPr lang="en-US" sz="2600" dirty="0" smtClean="0"/>
              <a:t>in the definition above</a:t>
            </a:r>
            <a:r>
              <a:rPr lang="en-US" sz="2600" b="1" i="1" dirty="0" smtClean="0"/>
              <a:t> </a:t>
            </a:r>
          </a:p>
          <a:p>
            <a:pPr marL="118872" indent="0">
              <a:buNone/>
            </a:pPr>
            <a:endParaRPr lang="en-US" sz="2600" b="1" i="1" dirty="0" smtClean="0"/>
          </a:p>
          <a:p>
            <a:pPr marL="457200" lvl="1" indent="0" algn="ctr">
              <a:buNone/>
            </a:pPr>
            <a:r>
              <a:rPr lang="en-US" sz="2600" b="1" i="1" dirty="0" smtClean="0">
                <a:solidFill>
                  <a:srgbClr val="0000FF"/>
                </a:solidFill>
              </a:rPr>
              <a:t>F(A</a:t>
            </a:r>
            <a:r>
              <a:rPr lang="en-US" sz="2600" b="1" i="1" dirty="0">
                <a:solidFill>
                  <a:srgbClr val="0000FF"/>
                </a:solidFill>
                <a:sym typeface="Symbol"/>
              </a:rPr>
              <a:t></a:t>
            </a:r>
            <a:r>
              <a:rPr lang="en-US" sz="2600" b="1" i="1" dirty="0" smtClean="0">
                <a:solidFill>
                  <a:srgbClr val="0000FF"/>
                </a:solidFill>
              </a:rPr>
              <a:t> {d}) </a:t>
            </a:r>
            <a:r>
              <a:rPr lang="en-US" sz="2600" b="1" i="1" dirty="0">
                <a:solidFill>
                  <a:srgbClr val="0000FF"/>
                </a:solidFill>
              </a:rPr>
              <a:t>+ F</a:t>
            </a:r>
            <a:r>
              <a:rPr lang="en-US" sz="2600" b="1" i="1" dirty="0" smtClean="0">
                <a:solidFill>
                  <a:srgbClr val="0000FF"/>
                </a:solidFill>
              </a:rPr>
              <a:t>(B) </a:t>
            </a:r>
            <a:r>
              <a:rPr lang="en-US" sz="2600" b="1" i="1" dirty="0">
                <a:solidFill>
                  <a:srgbClr val="0000FF"/>
                </a:solidFill>
                <a:sym typeface="Symbol"/>
              </a:rPr>
              <a:t>  F</a:t>
            </a:r>
            <a:r>
              <a:rPr lang="en-US" sz="2600" b="1" i="1" dirty="0" smtClean="0">
                <a:solidFill>
                  <a:srgbClr val="0000FF"/>
                </a:solidFill>
                <a:sym typeface="Symbol"/>
              </a:rPr>
              <a:t>(A {d} </a:t>
            </a:r>
            <a:r>
              <a:rPr lang="en-US" sz="2600" b="1" i="1" dirty="0">
                <a:solidFill>
                  <a:srgbClr val="0000FF"/>
                </a:solidFill>
                <a:sym typeface="Symbol"/>
              </a:rPr>
              <a:t></a:t>
            </a:r>
            <a:r>
              <a:rPr lang="en-US" sz="2600" b="1" i="1" dirty="0" smtClean="0">
                <a:solidFill>
                  <a:srgbClr val="0000FF"/>
                </a:solidFill>
                <a:sym typeface="Symbol"/>
              </a:rPr>
              <a:t> B) </a:t>
            </a:r>
            <a:r>
              <a:rPr lang="en-US" sz="2600" b="1" i="1" dirty="0">
                <a:solidFill>
                  <a:srgbClr val="0000FF"/>
                </a:solidFill>
                <a:sym typeface="Symbol"/>
              </a:rPr>
              <a:t>+ F</a:t>
            </a:r>
            <a:r>
              <a:rPr lang="en-US" sz="2600" b="1" i="1" dirty="0" smtClean="0">
                <a:solidFill>
                  <a:srgbClr val="0000FF"/>
                </a:solidFill>
                <a:sym typeface="Symbol"/>
              </a:rPr>
              <a:t>((A</a:t>
            </a:r>
            <a:r>
              <a:rPr lang="en-US" sz="2600" b="1" i="1" dirty="0">
                <a:solidFill>
                  <a:srgbClr val="0000FF"/>
                </a:solidFill>
                <a:sym typeface="Symbol"/>
              </a:rPr>
              <a:t></a:t>
            </a:r>
            <a:r>
              <a:rPr lang="en-US" sz="2600" b="1" i="1" dirty="0" smtClean="0">
                <a:solidFill>
                  <a:srgbClr val="0000FF"/>
                </a:solidFill>
                <a:sym typeface="Symbol"/>
              </a:rPr>
              <a:t> {d})  B)</a:t>
            </a:r>
          </a:p>
          <a:p>
            <a:pPr marL="457200" lvl="1" indent="0" algn="ctr">
              <a:buNone/>
            </a:pPr>
            <a:endParaRPr lang="en-US" sz="2600" b="1" i="1" dirty="0" smtClean="0">
              <a:solidFill>
                <a:srgbClr val="0000FF"/>
              </a:solidFill>
              <a:sym typeface="Symbol"/>
            </a:endParaRPr>
          </a:p>
          <a:p>
            <a:pPr marL="457200" lvl="1" indent="0" algn="ctr">
              <a:buNone/>
            </a:pPr>
            <a:r>
              <a:rPr lang="en-US" sz="2600" b="1" i="1" dirty="0" smtClean="0">
                <a:solidFill>
                  <a:srgbClr val="0000FF"/>
                </a:solidFill>
              </a:rPr>
              <a:t>F(A</a:t>
            </a:r>
            <a:r>
              <a:rPr lang="en-US" sz="2600" b="1" i="1" dirty="0" smtClean="0">
                <a:solidFill>
                  <a:srgbClr val="0000FF"/>
                </a:solidFill>
                <a:sym typeface="Symbol"/>
              </a:rPr>
              <a:t></a:t>
            </a:r>
            <a:r>
              <a:rPr lang="en-US" sz="2600" b="1" i="1" dirty="0" smtClean="0">
                <a:solidFill>
                  <a:srgbClr val="0000FF"/>
                </a:solidFill>
              </a:rPr>
              <a:t> {d}) + F(B) </a:t>
            </a:r>
            <a:r>
              <a:rPr lang="en-US" sz="2600" b="1" i="1" dirty="0" smtClean="0">
                <a:solidFill>
                  <a:srgbClr val="0000FF"/>
                </a:solidFill>
                <a:sym typeface="Symbol"/>
              </a:rPr>
              <a:t>  F(B{d}) + F(A)</a:t>
            </a:r>
          </a:p>
          <a:p>
            <a:pPr marL="457200" lvl="1" indent="0" algn="ctr">
              <a:buNone/>
            </a:pPr>
            <a:endParaRPr lang="en-US" sz="2600" b="1" i="1" dirty="0" smtClean="0">
              <a:solidFill>
                <a:srgbClr val="0000FF"/>
              </a:solidFill>
              <a:sym typeface="Symbol"/>
            </a:endParaRPr>
          </a:p>
          <a:p>
            <a:pPr marL="457200" lvl="1" indent="0" algn="ctr">
              <a:buNone/>
            </a:pPr>
            <a:r>
              <a:rPr lang="en-US" sz="2600" b="1" i="1" dirty="0" smtClean="0">
                <a:solidFill>
                  <a:srgbClr val="FF0000"/>
                </a:solidFill>
              </a:rPr>
              <a:t>F</a:t>
            </a:r>
            <a:r>
              <a:rPr lang="en-US" sz="2600" b="1" i="1" dirty="0">
                <a:solidFill>
                  <a:srgbClr val="FF0000"/>
                </a:solidFill>
              </a:rPr>
              <a:t>(A</a:t>
            </a:r>
            <a:r>
              <a:rPr lang="en-US" sz="2600" b="1" i="1" dirty="0">
                <a:solidFill>
                  <a:srgbClr val="FF0000"/>
                </a:solidFill>
                <a:sym typeface="Symbol"/>
              </a:rPr>
              <a:t>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smtClean="0">
                <a:solidFill>
                  <a:srgbClr val="FF0000"/>
                </a:solidFill>
              </a:rPr>
              <a:t>{d}) – F(A) </a:t>
            </a:r>
            <a:r>
              <a:rPr lang="en-US" sz="2600" b="1" i="1" dirty="0">
                <a:solidFill>
                  <a:srgbClr val="FF0000"/>
                </a:solidFill>
                <a:sym typeface="Symbol"/>
              </a:rPr>
              <a:t>  F(B</a:t>
            </a:r>
            <a:r>
              <a:rPr lang="en-US" sz="2600" b="1" i="1" dirty="0" smtClean="0">
                <a:solidFill>
                  <a:srgbClr val="FF0000"/>
                </a:solidFill>
                <a:sym typeface="Symbol"/>
              </a:rPr>
              <a:t>{d}) – F(B)</a:t>
            </a:r>
            <a:endParaRPr lang="en-US" sz="2600" b="1" i="1" dirty="0">
              <a:solidFill>
                <a:srgbClr val="FF0000"/>
              </a:solidFill>
              <a:sym typeface="Symbol"/>
            </a:endParaRPr>
          </a:p>
          <a:p>
            <a:pPr marL="457200" lvl="1" indent="0">
              <a:buNone/>
            </a:pPr>
            <a:endParaRPr lang="en-US" sz="2600" b="1" i="1" dirty="0">
              <a:solidFill>
                <a:srgbClr val="0000FF"/>
              </a:solidFill>
              <a:sym typeface="Symbol"/>
            </a:endParaRPr>
          </a:p>
          <a:p>
            <a:endParaRPr lang="en-US" sz="2600" b="1" i="1" dirty="0" smtClean="0"/>
          </a:p>
          <a:p>
            <a:pPr marL="457200" lvl="1" indent="0">
              <a:buNone/>
            </a:pPr>
            <a:r>
              <a:rPr lang="en-US" sz="2600" b="1" i="1" dirty="0" smtClean="0">
                <a:solidFill>
                  <a:srgbClr val="008000"/>
                </a:solidFill>
              </a:rPr>
              <a:t>		</a:t>
            </a:r>
            <a:endParaRPr lang="en-US" sz="2600" b="1" i="1" dirty="0" smtClean="0"/>
          </a:p>
          <a:p>
            <a:endParaRPr lang="en-US" sz="2600" b="1" i="1" dirty="0"/>
          </a:p>
          <a:p>
            <a:endParaRPr lang="en-US" sz="2600" b="1" i="1" dirty="0" smtClean="0"/>
          </a:p>
          <a:p>
            <a:endParaRPr lang="en-US" sz="2600" b="1" i="1" dirty="0"/>
          </a:p>
          <a:p>
            <a:endParaRPr lang="en-US" sz="2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251221" y="2638778"/>
            <a:ext cx="2201333" cy="451556"/>
          </a:xfrm>
          <a:prstGeom prst="roundRect">
            <a:avLst/>
          </a:prstGeom>
          <a:noFill/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0177" y="5757333"/>
            <a:ext cx="4715934" cy="575734"/>
          </a:xfrm>
          <a:prstGeom prst="roundRect">
            <a:avLst/>
          </a:prstGeom>
          <a:noFill/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8707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Submodularity</a:t>
            </a:r>
            <a:r>
              <a:rPr lang="en-US" dirty="0" smtClean="0"/>
              <a:t>: Definition 2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Diminishing returns </a:t>
            </a:r>
            <a:r>
              <a:rPr lang="en-US" b="1" dirty="0" smtClean="0">
                <a:sym typeface="Symbol"/>
              </a:rPr>
              <a:t>characterization </a:t>
            </a:r>
            <a:endParaRPr lang="en-US" b="1" dirty="0" smtClean="0">
              <a:sym typeface="Symbol"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53381" y="4528387"/>
            <a:ext cx="377001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</a:t>
            </a:r>
            <a:endParaRPr lang="en-US" sz="2800" baseline="-25000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05000" y="4537912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    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647950" y="4642687"/>
            <a:ext cx="533400" cy="533400"/>
          </a:xfrm>
          <a:prstGeom prst="ellipse">
            <a:avLst/>
          </a:prstGeom>
          <a:solidFill>
            <a:srgbClr val="FF8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968875" y="4761094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68875" y="5376112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62905" y="5152274"/>
            <a:ext cx="377001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</a:t>
            </a:r>
            <a:endParaRPr lang="en-US" sz="2800" baseline="-250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48187" y="4504574"/>
            <a:ext cx="361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+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49775" y="5133224"/>
            <a:ext cx="3619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+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462587" y="4542674"/>
            <a:ext cx="2686050" cy="604838"/>
          </a:xfrm>
          <a:prstGeom prst="leftArrow">
            <a:avLst>
              <a:gd name="adj1" fmla="val 57481"/>
              <a:gd name="adj2" fmla="val 593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Large improvement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462587" y="5223712"/>
            <a:ext cx="2152650" cy="433387"/>
          </a:xfrm>
          <a:prstGeom prst="leftArrow">
            <a:avLst>
              <a:gd name="adj1" fmla="val 71657"/>
              <a:gd name="adj2" fmla="val 809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Small improvement</a:t>
            </a:r>
          </a:p>
        </p:txBody>
      </p:sp>
      <p:grpSp>
        <p:nvGrpSpPr>
          <p:cNvPr id="15" name="Group 28"/>
          <p:cNvGrpSpPr/>
          <p:nvPr/>
        </p:nvGrpSpPr>
        <p:grpSpPr>
          <a:xfrm>
            <a:off x="609598" y="3008494"/>
            <a:ext cx="8001002" cy="1066800"/>
            <a:chOff x="533398" y="2590800"/>
            <a:chExt cx="8001002" cy="1066800"/>
          </a:xfrm>
        </p:grpSpPr>
        <p:sp>
          <p:nvSpPr>
            <p:cNvPr id="16" name="TextBox 15"/>
            <p:cNvSpPr txBox="1"/>
            <p:nvPr/>
          </p:nvSpPr>
          <p:spPr>
            <a:xfrm>
              <a:off x="533398" y="3288268"/>
              <a:ext cx="396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Gain of adding </a:t>
              </a:r>
              <a:r>
                <a:rPr lang="en-US" b="1" i="1" dirty="0" smtClean="0">
                  <a:latin typeface="+mj-lt"/>
                </a:rPr>
                <a:t>d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to a small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0" y="3288268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Gain of adding </a:t>
              </a:r>
              <a:r>
                <a:rPr lang="en-US" b="1" i="1" dirty="0"/>
                <a:t>d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to a large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4400" y="2590800"/>
              <a:ext cx="762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600" b="1" i="1" dirty="0" smtClean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  F(A </a:t>
              </a:r>
              <a:r>
                <a:rPr lang="en-US" sz="3600" b="1" i="1" dirty="0" smtClean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  <a:sym typeface="Symbol"/>
                </a:rPr>
                <a:t> </a:t>
              </a:r>
              <a:r>
                <a:rPr lang="en-US" sz="3600" b="1" i="1" dirty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  <a:sym typeface="Symbol"/>
                </a:rPr>
                <a:t>d</a:t>
              </a:r>
              <a:r>
                <a:rPr lang="en-US" sz="3600" b="1" i="1" dirty="0" smtClean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) </a:t>
              </a:r>
              <a:r>
                <a:rPr lang="en-US" sz="3600" b="1" i="1" dirty="0" smtClean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– F(A)   ≥  F(B </a:t>
              </a:r>
              <a:r>
                <a:rPr lang="en-US" sz="3600" b="1" i="1" dirty="0" smtClean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  <a:sym typeface="Symbol"/>
                </a:rPr>
                <a:t> d</a:t>
              </a:r>
              <a:r>
                <a:rPr lang="en-US" sz="3600" b="1" i="1" dirty="0" smtClean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) </a:t>
              </a:r>
              <a:r>
                <a:rPr lang="en-US" sz="3600" b="1" i="1" dirty="0" smtClean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– </a:t>
              </a:r>
              <a:r>
                <a:rPr lang="en-US" sz="3600" b="1" i="1" dirty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F</a:t>
              </a:r>
              <a:r>
                <a:rPr lang="en-US" sz="3600" b="1" i="1" dirty="0" smtClean="0">
                  <a:solidFill>
                    <a:srgbClr val="008000"/>
                  </a:solidFill>
                  <a:latin typeface="Calibri" pitchFamily="34" charset="0"/>
                  <a:cs typeface="Times New Roman" pitchFamily="18" charset="0"/>
                </a:rPr>
                <a:t>(B)</a:t>
              </a:r>
            </a:p>
          </p:txBody>
        </p:sp>
        <p:sp>
          <p:nvSpPr>
            <p:cNvPr id="19" name="Right Brace 18"/>
            <p:cNvSpPr/>
            <p:nvPr/>
          </p:nvSpPr>
          <p:spPr>
            <a:xfrm rot="5400000">
              <a:off x="2476499" y="1638299"/>
              <a:ext cx="152401" cy="32766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 rot="5400000">
              <a:off x="6134100" y="1714500"/>
              <a:ext cx="152400" cy="31242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88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4455E-6 L 0.13125 0.076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3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696E-6 L 0.13125 -0.0222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Submodularity</a:t>
            </a:r>
            <a:r>
              <a:rPr lang="en-US" dirty="0" smtClean="0"/>
              <a:t>: Diminishing Returns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371596" y="3133661"/>
            <a:ext cx="6019800" cy="3276603"/>
            <a:chOff x="6604589" y="1485375"/>
            <a:chExt cx="2901403" cy="1512894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5958324" y="2241822"/>
              <a:ext cx="15128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604589" y="2892718"/>
              <a:ext cx="2901403" cy="46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 rot="16200000">
            <a:off x="781703" y="3431533"/>
            <a:ext cx="117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F(·)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9198" y="6191843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Solution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size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|A|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600198" y="3607796"/>
            <a:ext cx="4614333" cy="2556934"/>
          </a:xfrm>
          <a:custGeom>
            <a:avLst/>
            <a:gdLst>
              <a:gd name="connsiteX0" fmla="*/ 0 w 5892800"/>
              <a:gd name="connsiteY0" fmla="*/ 2556934 h 2556934"/>
              <a:gd name="connsiteX1" fmla="*/ 846667 w 5892800"/>
              <a:gd name="connsiteY1" fmla="*/ 1320800 h 2556934"/>
              <a:gd name="connsiteX2" fmla="*/ 2099734 w 5892800"/>
              <a:gd name="connsiteY2" fmla="*/ 524934 h 2556934"/>
              <a:gd name="connsiteX3" fmla="*/ 3488267 w 5892800"/>
              <a:gd name="connsiteY3" fmla="*/ 186267 h 2556934"/>
              <a:gd name="connsiteX4" fmla="*/ 5892800 w 5892800"/>
              <a:gd name="connsiteY4" fmla="*/ 0 h 255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2800" h="2556934">
                <a:moveTo>
                  <a:pt x="0" y="2556934"/>
                </a:moveTo>
                <a:cubicBezTo>
                  <a:pt x="248355" y="2108200"/>
                  <a:pt x="496711" y="1659467"/>
                  <a:pt x="846667" y="1320800"/>
                </a:cubicBezTo>
                <a:cubicBezTo>
                  <a:pt x="1196623" y="982133"/>
                  <a:pt x="1659467" y="714023"/>
                  <a:pt x="2099734" y="524934"/>
                </a:cubicBezTo>
                <a:cubicBezTo>
                  <a:pt x="2540001" y="335845"/>
                  <a:pt x="2856089" y="273756"/>
                  <a:pt x="3488267" y="186267"/>
                </a:cubicBezTo>
                <a:cubicBezTo>
                  <a:pt x="4120445" y="98778"/>
                  <a:pt x="5466645" y="33867"/>
                  <a:pt x="5892800" y="0"/>
                </a:cubicBezTo>
              </a:path>
            </a:pathLst>
          </a:cu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034613" y="5331795"/>
            <a:ext cx="259231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362198" y="4810063"/>
            <a:ext cx="0" cy="521732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85946" y="53317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8085" y="4905313"/>
            <a:ext cx="105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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047998" y="4308929"/>
            <a:ext cx="47998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527983" y="3971863"/>
            <a:ext cx="0" cy="337066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27983" y="3939597"/>
            <a:ext cx="10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(B 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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57973" y="3585127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 smtClean="0">
                <a:sym typeface="Symbol"/>
              </a:rPr>
              <a:t></a:t>
            </a:r>
            <a:r>
              <a:rPr lang="en-US" sz="2800" b="1" i="1" dirty="0" smtClean="0">
                <a:sym typeface="Symbol"/>
              </a:rPr>
              <a:t>A</a:t>
            </a:r>
            <a:r>
              <a:rPr lang="en-US" sz="2800" b="1" i="1" dirty="0" smtClean="0"/>
              <a:t> </a:t>
            </a:r>
            <a:r>
              <a:rPr lang="en-US" sz="2800" b="1" dirty="0">
                <a:latin typeface="Times New Roman"/>
                <a:cs typeface="Times New Roman"/>
                <a:sym typeface="Symbol"/>
              </a:rPr>
              <a:t></a:t>
            </a:r>
            <a:r>
              <a:rPr lang="en-US" sz="2800" b="1" i="1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b="1" i="1" dirty="0" smtClean="0">
                <a:latin typeface="Times New Roman"/>
                <a:cs typeface="Times New Roman"/>
                <a:sym typeface="Symbol"/>
              </a:rPr>
              <a:t>B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3023534" y="42457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(B)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38723" y="5419663"/>
            <a:ext cx="2699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Adding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d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helps less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than adding it to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48" name="Group 28"/>
          <p:cNvGrpSpPr/>
          <p:nvPr/>
        </p:nvGrpSpPr>
        <p:grpSpPr>
          <a:xfrm>
            <a:off x="605366" y="1868324"/>
            <a:ext cx="8001002" cy="1066800"/>
            <a:chOff x="533398" y="2590800"/>
            <a:chExt cx="8001002" cy="1066800"/>
          </a:xfrm>
        </p:grpSpPr>
        <p:sp>
          <p:nvSpPr>
            <p:cNvPr id="49" name="TextBox 48"/>
            <p:cNvSpPr txBox="1"/>
            <p:nvPr/>
          </p:nvSpPr>
          <p:spPr>
            <a:xfrm>
              <a:off x="533398" y="3288268"/>
              <a:ext cx="396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Gain of adding </a:t>
              </a:r>
              <a:r>
                <a:rPr lang="en-US" b="1" dirty="0">
                  <a:latin typeface="+mj-lt"/>
                </a:rPr>
                <a:t>d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to a small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72000" y="3288268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Gain of adding </a:t>
              </a:r>
              <a:r>
                <a:rPr lang="en-US" b="1" dirty="0"/>
                <a:t>d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to a large set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14400" y="2590800"/>
              <a:ext cx="762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600" b="1" i="1" dirty="0" smtClean="0">
                  <a:latin typeface="Calibri" pitchFamily="34" charset="0"/>
                  <a:cs typeface="Times New Roman" pitchFamily="18" charset="0"/>
                </a:rPr>
                <a:t>  F(A </a:t>
              </a:r>
              <a:r>
                <a:rPr lang="en-US" sz="3600" b="1" i="1" dirty="0" smtClean="0">
                  <a:latin typeface="Calibri" pitchFamily="34" charset="0"/>
                  <a:cs typeface="Times New Roman" pitchFamily="18" charset="0"/>
                  <a:sym typeface="Symbol"/>
                </a:rPr>
                <a:t> d</a:t>
              </a:r>
              <a:r>
                <a:rPr lang="en-US" sz="3600" b="1" i="1" dirty="0" smtClean="0">
                  <a:latin typeface="Calibri" pitchFamily="34" charset="0"/>
                  <a:cs typeface="Times New Roman" pitchFamily="18" charset="0"/>
                </a:rPr>
                <a:t>) </a:t>
              </a:r>
              <a:r>
                <a:rPr lang="en-US" sz="3600" b="1" i="1" dirty="0" smtClean="0">
                  <a:latin typeface="Calibri" pitchFamily="34" charset="0"/>
                  <a:cs typeface="Times New Roman" pitchFamily="18" charset="0"/>
                </a:rPr>
                <a:t>– F(A)   ≥  F(B </a:t>
              </a:r>
              <a:r>
                <a:rPr lang="en-US" sz="3600" b="1" i="1" dirty="0" smtClean="0">
                  <a:latin typeface="Calibri" pitchFamily="34" charset="0"/>
                  <a:cs typeface="Times New Roman" pitchFamily="18" charset="0"/>
                  <a:sym typeface="Symbol"/>
                </a:rPr>
                <a:t> d</a:t>
              </a:r>
              <a:r>
                <a:rPr lang="en-US" sz="3600" b="1" i="1" dirty="0" smtClean="0">
                  <a:latin typeface="Calibri" pitchFamily="34" charset="0"/>
                  <a:cs typeface="Times New Roman" pitchFamily="18" charset="0"/>
                </a:rPr>
                <a:t>) </a:t>
              </a:r>
              <a:r>
                <a:rPr lang="en-US" sz="3600" b="1" i="1" dirty="0" smtClean="0">
                  <a:latin typeface="Calibri" pitchFamily="34" charset="0"/>
                  <a:cs typeface="Times New Roman" pitchFamily="18" charset="0"/>
                </a:rPr>
                <a:t>– </a:t>
              </a:r>
              <a:r>
                <a:rPr lang="en-US" sz="3600" b="1" i="1" dirty="0">
                  <a:latin typeface="Calibri" pitchFamily="34" charset="0"/>
                  <a:cs typeface="Times New Roman" pitchFamily="18" charset="0"/>
                </a:rPr>
                <a:t>F</a:t>
              </a:r>
              <a:r>
                <a:rPr lang="en-US" sz="3600" b="1" i="1" dirty="0" smtClean="0">
                  <a:latin typeface="Calibri" pitchFamily="34" charset="0"/>
                  <a:cs typeface="Times New Roman" pitchFamily="18" charset="0"/>
                </a:rPr>
                <a:t>(B)</a:t>
              </a:r>
            </a:p>
          </p:txBody>
        </p:sp>
        <p:sp>
          <p:nvSpPr>
            <p:cNvPr id="52" name="Right Brace 51"/>
            <p:cNvSpPr/>
            <p:nvPr/>
          </p:nvSpPr>
          <p:spPr>
            <a:xfrm rot="5400000">
              <a:off x="2476499" y="1638299"/>
              <a:ext cx="152401" cy="32766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53" name="Right Brace 52"/>
            <p:cNvSpPr/>
            <p:nvPr/>
          </p:nvSpPr>
          <p:spPr>
            <a:xfrm rot="5400000">
              <a:off x="6134100" y="1714500"/>
              <a:ext cx="152400" cy="3124200"/>
            </a:xfrm>
            <a:prstGeom prst="rightBrace">
              <a:avLst>
                <a:gd name="adj1" fmla="val 40248"/>
                <a:gd name="adj2" fmla="val 50473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47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40" grpId="0"/>
      <p:bldP spid="41" grpId="0"/>
      <p:bldP spid="44" grpId="0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Faces of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p:pic>
        <p:nvPicPr>
          <p:cNvPr id="6" name="Picture 5" descr="Screen Shot 2016-03-07 at 5.39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1602286"/>
            <a:ext cx="5424310" cy="392539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5681136"/>
            <a:ext cx="9144000" cy="1159932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b="1" dirty="0" err="1" smtClean="0">
                <a:solidFill>
                  <a:srgbClr val="D60093"/>
                </a:solidFill>
              </a:rPr>
              <a:t>Submodularity</a:t>
            </a:r>
            <a:r>
              <a:rPr lang="en-US" b="1" dirty="0" smtClean="0">
                <a:solidFill>
                  <a:srgbClr val="D60093"/>
                </a:solidFill>
              </a:rPr>
              <a:t> is discrete analogue of </a:t>
            </a:r>
            <a:r>
              <a:rPr lang="en-US" b="1" dirty="0" smtClean="0">
                <a:solidFill>
                  <a:srgbClr val="D60093"/>
                </a:solidFill>
              </a:rPr>
              <a:t>convexity/concavity</a:t>
            </a:r>
            <a:endParaRPr lang="en-US" b="1" dirty="0" smtClean="0">
              <a:solidFill>
                <a:srgbClr val="D60093"/>
              </a:solidFill>
            </a:endParaRPr>
          </a:p>
          <a:p>
            <a:pPr lvl="1" algn="ctr"/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5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Submodularity</a:t>
            </a:r>
            <a:r>
              <a:rPr lang="en-US" dirty="0" smtClean="0"/>
              <a:t>: An important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Let </a:t>
            </a:r>
            <a:r>
              <a:rPr lang="en-US" b="1" dirty="0" smtClean="0">
                <a:solidFill>
                  <a:srgbClr val="008000"/>
                </a:solidFill>
              </a:rPr>
              <a:t>F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 … F</a:t>
            </a:r>
            <a:r>
              <a:rPr lang="en-US" b="1" baseline="-25000" dirty="0">
                <a:solidFill>
                  <a:srgbClr val="008000"/>
                </a:solidFill>
              </a:rPr>
              <a:t>M</a:t>
            </a:r>
            <a:r>
              <a:rPr lang="en-US" b="1" dirty="0" smtClean="0"/>
              <a:t> </a:t>
            </a:r>
            <a:r>
              <a:rPr lang="en-US" dirty="0" smtClean="0"/>
              <a:t>be </a:t>
            </a:r>
            <a:r>
              <a:rPr lang="en-US" b="1" dirty="0" err="1" smtClean="0">
                <a:solidFill>
                  <a:srgbClr val="D60093"/>
                </a:solidFill>
              </a:rPr>
              <a:t>submodular</a:t>
            </a:r>
            <a:r>
              <a:rPr lang="en-US" b="1" dirty="0" smtClean="0">
                <a:solidFill>
                  <a:srgbClr val="D60093"/>
                </a:solidFill>
              </a:rPr>
              <a:t> functions</a:t>
            </a:r>
            <a:r>
              <a:rPr lang="en-US" dirty="0" smtClean="0"/>
              <a:t> and </a:t>
            </a:r>
          </a:p>
          <a:p>
            <a:pPr marL="118872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λ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 … </a:t>
            </a:r>
            <a:r>
              <a:rPr lang="en-US" b="1" dirty="0" err="1" smtClean="0">
                <a:solidFill>
                  <a:srgbClr val="008000"/>
                </a:solidFill>
              </a:rPr>
              <a:t>λ</a:t>
            </a:r>
            <a:r>
              <a:rPr lang="en-US" b="1" baseline="-25000" dirty="0" err="1">
                <a:solidFill>
                  <a:srgbClr val="008000"/>
                </a:solidFill>
              </a:rPr>
              <a:t>M</a:t>
            </a:r>
            <a:r>
              <a:rPr lang="en-US" b="1" baseline="-25000" dirty="0" smtClean="0">
                <a:solidFill>
                  <a:srgbClr val="008000"/>
                </a:solidFill>
              </a:rPr>
              <a:t> </a:t>
            </a:r>
            <a:r>
              <a:rPr lang="en-US" b="1" baseline="-25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≥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0 </a:t>
            </a:r>
            <a:r>
              <a:rPr lang="en-US" dirty="0" smtClean="0"/>
              <a:t>and let </a:t>
            </a:r>
            <a:r>
              <a:rPr lang="en-US" b="1" dirty="0" smtClean="0">
                <a:solidFill>
                  <a:srgbClr val="008000"/>
                </a:solidFill>
              </a:rPr>
              <a:t>S</a:t>
            </a:r>
            <a:r>
              <a:rPr lang="en-US" b="1" dirty="0" smtClean="0"/>
              <a:t> </a:t>
            </a:r>
            <a:r>
              <a:rPr lang="en-US" dirty="0" smtClean="0"/>
              <a:t>denote some solution set, then the non-negative linear combination </a:t>
            </a:r>
            <a:r>
              <a:rPr lang="en-US" b="1" dirty="0" smtClean="0">
                <a:solidFill>
                  <a:srgbClr val="008000"/>
                </a:solidFill>
              </a:rPr>
              <a:t>F(S)</a:t>
            </a:r>
            <a:r>
              <a:rPr lang="en-US" dirty="0" smtClean="0"/>
              <a:t> (defined below) of these functions is also </a:t>
            </a:r>
            <a:r>
              <a:rPr lang="en-US" b="1" dirty="0" err="1">
                <a:solidFill>
                  <a:srgbClr val="D60093"/>
                </a:solidFill>
              </a:rPr>
              <a:t>submodular</a:t>
            </a:r>
            <a:r>
              <a:rPr lang="en-US" dirty="0" smtClean="0"/>
              <a:t>.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6" name="Picture 5" descr="Screen Shot 2016-03-07 at 6.44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72" y="4505632"/>
            <a:ext cx="4508813" cy="13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2104" y="1627178"/>
            <a:ext cx="8086118" cy="2352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8401"/>
            <a:ext cx="86106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When</a:t>
            </a:r>
            <a:r>
              <a:rPr lang="en-US" b="1" u="sng" dirty="0">
                <a:solidFill>
                  <a:srgbClr val="008000"/>
                </a:solidFill>
              </a:rPr>
              <a:t> maximizing a </a:t>
            </a:r>
            <a:r>
              <a:rPr lang="en-US" b="1" u="sng" dirty="0" err="1">
                <a:solidFill>
                  <a:srgbClr val="008000"/>
                </a:solidFill>
              </a:rPr>
              <a:t>submodular</a:t>
            </a:r>
            <a:r>
              <a:rPr lang="en-US" b="1" u="sng" dirty="0">
                <a:solidFill>
                  <a:srgbClr val="008000"/>
                </a:solidFill>
              </a:rPr>
              <a:t> </a:t>
            </a:r>
            <a:r>
              <a:rPr lang="en-US" b="1" u="sng" dirty="0" smtClean="0">
                <a:solidFill>
                  <a:srgbClr val="008000"/>
                </a:solidFill>
              </a:rPr>
              <a:t>function with cardinality constraints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>
                <a:solidFill>
                  <a:srgbClr val="008000"/>
                </a:solidFill>
              </a:rPr>
              <a:t>Greedy </a:t>
            </a:r>
            <a:r>
              <a:rPr lang="en-US" b="1" dirty="0" smtClean="0">
                <a:solidFill>
                  <a:srgbClr val="008000"/>
                </a:solidFill>
              </a:rPr>
              <a:t>produces </a:t>
            </a:r>
            <a:r>
              <a:rPr lang="en-US" b="1" dirty="0" smtClean="0">
                <a:solidFill>
                  <a:srgbClr val="008000"/>
                </a:solidFill>
              </a:rPr>
              <a:t>a solution </a:t>
            </a:r>
            <a:r>
              <a:rPr lang="en-US" b="1" dirty="0" smtClean="0">
                <a:solidFill>
                  <a:srgbClr val="008000"/>
                </a:solidFill>
              </a:rPr>
              <a:t>S for which </a:t>
            </a:r>
            <a:r>
              <a:rPr lang="en-US" b="1" i="1" dirty="0" smtClean="0">
                <a:solidFill>
                  <a:srgbClr val="008000"/>
                </a:solidFill>
              </a:rPr>
              <a:t>F(S)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 </a:t>
            </a:r>
            <a:r>
              <a:rPr lang="en-US" b="1" i="1" dirty="0" smtClean="0">
                <a:solidFill>
                  <a:srgbClr val="008000"/>
                </a:solidFill>
              </a:rPr>
              <a:t>(1-1/e)*OPT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  </a:t>
            </a:r>
            <a:r>
              <a:rPr lang="en-US" b="1" dirty="0" smtClean="0">
                <a:solidFill>
                  <a:srgbClr val="008000"/>
                </a:solidFill>
              </a:rPr>
              <a:t>          i.e., </a:t>
            </a:r>
            <a:r>
              <a:rPr lang="en-US" b="1" dirty="0" smtClean="0">
                <a:solidFill>
                  <a:srgbClr val="008000"/>
                </a:solidFill>
              </a:rPr>
              <a:t>(</a:t>
            </a:r>
            <a:r>
              <a:rPr lang="en-US" b="1" i="1" dirty="0" smtClean="0">
                <a:solidFill>
                  <a:srgbClr val="008000"/>
                </a:solidFill>
              </a:rPr>
              <a:t>F</a:t>
            </a:r>
            <a:r>
              <a:rPr lang="en-US" b="1" i="1" dirty="0" smtClean="0">
                <a:solidFill>
                  <a:srgbClr val="008000"/>
                </a:solidFill>
              </a:rPr>
              <a:t>(S) 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 </a:t>
            </a:r>
            <a:r>
              <a:rPr lang="en-US" b="1" i="1" dirty="0" smtClean="0">
                <a:solidFill>
                  <a:srgbClr val="008000"/>
                </a:solidFill>
              </a:rPr>
              <a:t>0.63*OPT</a:t>
            </a:r>
            <a:r>
              <a:rPr lang="en-US" b="1" dirty="0" smtClean="0">
                <a:solidFill>
                  <a:srgbClr val="008000"/>
                </a:solidFill>
              </a:rPr>
              <a:t>)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Nemhauser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Fisher, Wolsey ’78]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Claim holds for functions F</a:t>
            </a:r>
            <a:r>
              <a:rPr lang="en-US" b="1" i="1" dirty="0" smtClean="0">
                <a:solidFill>
                  <a:srgbClr val="0000FF"/>
                </a:solidFill>
              </a:rPr>
              <a:t>(·)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which are: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i="1" dirty="0" smtClean="0">
                <a:solidFill>
                  <a:srgbClr val="D60093"/>
                </a:solidFill>
              </a:rPr>
              <a:t>Monotone</a:t>
            </a:r>
            <a:r>
              <a:rPr lang="en-US" b="1" dirty="0">
                <a:solidFill>
                  <a:srgbClr val="D60093"/>
                </a:solidFill>
              </a:rPr>
              <a:t>:</a:t>
            </a:r>
            <a:r>
              <a:rPr lang="en-US" sz="2200" b="1" dirty="0"/>
              <a:t> </a:t>
            </a:r>
            <a:r>
              <a:rPr lang="en-US" dirty="0"/>
              <a:t>if </a:t>
            </a:r>
            <a:r>
              <a:rPr lang="en-US" b="1" i="1" dirty="0"/>
              <a:t>A</a:t>
            </a:r>
            <a:r>
              <a:rPr lang="en-US" b="1" i="1" dirty="0">
                <a:sym typeface="Symbol"/>
              </a:rPr>
              <a:t>  </a:t>
            </a:r>
            <a:r>
              <a:rPr lang="en-US" b="1" i="1" dirty="0"/>
              <a:t>B</a:t>
            </a:r>
            <a:r>
              <a:rPr lang="en-US" dirty="0"/>
              <a:t> then </a:t>
            </a:r>
            <a:r>
              <a:rPr lang="en-US" b="1" i="1" dirty="0"/>
              <a:t>F</a:t>
            </a:r>
            <a:r>
              <a:rPr lang="en-US" b="1" dirty="0"/>
              <a:t>(A) </a:t>
            </a:r>
            <a:r>
              <a:rPr lang="en-US" b="1" dirty="0">
                <a:sym typeface="Symbol"/>
              </a:rPr>
              <a:t> </a:t>
            </a:r>
            <a:r>
              <a:rPr lang="en-US" b="1" i="1" dirty="0">
                <a:sym typeface="Symbol"/>
              </a:rPr>
              <a:t>F</a:t>
            </a:r>
            <a:r>
              <a:rPr lang="en-US" b="1" dirty="0"/>
              <a:t>(B</a:t>
            </a:r>
            <a:r>
              <a:rPr lang="en-US" b="1" dirty="0" smtClean="0"/>
              <a:t>)</a:t>
            </a:r>
          </a:p>
          <a:p>
            <a:pPr lvl="1"/>
            <a:r>
              <a:rPr lang="en-US" b="1" i="1" dirty="0">
                <a:solidFill>
                  <a:srgbClr val="D60093"/>
                </a:solidFill>
              </a:rPr>
              <a:t>Normal:</a:t>
            </a:r>
            <a:r>
              <a:rPr lang="en-US" b="1" dirty="0"/>
              <a:t> </a:t>
            </a:r>
            <a:r>
              <a:rPr lang="en-US" b="1" i="1" dirty="0"/>
              <a:t>F({}</a:t>
            </a:r>
            <a:r>
              <a:rPr lang="en-US" b="1" i="1" dirty="0" smtClean="0"/>
              <a:t>) = </a:t>
            </a:r>
            <a:r>
              <a:rPr lang="en-US" b="1" i="1" dirty="0" smtClean="0">
                <a:latin typeface="Times New Roman"/>
                <a:cs typeface="Times New Roman"/>
                <a:sym typeface="Symbol"/>
              </a:rPr>
              <a:t>0</a:t>
            </a:r>
            <a:endParaRPr lang="en-US" b="1" i="1" dirty="0" smtClean="0"/>
          </a:p>
          <a:p>
            <a:pPr lvl="1"/>
            <a:r>
              <a:rPr lang="en-US" b="1" i="1" dirty="0">
                <a:solidFill>
                  <a:srgbClr val="D60093"/>
                </a:solidFill>
              </a:rPr>
              <a:t>Non-negative: </a:t>
            </a:r>
            <a:r>
              <a:rPr lang="en-US" b="1" dirty="0"/>
              <a:t> </a:t>
            </a:r>
            <a:r>
              <a:rPr lang="en-US" dirty="0"/>
              <a:t>For any </a:t>
            </a:r>
            <a:r>
              <a:rPr lang="en-US" b="1" i="1" dirty="0"/>
              <a:t>A</a:t>
            </a:r>
            <a:r>
              <a:rPr lang="en-US" dirty="0">
                <a:sym typeface="Symbol"/>
              </a:rPr>
              <a:t>, </a:t>
            </a:r>
            <a:r>
              <a:rPr lang="en-US" b="1" i="1" dirty="0">
                <a:sym typeface="Symbol"/>
              </a:rPr>
              <a:t>F(A)  </a:t>
            </a:r>
            <a:r>
              <a:rPr lang="en-US" b="1" i="1" dirty="0" smtClean="0">
                <a:latin typeface="Times New Roman"/>
                <a:cs typeface="Times New Roman"/>
                <a:sym typeface="Symbol"/>
              </a:rPr>
              <a:t>0</a:t>
            </a:r>
          </a:p>
          <a:p>
            <a:pPr lvl="1"/>
            <a:r>
              <a:rPr lang="en-US" b="1" i="1" dirty="0">
                <a:solidFill>
                  <a:srgbClr val="D60093"/>
                </a:solidFill>
              </a:rPr>
              <a:t>In addition to being </a:t>
            </a:r>
            <a:r>
              <a:rPr lang="en-US" b="1" i="1" dirty="0" err="1" smtClean="0">
                <a:solidFill>
                  <a:srgbClr val="D60093"/>
                </a:solidFill>
              </a:rPr>
              <a:t>submodular</a:t>
            </a:r>
            <a:endParaRPr lang="en-US" b="1" i="1" dirty="0"/>
          </a:p>
          <a:p>
            <a:pPr lvl="1"/>
            <a:endParaRPr lang="en-US" b="1" i="1" dirty="0">
              <a:sym typeface="Symbol"/>
            </a:endParaRPr>
          </a:p>
          <a:p>
            <a:pPr lvl="1"/>
            <a:endParaRPr lang="en-US" b="1" i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pPr algn="ctr"/>
            <a:r>
              <a:rPr lang="en-US" sz="3900" dirty="0" err="1"/>
              <a:t>Submodularity</a:t>
            </a:r>
            <a:r>
              <a:rPr lang="en-US" sz="3900" dirty="0"/>
              <a:t>: Approximation Guarantee</a:t>
            </a:r>
          </a:p>
        </p:txBody>
      </p:sp>
    </p:spTree>
    <p:extLst>
      <p:ext uri="{BB962C8B-B14F-4D97-AF65-F5344CB8AC3E}">
        <p14:creationId xmlns:p14="http://schemas.microsoft.com/office/powerpoint/2010/main" val="75092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our Timeline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6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/>
              <a:t>Many applications need diversity!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20"/>
            <a:ext cx="8229600" cy="5474380"/>
          </a:xfrm>
        </p:spPr>
        <p:txBody>
          <a:bodyPr>
            <a:normAutofit/>
          </a:bodyPr>
          <a:lstStyle/>
          <a:p>
            <a:r>
              <a:rPr lang="en-US" b="1" dirty="0" smtClean="0"/>
              <a:t>Recommendation: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Summarization: </a:t>
            </a:r>
            <a:br>
              <a:rPr lang="en-US" b="1" dirty="0" smtClean="0"/>
            </a:br>
            <a:r>
              <a:rPr lang="en-US" dirty="0" smtClean="0"/>
              <a:t>“Robert Downey Jr.”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/>
              <a:t>News Media: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48" y="1769898"/>
            <a:ext cx="1851376" cy="1041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700" y="1658786"/>
            <a:ext cx="1067527" cy="1430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478" y="1658786"/>
            <a:ext cx="965824" cy="1430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939" y="3588508"/>
            <a:ext cx="975037" cy="144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714" y="3580707"/>
            <a:ext cx="1000286" cy="1476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799" y="3588508"/>
            <a:ext cx="975038" cy="1446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285" y="1658787"/>
            <a:ext cx="924390" cy="1419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01" y="1658788"/>
            <a:ext cx="958116" cy="1419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250" y="3546231"/>
            <a:ext cx="1032550" cy="14889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48" y="4482957"/>
            <a:ext cx="2615027" cy="391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400" y="5432778"/>
            <a:ext cx="987137" cy="11952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054" y="5432778"/>
            <a:ext cx="875879" cy="11952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799" y="5394987"/>
            <a:ext cx="975038" cy="1233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181" y="5432777"/>
            <a:ext cx="1161653" cy="1161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67" y="58984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5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smtClean="0"/>
              <a:t>Coverage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815"/>
            <a:ext cx="8229600" cy="488398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Suppose we are given a set of events E</a:t>
            </a:r>
          </a:p>
          <a:p>
            <a:pPr lvl="1"/>
            <a:r>
              <a:rPr lang="en-US" dirty="0" smtClean="0"/>
              <a:t>Each event </a:t>
            </a:r>
            <a:r>
              <a:rPr lang="en-US" b="1" dirty="0" smtClean="0"/>
              <a:t>e </a:t>
            </a:r>
            <a:r>
              <a:rPr lang="en-US" dirty="0" smtClean="0"/>
              <a:t>covers a set         of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relationships </a:t>
            </a:r>
            <a:r>
              <a:rPr lang="en-US" b="1" dirty="0" smtClean="0"/>
              <a:t>U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For a set of events                  we define: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Goal: We want to 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Note: </a:t>
            </a:r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(S) </a:t>
            </a:r>
            <a:r>
              <a:rPr lang="en-US" dirty="0" smtClean="0">
                <a:solidFill>
                  <a:srgbClr val="008000"/>
                </a:solidFill>
              </a:rPr>
              <a:t>is a set function: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090" y="2162390"/>
            <a:ext cx="469900" cy="36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786" y="2398390"/>
            <a:ext cx="446707" cy="45004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8391164" y="2011413"/>
            <a:ext cx="430657" cy="39964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8159786" y="2011413"/>
            <a:ext cx="231379" cy="39964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6" name="Freeform 15"/>
          <p:cNvSpPr/>
          <p:nvPr/>
        </p:nvSpPr>
        <p:spPr>
          <a:xfrm>
            <a:off x="7904139" y="1636901"/>
            <a:ext cx="1089401" cy="395845"/>
          </a:xfrm>
          <a:custGeom>
            <a:avLst/>
            <a:gdLst>
              <a:gd name="connsiteX0" fmla="*/ 8935 w 1089401"/>
              <a:gd name="connsiteY0" fmla="*/ 219252 h 395845"/>
              <a:gd name="connsiteX1" fmla="*/ 380166 w 1089401"/>
              <a:gd name="connsiteY1" fmla="*/ 365790 h 395845"/>
              <a:gd name="connsiteX2" fmla="*/ 731858 w 1089401"/>
              <a:gd name="connsiteY2" fmla="*/ 395098 h 395845"/>
              <a:gd name="connsiteX3" fmla="*/ 995627 w 1089401"/>
              <a:gd name="connsiteY3" fmla="*/ 365790 h 395845"/>
              <a:gd name="connsiteX4" fmla="*/ 1064012 w 1089401"/>
              <a:gd name="connsiteY4" fmla="*/ 170406 h 395845"/>
              <a:gd name="connsiteX5" fmla="*/ 595089 w 1089401"/>
              <a:gd name="connsiteY5" fmla="*/ 72713 h 395845"/>
              <a:gd name="connsiteX6" fmla="*/ 155473 w 1089401"/>
              <a:gd name="connsiteY6" fmla="*/ 4329 h 395845"/>
              <a:gd name="connsiteX7" fmla="*/ 8935 w 1089401"/>
              <a:gd name="connsiteY7" fmla="*/ 219252 h 39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401" h="395845">
                <a:moveTo>
                  <a:pt x="8935" y="219252"/>
                </a:moveTo>
                <a:cubicBezTo>
                  <a:pt x="46384" y="279495"/>
                  <a:pt x="259679" y="336482"/>
                  <a:pt x="380166" y="365790"/>
                </a:cubicBezTo>
                <a:cubicBezTo>
                  <a:pt x="500653" y="395098"/>
                  <a:pt x="629281" y="395098"/>
                  <a:pt x="731858" y="395098"/>
                </a:cubicBezTo>
                <a:cubicBezTo>
                  <a:pt x="834435" y="395098"/>
                  <a:pt x="940268" y="403239"/>
                  <a:pt x="995627" y="365790"/>
                </a:cubicBezTo>
                <a:cubicBezTo>
                  <a:pt x="1050986" y="328341"/>
                  <a:pt x="1130768" y="219252"/>
                  <a:pt x="1064012" y="170406"/>
                </a:cubicBezTo>
                <a:cubicBezTo>
                  <a:pt x="997256" y="121560"/>
                  <a:pt x="746512" y="100392"/>
                  <a:pt x="595089" y="72713"/>
                </a:cubicBezTo>
                <a:cubicBezTo>
                  <a:pt x="443666" y="45034"/>
                  <a:pt x="253165" y="-16838"/>
                  <a:pt x="155473" y="4329"/>
                </a:cubicBezTo>
                <a:cubicBezTo>
                  <a:pt x="57781" y="25496"/>
                  <a:pt x="-28514" y="159009"/>
                  <a:pt x="8935" y="219252"/>
                </a:cubicBezTo>
                <a:close/>
              </a:path>
            </a:pathLst>
          </a:custGeom>
          <a:solidFill>
            <a:srgbClr val="008000">
              <a:alpha val="3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87498" y="2348702"/>
            <a:ext cx="342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829" y="1636901"/>
            <a:ext cx="469900" cy="3683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 flipH="1">
            <a:off x="4948090" y="5065890"/>
            <a:ext cx="1773274" cy="1942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6721364" y="4496641"/>
            <a:ext cx="17966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Cardinality</a:t>
            </a:r>
          </a:p>
          <a:p>
            <a:r>
              <a:rPr lang="en-US" sz="2800" dirty="0" smtClean="0"/>
              <a:t>Constraint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78" y="2986414"/>
            <a:ext cx="1117600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856" y="3370236"/>
            <a:ext cx="2806700" cy="124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810" y="4671280"/>
            <a:ext cx="1739900" cy="673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775" y="5544256"/>
            <a:ext cx="2628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3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2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Simple Coverage: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83" y="1640967"/>
            <a:ext cx="8229600" cy="4625609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Claim:                                 is </a:t>
            </a:r>
            <a:r>
              <a:rPr lang="en-US" b="1" dirty="0" err="1" smtClean="0">
                <a:solidFill>
                  <a:srgbClr val="D60093"/>
                </a:solidFill>
              </a:rPr>
              <a:t>submodular</a:t>
            </a:r>
            <a:r>
              <a:rPr lang="en-US" b="1" dirty="0" smtClean="0">
                <a:solidFill>
                  <a:srgbClr val="D60093"/>
                </a:solidFill>
              </a:rPr>
              <a:t>.  </a:t>
            </a:r>
          </a:p>
          <a:p>
            <a:endParaRPr lang="en-US" b="1" dirty="0">
              <a:solidFill>
                <a:srgbClr val="D60093"/>
              </a:solidFill>
            </a:endParaRPr>
          </a:p>
          <a:p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12708" y="2960610"/>
            <a:ext cx="1524000" cy="129540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hord 5"/>
          <p:cNvSpPr/>
          <p:nvPr/>
        </p:nvSpPr>
        <p:spPr>
          <a:xfrm rot="10456855">
            <a:off x="5826690" y="3088644"/>
            <a:ext cx="762000" cy="989017"/>
          </a:xfrm>
          <a:prstGeom prst="chord">
            <a:avLst>
              <a:gd name="adj1" fmla="val 6586920"/>
              <a:gd name="adj2" fmla="val 1642912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30"/>
          <p:cNvGrpSpPr/>
          <p:nvPr/>
        </p:nvGrpSpPr>
        <p:grpSpPr>
          <a:xfrm>
            <a:off x="4611606" y="3045726"/>
            <a:ext cx="1965960" cy="1257300"/>
            <a:chOff x="5504800" y="5571516"/>
            <a:chExt cx="1965960" cy="1257300"/>
          </a:xfrm>
        </p:grpSpPr>
        <p:sp>
          <p:nvSpPr>
            <p:cNvPr id="8" name="Oval 7"/>
            <p:cNvSpPr/>
            <p:nvPr/>
          </p:nvSpPr>
          <p:spPr>
            <a:xfrm>
              <a:off x="5504800" y="5571516"/>
              <a:ext cx="1237827" cy="80010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504800" y="5971566"/>
              <a:ext cx="1383453" cy="85725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305747" y="5571516"/>
              <a:ext cx="1165013" cy="1104900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Left-Right Arrow 10"/>
          <p:cNvSpPr/>
          <p:nvPr/>
        </p:nvSpPr>
        <p:spPr>
          <a:xfrm flipV="1">
            <a:off x="4483908" y="2847669"/>
            <a:ext cx="1905000" cy="91440"/>
          </a:xfrm>
          <a:prstGeom prst="left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4714042" y="4480249"/>
            <a:ext cx="2648600" cy="91440"/>
          </a:xfrm>
          <a:prstGeom prst="leftRight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26708" y="2603955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4642" y="412407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5108" y="3261051"/>
            <a:ext cx="663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95842" y="4614339"/>
            <a:ext cx="1524000" cy="1295400"/>
          </a:xfrm>
          <a:prstGeom prst="ellipse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36"/>
          <p:cNvGrpSpPr/>
          <p:nvPr/>
        </p:nvGrpSpPr>
        <p:grpSpPr>
          <a:xfrm>
            <a:off x="6135204" y="4638702"/>
            <a:ext cx="1116229" cy="1394253"/>
            <a:chOff x="7078362" y="5418438"/>
            <a:chExt cx="1116229" cy="1394253"/>
          </a:xfrm>
        </p:grpSpPr>
        <p:sp>
          <p:nvSpPr>
            <p:cNvPr id="18" name="Chord 17"/>
            <p:cNvSpPr/>
            <p:nvPr/>
          </p:nvSpPr>
          <p:spPr>
            <a:xfrm rot="10800000">
              <a:off x="7078362" y="5418438"/>
              <a:ext cx="1066800" cy="642552"/>
            </a:xfrm>
            <a:prstGeom prst="chord">
              <a:avLst>
                <a:gd name="adj1" fmla="val 1062590"/>
                <a:gd name="adj2" fmla="val 213347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hord 18"/>
            <p:cNvSpPr/>
            <p:nvPr/>
          </p:nvSpPr>
          <p:spPr>
            <a:xfrm rot="10800000">
              <a:off x="7127791" y="5869456"/>
              <a:ext cx="1066800" cy="943235"/>
            </a:xfrm>
            <a:prstGeom prst="chord">
              <a:avLst>
                <a:gd name="adj1" fmla="val 208361"/>
                <a:gd name="adj2" fmla="val 2063743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4598431" y="4775655"/>
            <a:ext cx="1965960" cy="1257300"/>
            <a:chOff x="5504800" y="5571516"/>
            <a:chExt cx="1965960" cy="1257300"/>
          </a:xfrm>
        </p:grpSpPr>
        <p:sp>
          <p:nvSpPr>
            <p:cNvPr id="21" name="Oval 20"/>
            <p:cNvSpPr/>
            <p:nvPr/>
          </p:nvSpPr>
          <p:spPr>
            <a:xfrm>
              <a:off x="5504800" y="5571516"/>
              <a:ext cx="1237827" cy="80010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504800" y="5971566"/>
              <a:ext cx="1383453" cy="857250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305747" y="5571516"/>
              <a:ext cx="1165013" cy="1104900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9"/>
          <p:cNvGrpSpPr/>
          <p:nvPr/>
        </p:nvGrpSpPr>
        <p:grpSpPr>
          <a:xfrm>
            <a:off x="4601965" y="4620166"/>
            <a:ext cx="2651370" cy="1412789"/>
            <a:chOff x="5502030" y="5416027"/>
            <a:chExt cx="2651370" cy="1412789"/>
          </a:xfrm>
        </p:grpSpPr>
        <p:sp>
          <p:nvSpPr>
            <p:cNvPr id="25" name="Oval 24"/>
            <p:cNvSpPr/>
            <p:nvPr/>
          </p:nvSpPr>
          <p:spPr>
            <a:xfrm>
              <a:off x="6988387" y="5857266"/>
              <a:ext cx="1165013" cy="971550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010400" y="5416027"/>
              <a:ext cx="1092200" cy="650789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502030" y="5569440"/>
              <a:ext cx="1237827" cy="800100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502030" y="5969490"/>
              <a:ext cx="1383453" cy="857250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302977" y="5569440"/>
              <a:ext cx="1165013" cy="1104900"/>
            </a:xfrm>
            <a:prstGeom prst="ellipse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96042" y="4886074"/>
            <a:ext cx="6814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i="1" baseline="-25000" dirty="0" err="1"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4083" y="3346999"/>
            <a:ext cx="340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rbel"/>
                <a:cs typeface="Corbel"/>
              </a:rPr>
              <a:t>Gain of adding </a:t>
            </a:r>
            <a:r>
              <a:rPr lang="en-US" i="1" dirty="0" err="1" smtClean="0">
                <a:latin typeface="Corbel"/>
                <a:cs typeface="Corbel"/>
              </a:rPr>
              <a:t>X</a:t>
            </a:r>
            <a:r>
              <a:rPr lang="en-US" i="1" baseline="-25000" dirty="0" err="1" smtClean="0">
                <a:latin typeface="Corbel"/>
                <a:cs typeface="Corbel"/>
              </a:rPr>
              <a:t>e</a:t>
            </a:r>
            <a:r>
              <a:rPr lang="en-US" i="1" dirty="0" smtClean="0">
                <a:latin typeface="Corbel"/>
                <a:cs typeface="Corbel"/>
              </a:rPr>
              <a:t> to a smaller set </a:t>
            </a:r>
            <a:endParaRPr lang="en-US" i="1" dirty="0">
              <a:latin typeface="Corbel"/>
              <a:cs typeface="Corbe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083" y="5222022"/>
            <a:ext cx="322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orbel"/>
                <a:cs typeface="Corbel"/>
              </a:rPr>
              <a:t>Gain of adding </a:t>
            </a:r>
            <a:r>
              <a:rPr lang="en-US" i="1" dirty="0" err="1" smtClean="0">
                <a:latin typeface="Corbel"/>
                <a:cs typeface="Corbel"/>
              </a:rPr>
              <a:t>X</a:t>
            </a:r>
            <a:r>
              <a:rPr lang="en-US" i="1" baseline="-25000" dirty="0" err="1" smtClean="0">
                <a:latin typeface="Corbel"/>
                <a:cs typeface="Corbel"/>
              </a:rPr>
              <a:t>e</a:t>
            </a:r>
            <a:r>
              <a:rPr lang="en-US" i="1" dirty="0" smtClean="0">
                <a:latin typeface="Corbel"/>
                <a:cs typeface="Corbel"/>
              </a:rPr>
              <a:t> to a larger set </a:t>
            </a:r>
            <a:endParaRPr lang="en-US" i="1" dirty="0">
              <a:latin typeface="Corbel"/>
              <a:cs typeface="Corbel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972" y="1511764"/>
            <a:ext cx="2415523" cy="107113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023743" y="6266576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 smtClean="0">
                <a:sym typeface="Symbol"/>
              </a:rPr>
              <a:t></a:t>
            </a:r>
            <a:r>
              <a:rPr lang="en-US" sz="2800" b="1" i="1" dirty="0" smtClean="0">
                <a:sym typeface="Symbol"/>
              </a:rPr>
              <a:t>A</a:t>
            </a:r>
            <a:r>
              <a:rPr lang="en-US" sz="2800" b="1" i="1" dirty="0" smtClean="0"/>
              <a:t> </a:t>
            </a:r>
            <a:r>
              <a:rPr lang="en-US" sz="2800" b="1" dirty="0">
                <a:latin typeface="Times New Roman"/>
                <a:cs typeface="Times New Roman"/>
                <a:sym typeface="Symbol"/>
              </a:rPr>
              <a:t></a:t>
            </a:r>
            <a:r>
              <a:rPr lang="en-US" sz="2800" b="1" i="1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800" b="1" i="1" dirty="0" smtClean="0">
                <a:latin typeface="Times New Roman"/>
                <a:cs typeface="Times New Roman"/>
                <a:sym typeface="Symbol"/>
              </a:rPr>
              <a:t>B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21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1" grpId="0" animBg="1"/>
      <p:bldP spid="12" grpId="0" animBg="1"/>
      <p:bldP spid="13" grpId="0"/>
      <p:bldP spid="14" grpId="0"/>
      <p:bldP spid="15" grpId="0"/>
      <p:bldP spid="15" grpId="1"/>
      <p:bldP spid="16" grpId="0" animBg="1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Coverage: Other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Claim:                             </a:t>
            </a:r>
            <a:r>
              <a:rPr lang="en-US" b="1" dirty="0" smtClean="0">
                <a:solidFill>
                  <a:srgbClr val="D60093"/>
                </a:solidFill>
              </a:rPr>
              <a:t>is normal &amp; monotone</a:t>
            </a:r>
          </a:p>
          <a:p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Normality: </a:t>
            </a:r>
            <a:r>
              <a:rPr lang="en-US" dirty="0" smtClean="0"/>
              <a:t>When S is empty,             is empty. </a:t>
            </a:r>
            <a:endParaRPr lang="en-US" b="1" dirty="0" smtClean="0">
              <a:solidFill>
                <a:srgbClr val="D60093"/>
              </a:solidFill>
            </a:endParaRPr>
          </a:p>
          <a:p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Monotonicity: </a:t>
            </a:r>
            <a:r>
              <a:rPr lang="en-US" dirty="0" smtClean="0">
                <a:solidFill>
                  <a:srgbClr val="000000"/>
                </a:solidFill>
              </a:rPr>
              <a:t>Adding a new event to S can never decrease the number of relationships covered by 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What about non-negativity?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83" y="1723430"/>
            <a:ext cx="2121917" cy="940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78" y="2915451"/>
            <a:ext cx="855133" cy="68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19042"/>
              </p:ext>
            </p:extLst>
          </p:nvPr>
        </p:nvGraphicFramePr>
        <p:xfrm>
          <a:off x="282222" y="1961444"/>
          <a:ext cx="8607779" cy="40216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2094"/>
                <a:gridCol w="1458017"/>
                <a:gridCol w="1679222"/>
                <a:gridCol w="1636890"/>
                <a:gridCol w="1721556"/>
              </a:tblGrid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Simple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Weighted</a:t>
                      </a:r>
                      <a:r>
                        <a:rPr lang="en-US" baseline="0" dirty="0" smtClean="0"/>
                        <a:t> Coverage (Relationships)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Weighted Coverage (Timestamps)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Complete Optimization Problem</a:t>
                      </a:r>
                      <a:endParaRPr lang="en-US" dirty="0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 smtClean="0"/>
                        <a:t>Submodularity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Monotonicity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Normality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22" y="3124200"/>
            <a:ext cx="279400" cy="3048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22" y="4052711"/>
            <a:ext cx="279400" cy="3048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522" y="5108222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694333" cy="1252728"/>
          </a:xfrm>
        </p:spPr>
        <p:txBody>
          <a:bodyPr>
            <a:normAutofit/>
          </a:bodyPr>
          <a:lstStyle/>
          <a:p>
            <a:r>
              <a:rPr lang="en-US" sz="4600" dirty="0" smtClean="0"/>
              <a:t>Weighted Coverage (Relationships) 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5191"/>
            <a:ext cx="8229600" cy="462560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Claim: </a:t>
            </a:r>
            <a:r>
              <a:rPr lang="en-US" b="1" dirty="0" smtClean="0">
                <a:solidFill>
                  <a:srgbClr val="D60093"/>
                </a:solidFill>
              </a:rPr>
              <a:t>F(S) is </a:t>
            </a:r>
            <a:r>
              <a:rPr lang="en-US" b="1" dirty="0" err="1">
                <a:solidFill>
                  <a:srgbClr val="D60093"/>
                </a:solidFill>
              </a:rPr>
              <a:t>submodular</a:t>
            </a:r>
            <a:r>
              <a:rPr lang="en-US" b="1" dirty="0">
                <a:solidFill>
                  <a:srgbClr val="D60093"/>
                </a:solidFill>
              </a:rPr>
              <a:t>.  </a:t>
            </a:r>
            <a:endParaRPr lang="en-US" b="1" dirty="0" smtClean="0">
              <a:solidFill>
                <a:srgbClr val="D60093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Consider two sets A and B </a:t>
            </a:r>
            <a:r>
              <a:rPr lang="en-US" dirty="0" err="1" smtClean="0">
                <a:solidFill>
                  <a:srgbClr val="000000"/>
                </a:solidFill>
                <a:latin typeface="Corbel"/>
                <a:cs typeface="Corbel"/>
              </a:rPr>
              <a:t>s.t.</a:t>
            </a:r>
            <a:r>
              <a:rPr lang="en-US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  <a:sym typeface="Symbol"/>
              </a:rPr>
              <a:t>A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  <a:sym typeface="Symbol"/>
              </a:rPr>
              <a:t> B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  <a:sym typeface="Symbol"/>
              </a:rPr>
              <a:t> S and let us consider an event </a:t>
            </a:r>
            <a:r>
              <a:rPr lang="en-US" dirty="0" smtClean="0">
                <a:sym typeface="Symbol"/>
              </a:rPr>
              <a:t>e  </a:t>
            </a:r>
            <a:r>
              <a:rPr lang="en-US" dirty="0"/>
              <a:t>B</a:t>
            </a:r>
            <a:r>
              <a:rPr lang="en-US" dirty="0">
                <a:sym typeface="Symbol"/>
              </a:rPr>
              <a:t> 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latin typeface="Corbel"/>
                <a:cs typeface="Corbel"/>
                <a:sym typeface="Symbol"/>
              </a:rPr>
              <a:t>Three possibilities when we add e to A or B:</a:t>
            </a:r>
          </a:p>
          <a:p>
            <a:pPr lvl="2"/>
            <a:r>
              <a:rPr lang="en-US" dirty="0" smtClean="0">
                <a:latin typeface="Corbel"/>
                <a:cs typeface="Corbel"/>
                <a:sym typeface="Symbol"/>
              </a:rPr>
              <a:t>Case 1: e does not cover any new relationships </a:t>
            </a:r>
            <a:r>
              <a:rPr lang="en-US" dirty="0" err="1" smtClean="0">
                <a:latin typeface="Corbel"/>
                <a:cs typeface="Corbel"/>
                <a:sym typeface="Symbol"/>
              </a:rPr>
              <a:t>w.r.t</a:t>
            </a:r>
            <a:r>
              <a:rPr lang="en-US" dirty="0" smtClean="0">
                <a:latin typeface="Corbel"/>
                <a:cs typeface="Corbel"/>
                <a:sym typeface="Symbol"/>
              </a:rPr>
              <a:t> both A and B</a:t>
            </a:r>
          </a:p>
          <a:p>
            <a:pPr marL="768096" lvl="2" indent="0">
              <a:buNone/>
            </a:pPr>
            <a:r>
              <a:rPr lang="en-US" dirty="0">
                <a:latin typeface="Corbel"/>
                <a:cs typeface="Corbel"/>
                <a:sym typeface="Symbol"/>
              </a:rPr>
              <a:t>	</a:t>
            </a:r>
            <a:r>
              <a:rPr lang="en-US" dirty="0" smtClean="0">
                <a:latin typeface="Corbel"/>
                <a:cs typeface="Corbel"/>
                <a:sym typeface="Symbol"/>
              </a:rPr>
              <a:t>  F(A U {e}) – F(A) =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0 </a:t>
            </a:r>
            <a:r>
              <a:rPr lang="en-US" dirty="0" smtClean="0">
                <a:latin typeface="Corbel"/>
                <a:cs typeface="Corbel"/>
                <a:sym typeface="Symbol"/>
              </a:rPr>
              <a:t>= F(B U {e}) – F(B)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2889" y="1693333"/>
            <a:ext cx="3513667" cy="1086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89" y="1737078"/>
            <a:ext cx="5715000" cy="901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508" y="2638778"/>
            <a:ext cx="1428292" cy="6542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17397" y="2269446"/>
            <a:ext cx="93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5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694333" cy="1252728"/>
          </a:xfrm>
        </p:spPr>
        <p:txBody>
          <a:bodyPr>
            <a:normAutofit/>
          </a:bodyPr>
          <a:lstStyle/>
          <a:p>
            <a:r>
              <a:rPr lang="en-US" sz="4600" dirty="0" smtClean="0"/>
              <a:t>Weighted Coverage (Relationships) 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5191"/>
            <a:ext cx="8229600" cy="462560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Claim: </a:t>
            </a:r>
            <a:r>
              <a:rPr lang="en-US" b="1" dirty="0" smtClean="0">
                <a:solidFill>
                  <a:srgbClr val="D60093"/>
                </a:solidFill>
              </a:rPr>
              <a:t>F(S) is </a:t>
            </a:r>
            <a:r>
              <a:rPr lang="en-US" b="1" dirty="0" err="1">
                <a:solidFill>
                  <a:srgbClr val="D60093"/>
                </a:solidFill>
              </a:rPr>
              <a:t>submodular</a:t>
            </a:r>
            <a:r>
              <a:rPr lang="en-US" b="1" dirty="0">
                <a:solidFill>
                  <a:srgbClr val="D60093"/>
                </a:solidFill>
              </a:rPr>
              <a:t>.  </a:t>
            </a:r>
            <a:endParaRPr lang="en-US" b="1" dirty="0" smtClean="0">
              <a:solidFill>
                <a:srgbClr val="D60093"/>
              </a:solidFill>
            </a:endParaRPr>
          </a:p>
          <a:p>
            <a:pPr lvl="1"/>
            <a:r>
              <a:rPr lang="en-US" dirty="0" smtClean="0">
                <a:latin typeface="Corbel"/>
                <a:cs typeface="Corbel"/>
                <a:sym typeface="Symbol"/>
              </a:rPr>
              <a:t>Three possibilities when we add e to A or B:</a:t>
            </a:r>
          </a:p>
          <a:p>
            <a:pPr lvl="2"/>
            <a:r>
              <a:rPr lang="en-US" dirty="0" smtClean="0">
                <a:latin typeface="Corbel"/>
                <a:cs typeface="Corbel"/>
                <a:sym typeface="Symbol"/>
              </a:rPr>
              <a:t>Case 2: e covers some new relationships </a:t>
            </a:r>
            <a:r>
              <a:rPr lang="en-US" dirty="0" err="1" smtClean="0">
                <a:latin typeface="Corbel"/>
                <a:cs typeface="Corbel"/>
                <a:sym typeface="Symbol"/>
              </a:rPr>
              <a:t>w.r.t</a:t>
            </a:r>
            <a:r>
              <a:rPr lang="en-US" dirty="0" smtClean="0">
                <a:latin typeface="Corbel"/>
                <a:cs typeface="Corbel"/>
                <a:sym typeface="Symbol"/>
              </a:rPr>
              <a:t> A but not </a:t>
            </a:r>
            <a:r>
              <a:rPr lang="en-US" dirty="0" err="1" smtClean="0">
                <a:latin typeface="Corbel"/>
                <a:cs typeface="Corbel"/>
                <a:sym typeface="Symbol"/>
              </a:rPr>
              <a:t>w.r.t</a:t>
            </a:r>
            <a:r>
              <a:rPr lang="en-US" dirty="0" smtClean="0">
                <a:latin typeface="Corbel"/>
                <a:cs typeface="Corbel"/>
                <a:sym typeface="Symbol"/>
              </a:rPr>
              <a:t> B</a:t>
            </a:r>
          </a:p>
          <a:p>
            <a:pPr marL="768096" lvl="2" indent="0">
              <a:buNone/>
            </a:pPr>
            <a:r>
              <a:rPr lang="en-US" dirty="0">
                <a:latin typeface="Corbel"/>
                <a:cs typeface="Corbel"/>
                <a:sym typeface="Symbol"/>
              </a:rPr>
              <a:t>	</a:t>
            </a:r>
            <a:r>
              <a:rPr lang="en-US" dirty="0" smtClean="0">
                <a:latin typeface="Corbel"/>
                <a:cs typeface="Corbel"/>
                <a:sym typeface="Symbol"/>
              </a:rPr>
              <a:t>  F(A U {e}) – F(A) = </a:t>
            </a:r>
            <a:r>
              <a:rPr lang="en-US" dirty="0">
                <a:cs typeface="Corbel"/>
                <a:sym typeface="Symbol"/>
              </a:rPr>
              <a:t> </a:t>
            </a:r>
            <a:r>
              <a:rPr lang="en-US" i="1" dirty="0">
                <a:latin typeface="Times New Roman"/>
                <a:cs typeface="Times New Roman"/>
                <a:sym typeface="Symbol"/>
              </a:rPr>
              <a:t>v</a:t>
            </a:r>
            <a:r>
              <a:rPr lang="en-US" i="1" dirty="0">
                <a:cs typeface="Corbel"/>
                <a:sym typeface="Symbol"/>
              </a:rPr>
              <a:t> </a:t>
            </a:r>
            <a:r>
              <a:rPr lang="en-US" i="1" dirty="0" smtClean="0">
                <a:latin typeface="Corbel"/>
                <a:cs typeface="Corbel"/>
                <a:sym typeface="Symbol"/>
              </a:rPr>
              <a:t> </a:t>
            </a:r>
            <a:r>
              <a:rPr lang="en-US" dirty="0" smtClean="0">
                <a:latin typeface="Corbel"/>
                <a:cs typeface="Corbel"/>
                <a:sym typeface="Symbol"/>
              </a:rPr>
              <a:t>where </a:t>
            </a:r>
            <a:r>
              <a:rPr lang="en-US" dirty="0">
                <a:cs typeface="Corbel"/>
                <a:sym typeface="Symbol"/>
              </a:rPr>
              <a:t> </a:t>
            </a:r>
            <a:r>
              <a:rPr lang="en-US" i="1" dirty="0">
                <a:latin typeface="Times New Roman"/>
                <a:cs typeface="Times New Roman"/>
                <a:sym typeface="Symbol"/>
              </a:rPr>
              <a:t>v</a:t>
            </a:r>
            <a:r>
              <a:rPr lang="en-US" i="1" dirty="0">
                <a:cs typeface="Corbel"/>
                <a:sym typeface="Symbol"/>
              </a:rPr>
              <a:t> </a:t>
            </a:r>
            <a:r>
              <a:rPr lang="en-US" dirty="0" smtClean="0">
                <a:latin typeface="Corbel"/>
                <a:cs typeface="Corbel"/>
                <a:sym typeface="Symbol"/>
              </a:rPr>
              <a:t> </a:t>
            </a:r>
            <a:r>
              <a:rPr lang="en-US" dirty="0" smtClean="0">
                <a:sym typeface="Symbol"/>
              </a:rPr>
              <a:t>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0</a:t>
            </a:r>
          </a:p>
          <a:p>
            <a:pPr marL="768096" lvl="2" indent="0">
              <a:buNone/>
            </a:pPr>
            <a:r>
              <a:rPr lang="en-US" dirty="0">
                <a:latin typeface="Times New Roman"/>
                <a:cs typeface="Times New Roman"/>
                <a:sym typeface="Symbol"/>
              </a:rPr>
              <a:t>	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>
                <a:latin typeface="Corbel"/>
                <a:cs typeface="Corbel"/>
                <a:sym typeface="Symbol"/>
              </a:rPr>
              <a:t> F(B U {e}) – F(B) =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0</a:t>
            </a:r>
          </a:p>
          <a:p>
            <a:pPr marL="768096" lvl="2" indent="0">
              <a:buNone/>
            </a:pPr>
            <a:r>
              <a:rPr lang="en-US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 </a:t>
            </a:r>
            <a:r>
              <a:rPr lang="en-US" dirty="0" smtClean="0">
                <a:latin typeface="Corbel"/>
                <a:cs typeface="Corbel"/>
                <a:sym typeface="Symbol"/>
              </a:rPr>
              <a:t> Therefore, F(A U {e}) – F(A)  F(B U {e}) – F(B)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2889" y="1693333"/>
            <a:ext cx="3513667" cy="1086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78" y="1878189"/>
            <a:ext cx="5715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694333" cy="1252728"/>
          </a:xfrm>
        </p:spPr>
        <p:txBody>
          <a:bodyPr>
            <a:normAutofit/>
          </a:bodyPr>
          <a:lstStyle/>
          <a:p>
            <a:r>
              <a:rPr lang="en-US" sz="4600" dirty="0" smtClean="0"/>
              <a:t>Weighted Coverage (Relationships) 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5191"/>
            <a:ext cx="8229600" cy="462560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Claim: </a:t>
            </a:r>
            <a:r>
              <a:rPr lang="en-US" b="1" dirty="0" smtClean="0">
                <a:solidFill>
                  <a:srgbClr val="D60093"/>
                </a:solidFill>
              </a:rPr>
              <a:t>F(S) is </a:t>
            </a:r>
            <a:r>
              <a:rPr lang="en-US" b="1" dirty="0" err="1">
                <a:solidFill>
                  <a:srgbClr val="D60093"/>
                </a:solidFill>
              </a:rPr>
              <a:t>submodular</a:t>
            </a:r>
            <a:r>
              <a:rPr lang="en-US" b="1" dirty="0">
                <a:solidFill>
                  <a:srgbClr val="D60093"/>
                </a:solidFill>
              </a:rPr>
              <a:t>.  </a:t>
            </a:r>
            <a:endParaRPr lang="en-US" b="1" dirty="0" smtClean="0">
              <a:solidFill>
                <a:srgbClr val="D60093"/>
              </a:solidFill>
            </a:endParaRPr>
          </a:p>
          <a:p>
            <a:pPr lvl="1"/>
            <a:r>
              <a:rPr lang="en-US" dirty="0" smtClean="0">
                <a:latin typeface="Corbel"/>
                <a:cs typeface="Corbel"/>
                <a:sym typeface="Symbol"/>
              </a:rPr>
              <a:t>Three possibilities when we add e to A or B:</a:t>
            </a:r>
          </a:p>
          <a:p>
            <a:pPr lvl="2"/>
            <a:r>
              <a:rPr lang="en-US" dirty="0" smtClean="0">
                <a:latin typeface="Corbel"/>
                <a:cs typeface="Corbel"/>
                <a:sym typeface="Symbol"/>
              </a:rPr>
              <a:t>Case 3: e covers some new relationships </a:t>
            </a:r>
            <a:r>
              <a:rPr lang="en-US" dirty="0" err="1" smtClean="0">
                <a:latin typeface="Corbel"/>
                <a:cs typeface="Corbel"/>
                <a:sym typeface="Symbol"/>
              </a:rPr>
              <a:t>w.r.t</a:t>
            </a:r>
            <a:r>
              <a:rPr lang="en-US" dirty="0" smtClean="0">
                <a:latin typeface="Corbel"/>
                <a:cs typeface="Corbel"/>
                <a:sym typeface="Symbol"/>
              </a:rPr>
              <a:t> both A and B</a:t>
            </a:r>
          </a:p>
          <a:p>
            <a:pPr marL="768096" lvl="2" indent="0">
              <a:buNone/>
            </a:pPr>
            <a:r>
              <a:rPr lang="en-US" dirty="0">
                <a:latin typeface="Corbel"/>
                <a:cs typeface="Corbel"/>
                <a:sym typeface="Symbol"/>
              </a:rPr>
              <a:t>	</a:t>
            </a:r>
            <a:r>
              <a:rPr lang="en-US" dirty="0" smtClean="0">
                <a:latin typeface="Corbel"/>
                <a:cs typeface="Corbel"/>
                <a:sym typeface="Symbol"/>
              </a:rPr>
              <a:t>  F(A U {e}) – F(A) =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v</a:t>
            </a:r>
            <a:r>
              <a:rPr lang="en-US" i="1" dirty="0" smtClean="0">
                <a:latin typeface="Corbel"/>
                <a:cs typeface="Corbel"/>
                <a:sym typeface="Symbol"/>
              </a:rPr>
              <a:t>  </a:t>
            </a:r>
            <a:r>
              <a:rPr lang="en-US" dirty="0" smtClean="0">
                <a:latin typeface="Corbel"/>
                <a:cs typeface="Corbel"/>
                <a:sym typeface="Symbol"/>
              </a:rPr>
              <a:t>where </a:t>
            </a:r>
            <a:r>
              <a:rPr lang="en-US" dirty="0" smtClean="0">
                <a:cs typeface="Corbel"/>
                <a:sym typeface="Symbol"/>
              </a:rPr>
              <a:t>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v</a:t>
            </a:r>
            <a:r>
              <a:rPr lang="en-US" i="1" dirty="0" smtClean="0">
                <a:cs typeface="Corbel"/>
                <a:sym typeface="Symbol"/>
              </a:rPr>
              <a:t> </a:t>
            </a:r>
            <a:r>
              <a:rPr lang="en-US" dirty="0" smtClean="0">
                <a:sym typeface="Symbol"/>
              </a:rPr>
              <a:t>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0</a:t>
            </a:r>
          </a:p>
          <a:p>
            <a:pPr marL="768096" lvl="2" indent="0">
              <a:buNone/>
            </a:pPr>
            <a:r>
              <a:rPr lang="en-US" dirty="0">
                <a:latin typeface="Times New Roman"/>
                <a:cs typeface="Times New Roman"/>
                <a:sym typeface="Symbol"/>
              </a:rPr>
              <a:t>	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>
                <a:latin typeface="Corbel"/>
                <a:cs typeface="Corbel"/>
                <a:sym typeface="Symbol"/>
              </a:rPr>
              <a:t> F(B U {e}) – F(B) =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u </a:t>
            </a:r>
            <a:r>
              <a:rPr lang="en-US" dirty="0">
                <a:cs typeface="Corbel"/>
                <a:sym typeface="Symbol"/>
              </a:rPr>
              <a:t>where 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u</a:t>
            </a:r>
            <a:r>
              <a:rPr lang="en-US" i="1" dirty="0" smtClean="0">
                <a:cs typeface="Corbel"/>
                <a:sym typeface="Symbol"/>
              </a:rPr>
              <a:t> </a:t>
            </a:r>
            <a:r>
              <a:rPr lang="en-US" dirty="0">
                <a:sym typeface="Symbol"/>
              </a:rPr>
              <a:t>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0</a:t>
            </a:r>
            <a:endParaRPr lang="en-US" i="1" dirty="0" smtClean="0">
              <a:latin typeface="Times New Roman"/>
              <a:cs typeface="Times New Roman"/>
              <a:sym typeface="Symbol"/>
            </a:endParaRPr>
          </a:p>
          <a:p>
            <a:pPr marL="768096" lvl="2" indent="0">
              <a:buNone/>
            </a:pPr>
            <a:r>
              <a:rPr lang="en-US" dirty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dirty="0" smtClean="0">
                <a:latin typeface="Corbel"/>
                <a:cs typeface="Corbel"/>
                <a:sym typeface="Symbol"/>
              </a:rPr>
              <a:t> But, </a:t>
            </a:r>
            <a:r>
              <a:rPr lang="en-US" i="1" dirty="0">
                <a:latin typeface="Times New Roman"/>
                <a:cs typeface="Times New Roman"/>
                <a:sym typeface="Symbol"/>
              </a:rPr>
              <a:t>v</a:t>
            </a:r>
            <a:r>
              <a:rPr lang="en-US" i="1" dirty="0">
                <a:cs typeface="Corbel"/>
                <a:sym typeface="Symbol"/>
              </a:rPr>
              <a:t> </a:t>
            </a:r>
            <a:r>
              <a:rPr lang="en-US" dirty="0" smtClean="0">
                <a:sym typeface="Symbol"/>
              </a:rPr>
              <a:t> </a:t>
            </a:r>
            <a:r>
              <a:rPr lang="en-US" i="1" dirty="0" smtClean="0">
                <a:latin typeface="Times New Roman"/>
                <a:cs typeface="Times New Roman"/>
                <a:sym typeface="Symbol"/>
              </a:rPr>
              <a:t>u </a:t>
            </a:r>
            <a:r>
              <a:rPr lang="en-US" dirty="0" smtClean="0">
                <a:latin typeface="Corbel"/>
                <a:cs typeface="Corbel"/>
                <a:sym typeface="Symbol"/>
              </a:rPr>
              <a:t>because e will always cover fewer (or equal number of) new relationships </a:t>
            </a:r>
            <a:r>
              <a:rPr lang="en-US" dirty="0" err="1" smtClean="0">
                <a:latin typeface="Corbel"/>
                <a:cs typeface="Corbel"/>
                <a:sym typeface="Symbol"/>
              </a:rPr>
              <a:t>w.r.t</a:t>
            </a:r>
            <a:r>
              <a:rPr lang="en-US" dirty="0" smtClean="0">
                <a:latin typeface="Corbel"/>
                <a:cs typeface="Corbel"/>
                <a:sym typeface="Symbol"/>
              </a:rPr>
              <a:t> B than </a:t>
            </a:r>
            <a:r>
              <a:rPr lang="en-US" dirty="0" err="1" smtClean="0">
                <a:latin typeface="Corbel"/>
                <a:cs typeface="Corbel"/>
                <a:sym typeface="Symbol"/>
              </a:rPr>
              <a:t>w.r.t</a:t>
            </a:r>
            <a:r>
              <a:rPr lang="en-US" dirty="0" smtClean="0">
                <a:latin typeface="Corbel"/>
                <a:cs typeface="Corbel"/>
                <a:sym typeface="Symbol"/>
              </a:rPr>
              <a:t> A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2889" y="1693333"/>
            <a:ext cx="3513667" cy="1086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78" y="1878189"/>
            <a:ext cx="5715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3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694333" cy="1252728"/>
          </a:xfrm>
        </p:spPr>
        <p:txBody>
          <a:bodyPr>
            <a:normAutofit/>
          </a:bodyPr>
          <a:lstStyle/>
          <a:p>
            <a:r>
              <a:rPr lang="en-US" sz="4600" dirty="0" smtClean="0"/>
              <a:t>Weighted Coverage (Relationships) 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5191"/>
            <a:ext cx="8229600" cy="462560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Claim: </a:t>
            </a:r>
            <a:r>
              <a:rPr lang="en-US" b="1" dirty="0" smtClean="0">
                <a:solidFill>
                  <a:srgbClr val="D60093"/>
                </a:solidFill>
              </a:rPr>
              <a:t>F(S) is monotone</a:t>
            </a:r>
            <a:r>
              <a:rPr lang="en-US" b="1" dirty="0">
                <a:solidFill>
                  <a:srgbClr val="D60093"/>
                </a:solidFill>
              </a:rPr>
              <a:t> </a:t>
            </a:r>
            <a:r>
              <a:rPr lang="en-US" b="1" dirty="0" smtClean="0">
                <a:solidFill>
                  <a:srgbClr val="D60093"/>
                </a:solidFill>
              </a:rPr>
              <a:t>and normal.   </a:t>
            </a:r>
          </a:p>
          <a:p>
            <a:endParaRPr lang="en-US" b="1" dirty="0" smtClean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Normality: </a:t>
            </a:r>
            <a:r>
              <a:rPr lang="en-US" dirty="0"/>
              <a:t>When S is empty,           </a:t>
            </a:r>
            <a:r>
              <a:rPr lang="en-US" dirty="0" smtClean="0"/>
              <a:t>is </a:t>
            </a:r>
            <a:r>
              <a:rPr lang="en-US" dirty="0"/>
              <a:t>empty. </a:t>
            </a:r>
            <a:endParaRPr lang="en-US" b="1" dirty="0" smtClean="0">
              <a:solidFill>
                <a:srgbClr val="D60093"/>
              </a:solidFill>
            </a:endParaRPr>
          </a:p>
          <a:p>
            <a:endParaRPr lang="en-US" b="1" dirty="0" smtClean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Monotonicity: </a:t>
            </a:r>
            <a:r>
              <a:rPr lang="en-US" dirty="0" smtClean="0"/>
              <a:t>Adding a new event to S can never decrease the number of relationships covered by S.</a:t>
            </a:r>
            <a:endParaRPr lang="en-US" b="1" dirty="0" smtClean="0">
              <a:solidFill>
                <a:srgbClr val="D6009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2889" y="1693333"/>
            <a:ext cx="3513667" cy="1086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44" y="1680635"/>
            <a:ext cx="5715000" cy="90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508" y="2427113"/>
            <a:ext cx="1428292" cy="654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7397" y="2057781"/>
            <a:ext cx="93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088" y="3897085"/>
            <a:ext cx="692856" cy="5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771980"/>
              </p:ext>
            </p:extLst>
          </p:nvPr>
        </p:nvGraphicFramePr>
        <p:xfrm>
          <a:off x="282222" y="1961444"/>
          <a:ext cx="8607779" cy="40216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2094"/>
                <a:gridCol w="1458017"/>
                <a:gridCol w="1679222"/>
                <a:gridCol w="1636890"/>
                <a:gridCol w="1721556"/>
              </a:tblGrid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Simple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Weighted</a:t>
                      </a:r>
                      <a:r>
                        <a:rPr lang="en-US" baseline="0" dirty="0" smtClean="0"/>
                        <a:t> Coverage (Relationships)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Weighted Coverage (Timestamps)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Complete Optimization Problem</a:t>
                      </a:r>
                      <a:endParaRPr lang="en-US" dirty="0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 smtClean="0"/>
                        <a:t>Submodularity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Monotonicity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Normality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3321754"/>
            <a:ext cx="2794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4250265"/>
            <a:ext cx="2794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5305776"/>
            <a:ext cx="2794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3321754"/>
            <a:ext cx="2794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4250265"/>
            <a:ext cx="27940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530577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3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694333" cy="1252728"/>
          </a:xfrm>
        </p:spPr>
        <p:txBody>
          <a:bodyPr>
            <a:normAutofit/>
          </a:bodyPr>
          <a:lstStyle/>
          <a:p>
            <a:r>
              <a:rPr lang="en-US" sz="4600" dirty="0" smtClean="0"/>
              <a:t>Weighted Coverage (Timestamps) 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5191"/>
            <a:ext cx="8229600" cy="462560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Claim: </a:t>
            </a:r>
            <a:r>
              <a:rPr lang="en-US" b="1" dirty="0" smtClean="0">
                <a:solidFill>
                  <a:srgbClr val="D60093"/>
                </a:solidFill>
              </a:rPr>
              <a:t>F(S) is </a:t>
            </a:r>
            <a:r>
              <a:rPr lang="en-US" b="1" dirty="0" err="1" smtClean="0">
                <a:solidFill>
                  <a:srgbClr val="D60093"/>
                </a:solidFill>
              </a:rPr>
              <a:t>submodular</a:t>
            </a:r>
            <a:r>
              <a:rPr lang="en-US" b="1" dirty="0" smtClean="0">
                <a:solidFill>
                  <a:srgbClr val="D60093"/>
                </a:solidFill>
              </a:rPr>
              <a:t>, monotone and normal</a:t>
            </a:r>
          </a:p>
          <a:p>
            <a:endParaRPr lang="en-US" b="1" dirty="0">
              <a:solidFill>
                <a:srgbClr val="D60093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Analogous arguments to that of weighted coverage (relationships) are applicable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2889" y="1693333"/>
            <a:ext cx="3513667" cy="1086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433" y="1775191"/>
            <a:ext cx="3225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Timeline Generation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3820751"/>
            <a:ext cx="8686811" cy="303724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Timeline should express his </a:t>
            </a:r>
            <a:r>
              <a:rPr lang="en-US" b="1" dirty="0" smtClean="0">
                <a:solidFill>
                  <a:srgbClr val="0000FF"/>
                </a:solidFill>
              </a:rPr>
              <a:t>relationships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 other people through </a:t>
            </a:r>
            <a:r>
              <a:rPr lang="en-US" b="1" dirty="0" smtClean="0">
                <a:solidFill>
                  <a:srgbClr val="008000"/>
                </a:solidFill>
              </a:rPr>
              <a:t>events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(personal, collaboration, mentorship, etc.)</a:t>
            </a:r>
          </a:p>
          <a:p>
            <a:endParaRPr lang="en-US" b="1" dirty="0" smtClean="0"/>
          </a:p>
          <a:p>
            <a:r>
              <a:rPr lang="en-US" b="1" dirty="0" smtClean="0"/>
              <a:t>Why timelines? </a:t>
            </a:r>
          </a:p>
          <a:p>
            <a:pPr lvl="1"/>
            <a:r>
              <a:rPr lang="en-US" dirty="0" smtClean="0"/>
              <a:t>Easier: Wikipedia article is 18 pages long</a:t>
            </a:r>
          </a:p>
          <a:p>
            <a:pPr lvl="1"/>
            <a:r>
              <a:rPr lang="en-US" dirty="0" smtClean="0"/>
              <a:t>Context: Through relationships &amp; event descriptions</a:t>
            </a:r>
          </a:p>
          <a:p>
            <a:pPr lvl="1"/>
            <a:r>
              <a:rPr lang="en-US" dirty="0" smtClean="0"/>
              <a:t>Exploration: Can “jump” to other people</a:t>
            </a:r>
            <a:endParaRPr lang="en-US" dirty="0"/>
          </a:p>
        </p:txBody>
      </p:sp>
      <p:pic>
        <p:nvPicPr>
          <p:cNvPr id="4" name="Picture 3" descr="candidate_generation_new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2" t="488" r="73704" b="68395"/>
          <a:stretch/>
        </p:blipFill>
        <p:spPr>
          <a:xfrm>
            <a:off x="495614" y="1512167"/>
            <a:ext cx="1744133" cy="17071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978964" y="2404836"/>
            <a:ext cx="2374574" cy="1"/>
          </a:xfrm>
          <a:prstGeom prst="straightConnector1">
            <a:avLst/>
          </a:prstGeom>
          <a:ln w="76200" cmpd="sng">
            <a:solidFill>
              <a:srgbClr val="8C151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imeline_rdjr_full_smaller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221" y="1917579"/>
            <a:ext cx="2743460" cy="99796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632532" y="3112629"/>
            <a:ext cx="2803902" cy="7081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defRPr sz="3200" kern="1200" cap="none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3200" kern="1200" cap="none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charset="0"/>
              <a:buChar char="›"/>
              <a:defRPr sz="3200" kern="1200" cap="none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3200" kern="1200" cap="none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charset="0"/>
              <a:buChar char="–"/>
              <a:defRPr sz="3200" kern="1200" cap="none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Timeline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680" y="3235975"/>
            <a:ext cx="13957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Person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9812" y="0"/>
            <a:ext cx="266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b="1" dirty="0">
                <a:solidFill>
                  <a:schemeClr val="bg1"/>
                </a:solidFill>
              </a:rPr>
              <a:t>Althoff et al., KDD 2015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7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90727"/>
              </p:ext>
            </p:extLst>
          </p:nvPr>
        </p:nvGraphicFramePr>
        <p:xfrm>
          <a:off x="282222" y="1961444"/>
          <a:ext cx="8607779" cy="40216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2094"/>
                <a:gridCol w="1458017"/>
                <a:gridCol w="1679222"/>
                <a:gridCol w="1636890"/>
                <a:gridCol w="1721556"/>
              </a:tblGrid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Simple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Weighted</a:t>
                      </a:r>
                      <a:r>
                        <a:rPr lang="en-US" baseline="0" dirty="0" smtClean="0"/>
                        <a:t> Coverage (Relationships)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Weighted Coverage (Timestamps)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Complete Optimization Problem</a:t>
                      </a:r>
                      <a:endParaRPr lang="en-US" dirty="0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 smtClean="0"/>
                        <a:t>Submodularity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Monotonicity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Normality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3321754"/>
            <a:ext cx="2794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4250265"/>
            <a:ext cx="2794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5305776"/>
            <a:ext cx="2794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3321754"/>
            <a:ext cx="2794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4250265"/>
            <a:ext cx="27940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5305776"/>
            <a:ext cx="2794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54" y="3321754"/>
            <a:ext cx="279400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54" y="4250265"/>
            <a:ext cx="2794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54" y="530577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7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Optimization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4913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Generalized earlier </a:t>
            </a:r>
            <a:r>
              <a:rPr lang="en-US" b="1" dirty="0" smtClean="0">
                <a:solidFill>
                  <a:srgbClr val="FF0000"/>
                </a:solidFill>
              </a:rPr>
              <a:t>coverage</a:t>
            </a:r>
            <a:r>
              <a:rPr lang="en-US" b="1" dirty="0" smtClean="0"/>
              <a:t> </a:t>
            </a:r>
            <a:r>
              <a:rPr lang="en-US" dirty="0" smtClean="0"/>
              <a:t>function</a:t>
            </a:r>
            <a:r>
              <a:rPr lang="en-US" b="1" dirty="0" smtClean="0"/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linear combination</a:t>
            </a:r>
            <a:r>
              <a:rPr lang="en-US" b="1" dirty="0" smtClean="0"/>
              <a:t>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8000"/>
                </a:solidFill>
              </a:rPr>
              <a:t>weighted coverage</a:t>
            </a:r>
            <a:r>
              <a:rPr lang="en-US" b="1" dirty="0" smtClean="0"/>
              <a:t> </a:t>
            </a:r>
            <a:r>
              <a:rPr lang="en-US" dirty="0" smtClean="0"/>
              <a:t>functions</a:t>
            </a:r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r>
              <a:rPr lang="en-US" b="1" dirty="0" smtClean="0"/>
              <a:t>Goal:</a:t>
            </a:r>
          </a:p>
          <a:p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Claim: F</a:t>
            </a:r>
            <a:r>
              <a:rPr lang="en-US" b="1" dirty="0" smtClean="0">
                <a:solidFill>
                  <a:srgbClr val="D60093"/>
                </a:solidFill>
              </a:rPr>
              <a:t>(S) </a:t>
            </a:r>
            <a:r>
              <a:rPr lang="en-US" b="1" dirty="0">
                <a:solidFill>
                  <a:srgbClr val="D60093"/>
                </a:solidFill>
              </a:rPr>
              <a:t>is </a:t>
            </a:r>
            <a:r>
              <a:rPr lang="en-US" b="1" dirty="0" err="1" smtClean="0">
                <a:solidFill>
                  <a:srgbClr val="D60093"/>
                </a:solidFill>
              </a:rPr>
              <a:t>submodular</a:t>
            </a:r>
            <a:r>
              <a:rPr lang="en-US" b="1" dirty="0" smtClean="0">
                <a:solidFill>
                  <a:srgbClr val="D60093"/>
                </a:solidFill>
              </a:rPr>
              <a:t>, monotone and normal  </a:t>
            </a:r>
            <a:endParaRPr lang="en-US" b="1" dirty="0">
              <a:solidFill>
                <a:srgbClr val="D6009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2350"/>
            <a:ext cx="2324100" cy="901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519245" y="-769762"/>
            <a:ext cx="38199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81930" y="3118861"/>
            <a:ext cx="1108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where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45" y="3281540"/>
            <a:ext cx="5473700" cy="901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930" y="3698006"/>
            <a:ext cx="1968500" cy="90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94" y="4454878"/>
            <a:ext cx="1739900" cy="6731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81765" y="3176720"/>
            <a:ext cx="4061180" cy="1089394"/>
            <a:chOff x="2281765" y="3176720"/>
            <a:chExt cx="4061180" cy="1089394"/>
          </a:xfrm>
        </p:grpSpPr>
        <p:sp>
          <p:nvSpPr>
            <p:cNvPr id="15" name="Rounded Rectangle 14"/>
            <p:cNvSpPr/>
            <p:nvPr/>
          </p:nvSpPr>
          <p:spPr>
            <a:xfrm>
              <a:off x="4536723" y="3176720"/>
              <a:ext cx="1806222" cy="10752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81765" y="3190831"/>
              <a:ext cx="1830915" cy="10752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9700" y="3488456"/>
              <a:ext cx="977900" cy="419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37478" y="3488456"/>
              <a:ext cx="9779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7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Optimization Problem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5533" y="1419479"/>
            <a:ext cx="8229600" cy="4913475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D60093"/>
                </a:solidFill>
              </a:rPr>
              <a:t>Submodularity</a:t>
            </a:r>
            <a:r>
              <a:rPr lang="en-US" b="1" dirty="0" smtClean="0">
                <a:solidFill>
                  <a:srgbClr val="D60093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F(S) is a non-negative linear combination of two </a:t>
            </a:r>
            <a:r>
              <a:rPr lang="en-US" dirty="0" err="1" smtClean="0">
                <a:solidFill>
                  <a:srgbClr val="000000"/>
                </a:solidFill>
              </a:rPr>
              <a:t>submodular</a:t>
            </a:r>
            <a:r>
              <a:rPr lang="en-US" dirty="0" smtClean="0">
                <a:solidFill>
                  <a:srgbClr val="000000"/>
                </a:solidFill>
              </a:rPr>
              <a:t> functions. Therefore, it is </a:t>
            </a:r>
            <a:r>
              <a:rPr lang="en-US" dirty="0" err="1" smtClean="0">
                <a:solidFill>
                  <a:srgbClr val="000000"/>
                </a:solidFill>
              </a:rPr>
              <a:t>submodular</a:t>
            </a:r>
            <a:r>
              <a:rPr lang="en-US" dirty="0" smtClean="0">
                <a:solidFill>
                  <a:srgbClr val="000000"/>
                </a:solidFill>
              </a:rPr>
              <a:t> too. 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Normality: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({}) =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 = F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({}) 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        F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({}) </a:t>
            </a:r>
            <a:r>
              <a:rPr lang="en-US" dirty="0" smtClean="0">
                <a:solidFill>
                  <a:srgbClr val="000000"/>
                </a:solidFill>
              </a:rPr>
              <a:t>+ F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({}</a:t>
            </a:r>
            <a:r>
              <a:rPr lang="en-US" dirty="0" smtClean="0">
                <a:solidFill>
                  <a:srgbClr val="000000"/>
                </a:solidFill>
              </a:rPr>
              <a:t>) =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0</a:t>
            </a:r>
            <a:endParaRPr lang="en-US" dirty="0" smtClean="0">
              <a:solidFill>
                <a:srgbClr val="D60093"/>
              </a:solidFill>
            </a:endParaRPr>
          </a:p>
          <a:p>
            <a:pPr marL="118872" indent="0">
              <a:buNone/>
            </a:pPr>
            <a:endParaRPr lang="en-US" b="1" dirty="0" smtClean="0">
              <a:solidFill>
                <a:srgbClr val="D60093"/>
              </a:solidFill>
            </a:endParaRPr>
          </a:p>
          <a:p>
            <a:r>
              <a:rPr lang="en-US" b="1" dirty="0" smtClean="0">
                <a:solidFill>
                  <a:srgbClr val="D60093"/>
                </a:solidFill>
              </a:rPr>
              <a:t>Monotonicity: </a:t>
            </a:r>
            <a:r>
              <a:rPr lang="en-US" dirty="0" smtClean="0">
                <a:cs typeface="Corbel"/>
                <a:sym typeface="Symbol"/>
              </a:rPr>
              <a:t>Let A</a:t>
            </a:r>
            <a:r>
              <a:rPr lang="en-US" dirty="0" smtClean="0">
                <a:cs typeface="Corbel"/>
              </a:rPr>
              <a:t> </a:t>
            </a:r>
            <a:r>
              <a:rPr lang="en-US" dirty="0">
                <a:cs typeface="Corbel"/>
                <a:sym typeface="Symbol"/>
              </a:rPr>
              <a:t> B</a:t>
            </a:r>
            <a:r>
              <a:rPr lang="en-US" dirty="0">
                <a:cs typeface="Corbel"/>
              </a:rPr>
              <a:t> </a:t>
            </a:r>
            <a:r>
              <a:rPr lang="en-US" dirty="0">
                <a:cs typeface="Corbel"/>
                <a:sym typeface="Symbol"/>
              </a:rPr>
              <a:t> </a:t>
            </a:r>
            <a:r>
              <a:rPr lang="en-US" dirty="0" smtClean="0">
                <a:cs typeface="Corbel"/>
                <a:sym typeface="Symbol"/>
              </a:rPr>
              <a:t>S, </a:t>
            </a:r>
          </a:p>
          <a:p>
            <a:pPr marL="118872" indent="0">
              <a:buNone/>
            </a:pPr>
            <a:r>
              <a:rPr lang="en-US" dirty="0">
                <a:solidFill>
                  <a:srgbClr val="000000"/>
                </a:solidFill>
                <a:cs typeface="Corbel"/>
                <a:sym typeface="Symbol"/>
              </a:rPr>
              <a:t>	</a:t>
            </a:r>
            <a:r>
              <a:rPr lang="en-US" dirty="0" smtClean="0">
                <a:solidFill>
                  <a:srgbClr val="000000"/>
                </a:solidFill>
                <a:cs typeface="Corbel"/>
                <a:sym typeface="Symbol"/>
              </a:rPr>
              <a:t>		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(A) </a:t>
            </a:r>
            <a:r>
              <a:rPr lang="en-US" b="1" dirty="0" smtClean="0">
                <a:sym typeface="Symbol"/>
              </a:rPr>
              <a:t>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(B)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A) </a:t>
            </a:r>
            <a:r>
              <a:rPr lang="en-US" b="1" dirty="0">
                <a:sym typeface="Symbol"/>
              </a:rPr>
              <a:t>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118872" indent="0">
              <a:buNone/>
            </a:pPr>
            <a:r>
              <a:rPr lang="en-US" b="1" dirty="0">
                <a:solidFill>
                  <a:srgbClr val="000000"/>
                </a:solidFill>
                <a:sym typeface="Symbol"/>
              </a:rPr>
              <a:t>	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		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(A) 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(A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b="1" dirty="0" smtClean="0">
                <a:sym typeface="Symbol"/>
              </a:rPr>
              <a:t>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(B</a:t>
            </a:r>
            <a:r>
              <a:rPr lang="en-US" dirty="0" smtClean="0">
                <a:solidFill>
                  <a:srgbClr val="000000"/>
                </a:solidFill>
              </a:rPr>
              <a:t>) +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(B)</a:t>
            </a:r>
            <a:endParaRPr lang="en-US" dirty="0" smtClean="0">
              <a:solidFill>
                <a:srgbClr val="000000"/>
              </a:solidFill>
            </a:endParaRP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7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40167"/>
              </p:ext>
            </p:extLst>
          </p:nvPr>
        </p:nvGraphicFramePr>
        <p:xfrm>
          <a:off x="282222" y="1961444"/>
          <a:ext cx="8607779" cy="40216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2094"/>
                <a:gridCol w="1458017"/>
                <a:gridCol w="1679222"/>
                <a:gridCol w="1636890"/>
                <a:gridCol w="1721556"/>
              </a:tblGrid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Simple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Weighted</a:t>
                      </a:r>
                      <a:r>
                        <a:rPr lang="en-US" baseline="0" dirty="0" smtClean="0"/>
                        <a:t> Coverage (Relationships)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Weighted Coverage (Timestamps)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Complete Optimization Problem</a:t>
                      </a:r>
                      <a:endParaRPr lang="en-US" dirty="0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 smtClean="0"/>
                        <a:t>Submodularity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Monotonicity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</a:tr>
              <a:tr h="10054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Normality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3321754"/>
            <a:ext cx="2794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4250265"/>
            <a:ext cx="2794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2" y="5305776"/>
            <a:ext cx="2794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3321754"/>
            <a:ext cx="2794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4250265"/>
            <a:ext cx="27940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10" y="5305776"/>
            <a:ext cx="2794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54" y="3321754"/>
            <a:ext cx="279400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54" y="4250265"/>
            <a:ext cx="2794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54" y="5305776"/>
            <a:ext cx="2794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88" y="3321754"/>
            <a:ext cx="279400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88" y="4250265"/>
            <a:ext cx="279400" cy="30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388" y="5305776"/>
            <a:ext cx="27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Lazy Optimization of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Greedy Solution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4075" y="27432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4075" y="3276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4075" y="3810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27051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2925" y="32781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5" y="38115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46138" y="43434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34988" y="43449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844550" y="4343400"/>
            <a:ext cx="541338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852488" y="27432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852488" y="3276600"/>
            <a:ext cx="3667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52488" y="38100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566841" y="2030969"/>
            <a:ext cx="1545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Marginal gain:</a:t>
            </a:r>
            <a:br>
              <a:rPr lang="en-US" dirty="0" smtClean="0"/>
            </a:br>
            <a:r>
              <a:rPr lang="en-US" b="1" dirty="0" smtClean="0"/>
              <a:t>F</a:t>
            </a:r>
            <a:r>
              <a:rPr lang="en-US" b="1" dirty="0" smtClean="0"/>
              <a:t>(</a:t>
            </a:r>
            <a:r>
              <a:rPr lang="en-US" b="1" dirty="0" err="1"/>
              <a:t>S</a:t>
            </a:r>
            <a:r>
              <a:rPr lang="en-US" b="1" dirty="0" err="1" smtClean="0">
                <a:sym typeface="Symbol"/>
              </a:rPr>
              <a:t>x</a:t>
            </a:r>
            <a:r>
              <a:rPr lang="en-US" b="1" dirty="0" smtClean="0"/>
              <a:t>)</a:t>
            </a:r>
            <a:r>
              <a:rPr lang="en-US" b="1" dirty="0" smtClean="0"/>
              <a:t>-F</a:t>
            </a:r>
            <a:r>
              <a:rPr lang="en-US" b="1" dirty="0" smtClean="0"/>
              <a:t>(S)</a:t>
            </a:r>
            <a:endParaRPr lang="en-US" b="1" dirty="0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838200" y="27432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844550" y="48768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533400" y="48783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842963" y="4876800"/>
            <a:ext cx="3000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668632" y="1524000"/>
            <a:ext cx="1143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Greedy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38200" y="4343400"/>
            <a:ext cx="2286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848133" y="3276600"/>
            <a:ext cx="340259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48133" y="3810000"/>
            <a:ext cx="762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838200" y="4876800"/>
            <a:ext cx="153987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31650" y="3276600"/>
            <a:ext cx="358366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24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Add </a:t>
            </a:r>
            <a:r>
              <a:rPr lang="en-US" b="1" dirty="0" smtClean="0"/>
              <a:t>element </a:t>
            </a:r>
            <a:r>
              <a:rPr lang="en-US" b="1" dirty="0" smtClean="0"/>
              <a:t>with </a:t>
            </a:r>
            <a:br>
              <a:rPr lang="en-US" b="1" dirty="0" smtClean="0"/>
            </a:br>
            <a:r>
              <a:rPr lang="en-US" b="1" dirty="0" smtClean="0"/>
              <a:t>highest marginal gain</a:t>
            </a:r>
            <a:endParaRPr lang="en-US" b="1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287889" y="1775191"/>
            <a:ext cx="5398911" cy="4625609"/>
          </a:xfrm>
        </p:spPr>
        <p:txBody>
          <a:bodyPr/>
          <a:lstStyle/>
          <a:p>
            <a:r>
              <a:rPr lang="en-US" b="1" i="1" dirty="0" smtClean="0">
                <a:solidFill>
                  <a:srgbClr val="D60093"/>
                </a:solidFill>
              </a:rPr>
              <a:t>Greedy Algorithm is Slow!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At each iteration, we need to evaluate marginal gains of all the remaining elements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Runtime O(|U| * K) for selecting K elements out of the set 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2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In round </a:t>
            </a:r>
            <a:r>
              <a:rPr lang="en-US" b="1" i="1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So far we have S</a:t>
            </a:r>
            <a:r>
              <a:rPr lang="en-US" baseline="-25000" dirty="0" smtClean="0"/>
              <a:t>i-1</a:t>
            </a:r>
            <a:r>
              <a:rPr lang="en-US" dirty="0" smtClean="0"/>
              <a:t> = {e</a:t>
            </a:r>
            <a:r>
              <a:rPr lang="en-US" baseline="-25000" dirty="0" smtClean="0"/>
              <a:t>1</a:t>
            </a:r>
            <a:r>
              <a:rPr lang="en-US" dirty="0" smtClean="0"/>
              <a:t>  … e</a:t>
            </a:r>
            <a:r>
              <a:rPr lang="en-US" baseline="-25000" dirty="0" smtClean="0"/>
              <a:t>i</a:t>
            </a:r>
            <a:r>
              <a:rPr lang="en-US" baseline="-25000" dirty="0"/>
              <a:t>-</a:t>
            </a:r>
            <a:r>
              <a:rPr lang="en-US" baseline="-25000" dirty="0" smtClean="0"/>
              <a:t>1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Now we pick an element e </a:t>
            </a:r>
            <a:r>
              <a:rPr lang="en-US" b="1" i="1" dirty="0" smtClean="0">
                <a:sym typeface="Symbol"/>
              </a:rPr>
              <a:t> </a:t>
            </a:r>
            <a:r>
              <a:rPr lang="en-US" dirty="0"/>
              <a:t>S</a:t>
            </a:r>
            <a:r>
              <a:rPr lang="en-US" baseline="-25000" dirty="0"/>
              <a:t>i-1</a:t>
            </a:r>
            <a:r>
              <a:rPr lang="en-US" dirty="0"/>
              <a:t> </a:t>
            </a:r>
            <a:r>
              <a:rPr lang="en-US" dirty="0" smtClean="0"/>
              <a:t>which maximizes the marginal benefit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i</a:t>
            </a:r>
            <a:r>
              <a:rPr lang="en-US" dirty="0" smtClean="0"/>
              <a:t> = F(S</a:t>
            </a:r>
            <a:r>
              <a:rPr lang="en-US" baseline="-25000" dirty="0"/>
              <a:t>i-</a:t>
            </a:r>
            <a:r>
              <a:rPr lang="en-US" baseline="-25000" dirty="0" smtClean="0"/>
              <a:t>1</a:t>
            </a:r>
            <a:r>
              <a:rPr lang="en-US" dirty="0" smtClean="0"/>
              <a:t> U {e}) – F(S</a:t>
            </a:r>
            <a:r>
              <a:rPr lang="en-US" baseline="-25000" dirty="0"/>
              <a:t>i-</a:t>
            </a:r>
            <a:r>
              <a:rPr lang="en-US" baseline="-25000" dirty="0" smtClean="0"/>
              <a:t>1</a:t>
            </a:r>
            <a:r>
              <a:rPr lang="en-US" dirty="0" smtClean="0"/>
              <a:t>) 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Observation</a:t>
            </a:r>
            <a:r>
              <a:rPr lang="en-US" dirty="0" smtClean="0"/>
              <a:t>: </a:t>
            </a:r>
          </a:p>
          <a:p>
            <a:pPr lvl="1"/>
            <a:r>
              <a:rPr lang="en-US" b="1" i="1" dirty="0" smtClean="0">
                <a:solidFill>
                  <a:srgbClr val="D60093"/>
                </a:solidFill>
              </a:rPr>
              <a:t>Marginal gain of any element e can never increase!</a:t>
            </a:r>
            <a:endParaRPr lang="en-US" dirty="0" smtClean="0"/>
          </a:p>
          <a:p>
            <a:pPr lvl="1"/>
            <a:r>
              <a:rPr lang="en-US" dirty="0" smtClean="0"/>
              <a:t>For every element e,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(d)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</a:t>
            </a:r>
            <a:r>
              <a:rPr lang="en-US" b="1" i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j</a:t>
            </a:r>
            <a:r>
              <a:rPr lang="en-US" dirty="0" smtClean="0"/>
              <a:t>(</a:t>
            </a:r>
            <a:r>
              <a:rPr lang="en-US" dirty="0"/>
              <a:t>d) </a:t>
            </a:r>
            <a:r>
              <a:rPr lang="en-US" dirty="0" smtClean="0"/>
              <a:t>for all </a:t>
            </a:r>
            <a:r>
              <a:rPr lang="en-US" dirty="0" err="1" smtClean="0"/>
              <a:t>i</a:t>
            </a:r>
            <a:r>
              <a:rPr lang="en-US" dirty="0" smtClean="0"/>
              <a:t> &lt; j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Greedy</a:t>
            </a:r>
            <a:endParaRPr lang="en-US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867400" cy="525780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Idea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 smtClean="0">
                <a:sym typeface="Symbol"/>
              </a:rPr>
              <a:t>i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as upper-bound on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smtClean="0">
                <a:sym typeface="Symbol"/>
              </a:rPr>
              <a:t>j</a:t>
            </a:r>
            <a:r>
              <a:rPr lang="en-US" baseline="-25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j &gt; </a:t>
            </a:r>
            <a:r>
              <a:rPr lang="en-US" i="1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u="sng" dirty="0" smtClean="0">
                <a:solidFill>
                  <a:srgbClr val="C00000"/>
                </a:solidFill>
              </a:rPr>
              <a:t>Lazy</a:t>
            </a:r>
            <a:r>
              <a:rPr lang="en-US" b="1" dirty="0" smtClean="0">
                <a:solidFill>
                  <a:srgbClr val="C00000"/>
                </a:solidFill>
              </a:rPr>
              <a:t> Greedy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an ordered list of marginal benefits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 smtClean="0">
                <a:sym typeface="Symbol"/>
              </a:rPr>
              <a:t>i</a:t>
            </a:r>
            <a:r>
              <a:rPr lang="en-US" dirty="0" smtClean="0"/>
              <a:t> from </a:t>
            </a:r>
            <a:r>
              <a:rPr lang="en-US" dirty="0"/>
              <a:t>previous iteration</a:t>
            </a:r>
          </a:p>
          <a:p>
            <a:pPr lvl="1"/>
            <a:r>
              <a:rPr lang="en-US" dirty="0"/>
              <a:t>Re-evaluate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 smtClean="0">
                <a:sym typeface="Symbol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0000"/>
                </a:solidFill>
              </a:rPr>
              <a:t>only </a:t>
            </a:r>
            <a:r>
              <a:rPr lang="en-US" dirty="0" smtClean="0"/>
              <a:t>for top node</a:t>
            </a:r>
            <a:endParaRPr lang="en-US" dirty="0"/>
          </a:p>
          <a:p>
            <a:pPr lvl="1"/>
            <a:r>
              <a:rPr lang="en-US" dirty="0" smtClean="0"/>
              <a:t>Re-sort and prune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F9CB-300D-4C12-9AED-E1E9C47DA0D2}" type="datetime1">
              <a:rPr lang="en-US" smtClean="0"/>
              <a:t>3/7/16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0B668D9F-E5F4-4610-B068-11DD93A3F1C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6836973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6836973" y="3048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6836973" y="35814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6516298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6525823" y="30495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6525823" y="35829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269335" name="Rectangle 23"/>
          <p:cNvSpPr>
            <a:spLocks noChangeArrowheads="1"/>
          </p:cNvSpPr>
          <p:nvPr/>
        </p:nvSpPr>
        <p:spPr bwMode="auto">
          <a:xfrm>
            <a:off x="6829036" y="41148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6" name="Text Box 24"/>
          <p:cNvSpPr txBox="1">
            <a:spLocks noChangeArrowheads="1"/>
          </p:cNvSpPr>
          <p:nvPr/>
        </p:nvSpPr>
        <p:spPr bwMode="auto">
          <a:xfrm>
            <a:off x="6517886" y="41163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269338" name="Rectangle 26"/>
          <p:cNvSpPr>
            <a:spLocks noChangeArrowheads="1"/>
          </p:cNvSpPr>
          <p:nvPr/>
        </p:nvSpPr>
        <p:spPr bwMode="auto">
          <a:xfrm>
            <a:off x="6827448" y="4114800"/>
            <a:ext cx="541338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39" name="Rectangle 27"/>
          <p:cNvSpPr>
            <a:spLocks noChangeArrowheads="1"/>
          </p:cNvSpPr>
          <p:nvPr/>
        </p:nvSpPr>
        <p:spPr bwMode="auto">
          <a:xfrm>
            <a:off x="6835386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40" name="Rectangle 28"/>
          <p:cNvSpPr>
            <a:spLocks noChangeArrowheads="1"/>
          </p:cNvSpPr>
          <p:nvPr/>
        </p:nvSpPr>
        <p:spPr bwMode="auto">
          <a:xfrm>
            <a:off x="6835386" y="3048000"/>
            <a:ext cx="3667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41" name="Rectangle 29"/>
          <p:cNvSpPr>
            <a:spLocks noChangeArrowheads="1"/>
          </p:cNvSpPr>
          <p:nvPr/>
        </p:nvSpPr>
        <p:spPr bwMode="auto">
          <a:xfrm>
            <a:off x="6835386" y="35814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50" name="Rectangle 38"/>
          <p:cNvSpPr>
            <a:spLocks noChangeArrowheads="1"/>
          </p:cNvSpPr>
          <p:nvPr/>
        </p:nvSpPr>
        <p:spPr bwMode="auto">
          <a:xfrm>
            <a:off x="6827448" y="46482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6516298" y="46497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e</a:t>
            </a:r>
          </a:p>
        </p:txBody>
      </p:sp>
      <p:sp>
        <p:nvSpPr>
          <p:cNvPr id="269352" name="Rectangle 40"/>
          <p:cNvSpPr>
            <a:spLocks noChangeArrowheads="1"/>
          </p:cNvSpPr>
          <p:nvPr/>
        </p:nvSpPr>
        <p:spPr bwMode="auto">
          <a:xfrm>
            <a:off x="6825861" y="4648200"/>
            <a:ext cx="3000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6821098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810551" y="0"/>
            <a:ext cx="233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err="1" smtClean="0">
                <a:solidFill>
                  <a:schemeClr val="bg1"/>
                </a:solidFill>
              </a:rPr>
              <a:t>Leskovec</a:t>
            </a:r>
            <a:r>
              <a:rPr lang="en-US" sz="1600" dirty="0" smtClean="0">
                <a:solidFill>
                  <a:schemeClr val="bg1"/>
                </a:solidFill>
              </a:rPr>
              <a:t> et al., KDD ’07]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400" y="58306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i="1" dirty="0">
                <a:latin typeface="Calibri" pitchFamily="34" charset="0"/>
                <a:cs typeface="Times New Roman" pitchFamily="18" charset="0"/>
              </a:rPr>
              <a:t>F(A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F(A)   ≥  F(B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F(B)</a:t>
            </a:r>
            <a:endParaRPr lang="en-US" sz="36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7200" y="25262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={a}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01000" y="60960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</a:t>
            </a:r>
            <a:r>
              <a:rPr lang="en-US" b="1" i="1" dirty="0" smtClean="0"/>
              <a:t> </a:t>
            </a:r>
            <a:r>
              <a:rPr lang="en-US" b="1" dirty="0" smtClean="0">
                <a:latin typeface="Times New Roman"/>
                <a:cs typeface="Times New Roman"/>
                <a:sym typeface="Symbol"/>
              </a:rPr>
              <a:t></a:t>
            </a:r>
            <a:r>
              <a:rPr lang="en-US" b="1" i="1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b="1" i="1" dirty="0" smtClean="0"/>
              <a:t>B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440098" y="1828800"/>
            <a:ext cx="1911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(Upper bound on)</a:t>
            </a:r>
            <a:br>
              <a:rPr lang="en-US" dirty="0" smtClean="0"/>
            </a:br>
            <a:r>
              <a:rPr lang="en-US" dirty="0" smtClean="0"/>
              <a:t>Marginal gain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smtClean="0">
                <a:sym typeface="Symbol"/>
              </a:rPr>
              <a:t>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5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8" grpId="0" animBg="1"/>
      <p:bldP spid="269339" grpId="0" animBg="1"/>
      <p:bldP spid="269340" grpId="0" animBg="1"/>
      <p:bldP spid="269341" grpId="0" animBg="1"/>
      <p:bldP spid="269352" grpId="0" animBg="1"/>
      <p:bldP spid="269360" grpId="0" animBg="1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Greedy</a:t>
            </a:r>
            <a:endParaRPr lang="en-US" dirty="0"/>
          </a:p>
        </p:txBody>
      </p:sp>
      <p:sp>
        <p:nvSpPr>
          <p:cNvPr id="271402" name="Rectangle 4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867400" cy="5257801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Idea: 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as upper-bound on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j &gt; </a:t>
            </a:r>
            <a:r>
              <a:rPr lang="en-US" i="1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Lazy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Greedy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dirty="0"/>
              <a:t>Keep an ordered list of marginal benefits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from previous iteration</a:t>
            </a:r>
          </a:p>
          <a:p>
            <a:pPr lvl="1"/>
            <a:r>
              <a:rPr lang="en-US" dirty="0"/>
              <a:t>Re-evaluate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only </a:t>
            </a:r>
            <a:r>
              <a:rPr lang="en-US" dirty="0"/>
              <a:t>for top node</a:t>
            </a:r>
          </a:p>
          <a:p>
            <a:pPr lvl="1"/>
            <a:r>
              <a:rPr lang="en-US" dirty="0"/>
              <a:t>Re-sort and prune</a:t>
            </a: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A31F-A159-4030-90E4-31A1FFBBF10A}" type="datetime1">
              <a:rPr lang="en-US" smtClean="0"/>
              <a:t>3/7/16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8D9F-E5F4-4610-B068-11DD93A3F1C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6836973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6516298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517886" y="4114800"/>
            <a:ext cx="1073150" cy="381000"/>
            <a:chOff x="3889" y="2592"/>
            <a:chExt cx="676" cy="240"/>
          </a:xfrm>
        </p:grpSpPr>
        <p:sp>
          <p:nvSpPr>
            <p:cNvPr id="271383" name="Rectangle 23"/>
            <p:cNvSpPr>
              <a:spLocks noChangeArrowheads="1"/>
            </p:cNvSpPr>
            <p:nvPr/>
          </p:nvSpPr>
          <p:spPr bwMode="auto">
            <a:xfrm>
              <a:off x="4085" y="2592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84" name="Text Box 24"/>
            <p:cNvSpPr txBox="1">
              <a:spLocks noChangeArrowheads="1"/>
            </p:cNvSpPr>
            <p:nvPr/>
          </p:nvSpPr>
          <p:spPr bwMode="auto">
            <a:xfrm>
              <a:off x="3889" y="259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71386" name="Rectangle 26"/>
            <p:cNvSpPr>
              <a:spLocks noChangeArrowheads="1"/>
            </p:cNvSpPr>
            <p:nvPr/>
          </p:nvSpPr>
          <p:spPr bwMode="auto">
            <a:xfrm>
              <a:off x="4084" y="2592"/>
              <a:ext cx="34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1387" name="Rectangle 27"/>
          <p:cNvSpPr>
            <a:spLocks noChangeArrowheads="1"/>
          </p:cNvSpPr>
          <p:nvPr/>
        </p:nvSpPr>
        <p:spPr bwMode="auto">
          <a:xfrm>
            <a:off x="6835386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525823" y="3048000"/>
            <a:ext cx="1073150" cy="381000"/>
            <a:chOff x="3894" y="1920"/>
            <a:chExt cx="676" cy="240"/>
          </a:xfrm>
        </p:grpSpPr>
        <p:sp>
          <p:nvSpPr>
            <p:cNvPr id="271370" name="Rectangle 10"/>
            <p:cNvSpPr>
              <a:spLocks noChangeArrowheads="1"/>
            </p:cNvSpPr>
            <p:nvPr/>
          </p:nvSpPr>
          <p:spPr bwMode="auto">
            <a:xfrm>
              <a:off x="4090" y="1920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73" name="Text Box 13"/>
            <p:cNvSpPr txBox="1">
              <a:spLocks noChangeArrowheads="1"/>
            </p:cNvSpPr>
            <p:nvPr/>
          </p:nvSpPr>
          <p:spPr bwMode="auto">
            <a:xfrm>
              <a:off x="3894" y="192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1388" name="Rectangle 28"/>
            <p:cNvSpPr>
              <a:spLocks noChangeArrowheads="1"/>
            </p:cNvSpPr>
            <p:nvPr/>
          </p:nvSpPr>
          <p:spPr bwMode="auto">
            <a:xfrm>
              <a:off x="4089" y="1920"/>
              <a:ext cx="23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525823" y="3581400"/>
            <a:ext cx="1073150" cy="381000"/>
            <a:chOff x="3894" y="2256"/>
            <a:chExt cx="676" cy="240"/>
          </a:xfrm>
        </p:grpSpPr>
        <p:sp>
          <p:nvSpPr>
            <p:cNvPr id="271371" name="Rectangle 11"/>
            <p:cNvSpPr>
              <a:spLocks noChangeArrowheads="1"/>
            </p:cNvSpPr>
            <p:nvPr/>
          </p:nvSpPr>
          <p:spPr bwMode="auto">
            <a:xfrm>
              <a:off x="4090" y="2256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74" name="Text Box 14"/>
            <p:cNvSpPr txBox="1">
              <a:spLocks noChangeArrowheads="1"/>
            </p:cNvSpPr>
            <p:nvPr/>
          </p:nvSpPr>
          <p:spPr bwMode="auto">
            <a:xfrm>
              <a:off x="3894" y="225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71389" name="Rectangle 29"/>
            <p:cNvSpPr>
              <a:spLocks noChangeArrowheads="1"/>
            </p:cNvSpPr>
            <p:nvPr/>
          </p:nvSpPr>
          <p:spPr bwMode="auto">
            <a:xfrm>
              <a:off x="4089" y="2256"/>
              <a:ext cx="9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516298" y="4648200"/>
            <a:ext cx="1073150" cy="381000"/>
            <a:chOff x="3888" y="2928"/>
            <a:chExt cx="676" cy="240"/>
          </a:xfrm>
        </p:grpSpPr>
        <p:sp>
          <p:nvSpPr>
            <p:cNvPr id="271391" name="Rectangle 31"/>
            <p:cNvSpPr>
              <a:spLocks noChangeArrowheads="1"/>
            </p:cNvSpPr>
            <p:nvPr/>
          </p:nvSpPr>
          <p:spPr bwMode="auto">
            <a:xfrm>
              <a:off x="4084" y="2928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92" name="Text Box 32"/>
            <p:cNvSpPr txBox="1">
              <a:spLocks noChangeArrowheads="1"/>
            </p:cNvSpPr>
            <p:nvPr/>
          </p:nvSpPr>
          <p:spPr bwMode="auto">
            <a:xfrm>
              <a:off x="3888" y="2929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71393" name="Rectangle 33"/>
            <p:cNvSpPr>
              <a:spLocks noChangeArrowheads="1"/>
            </p:cNvSpPr>
            <p:nvPr/>
          </p:nvSpPr>
          <p:spPr bwMode="auto">
            <a:xfrm>
              <a:off x="4083" y="2928"/>
              <a:ext cx="189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1400" name="Rectangle 40"/>
          <p:cNvSpPr>
            <a:spLocks noChangeArrowheads="1"/>
          </p:cNvSpPr>
          <p:nvPr/>
        </p:nvSpPr>
        <p:spPr bwMode="auto">
          <a:xfrm>
            <a:off x="6821098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810551" y="0"/>
            <a:ext cx="233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err="1" smtClean="0">
                <a:solidFill>
                  <a:schemeClr val="bg1"/>
                </a:solidFill>
              </a:rPr>
              <a:t>Leskovec</a:t>
            </a:r>
            <a:r>
              <a:rPr lang="en-US" sz="1600" dirty="0" smtClean="0">
                <a:solidFill>
                  <a:schemeClr val="bg1"/>
                </a:solidFill>
              </a:rPr>
              <a:t> et al., KDD ’07]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4400" y="58306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F(A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{d}) –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F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(A)   ≥  F(B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{d}) – F(B)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01000" y="60960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</a:t>
            </a:r>
            <a:r>
              <a:rPr lang="en-US" b="1" i="1" dirty="0" smtClean="0"/>
              <a:t> </a:t>
            </a:r>
            <a:r>
              <a:rPr lang="en-US" b="1" dirty="0" smtClean="0">
                <a:latin typeface="Times New Roman"/>
                <a:cs typeface="Times New Roman"/>
                <a:sym typeface="Symbol"/>
              </a:rPr>
              <a:t></a:t>
            </a:r>
            <a:r>
              <a:rPr lang="en-US" b="1" i="1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b="1" i="1" dirty="0" smtClean="0"/>
              <a:t>B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077200" y="25262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={a}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440098" y="1828800"/>
            <a:ext cx="1773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Upper bound on </a:t>
            </a:r>
            <a:br>
              <a:rPr lang="en-US" dirty="0" smtClean="0"/>
            </a:br>
            <a:r>
              <a:rPr lang="en-US" dirty="0" smtClean="0"/>
              <a:t>Marginal gain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smtClean="0">
                <a:sym typeface="Symbol"/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6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666 L -0.04045 0.00833 C -0.04913 0.01342 -0.05399 0.02175 -0.05399 0.02984 C -0.05399 0.0391 -0.04913 0.04673 -0.04045 0.05182 L -0.00139 0.0777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11 L -0.04132 0.03193 C -0.05035 0.04095 -0.05538 0.05437 -0.05538 0.06849 C -0.05538 0.08468 -0.05035 0.09764 -0.04132 0.10667 L -0.00139 0.14993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8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2411E-6 L -0.03698 -0.02129 C -0.04548 -0.02592 -0.05 -0.0324 -0.05 -0.03887 C -0.05 -0.04674 -0.04548 -0.05299 -0.03698 -0.05738 L -3.33333E-6 -0.07775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0495E-6 L -0.03993 -0.04049 C -0.04895 -0.04882 -0.05399 -0.06154 -0.05399 -0.07473 C -0.05399 -0.08954 -0.04895 -0.10157 -0.03993 -0.1099 L -3.33333E-6 -0.14993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Greedy</a:t>
            </a:r>
            <a:endParaRPr lang="en-US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5982898" cy="434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Idea: 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as upper-bound on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 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j &gt; </a:t>
            </a:r>
            <a:r>
              <a:rPr lang="en-US" i="1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u="sng" dirty="0">
                <a:solidFill>
                  <a:srgbClr val="C00000"/>
                </a:solidFill>
              </a:rPr>
              <a:t>Lazy</a:t>
            </a:r>
            <a:r>
              <a:rPr lang="en-US" b="1" dirty="0">
                <a:solidFill>
                  <a:srgbClr val="C00000"/>
                </a:solidFill>
              </a:rPr>
              <a:t> Greedy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Keep an ordered list of marginal benefits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from previous iteration</a:t>
            </a:r>
          </a:p>
          <a:p>
            <a:pPr lvl="1"/>
            <a:r>
              <a:rPr lang="en-US" dirty="0"/>
              <a:t>Re-evaluate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err="1">
                <a:sym typeface="Symbol"/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only </a:t>
            </a:r>
            <a:r>
              <a:rPr lang="en-US" dirty="0"/>
              <a:t>for top node</a:t>
            </a:r>
          </a:p>
          <a:p>
            <a:pPr lvl="1"/>
            <a:r>
              <a:rPr lang="en-US" dirty="0"/>
              <a:t>Re-sort and prune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6E47-58BA-4EC8-A3FB-30CF30AAE52D}" type="datetime1">
              <a:rPr lang="en-US" smtClean="0"/>
              <a:t>3/7/16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0B668D9F-E5F4-4610-B068-11DD93A3F1C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6836973" y="25146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6821098" y="4572000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6516298" y="24765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6509948" y="4573588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270359" name="Rectangle 23"/>
          <p:cNvSpPr>
            <a:spLocks noChangeArrowheads="1"/>
          </p:cNvSpPr>
          <p:nvPr/>
        </p:nvSpPr>
        <p:spPr bwMode="auto">
          <a:xfrm>
            <a:off x="6821098" y="3063875"/>
            <a:ext cx="762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6509948" y="30654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270362" name="Rectangle 26"/>
          <p:cNvSpPr>
            <a:spLocks noChangeArrowheads="1"/>
          </p:cNvSpPr>
          <p:nvPr/>
        </p:nvSpPr>
        <p:spPr bwMode="auto">
          <a:xfrm>
            <a:off x="6819511" y="3063875"/>
            <a:ext cx="541337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63" name="Rectangle 27"/>
          <p:cNvSpPr>
            <a:spLocks noChangeArrowheads="1"/>
          </p:cNvSpPr>
          <p:nvPr/>
        </p:nvSpPr>
        <p:spPr bwMode="auto">
          <a:xfrm>
            <a:off x="6835386" y="2514600"/>
            <a:ext cx="671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509948" y="3581400"/>
            <a:ext cx="1073150" cy="381000"/>
            <a:chOff x="3884" y="2256"/>
            <a:chExt cx="676" cy="240"/>
          </a:xfrm>
        </p:grpSpPr>
        <p:sp>
          <p:nvSpPr>
            <p:cNvPr id="270346" name="Rectangle 10"/>
            <p:cNvSpPr>
              <a:spLocks noChangeArrowheads="1"/>
            </p:cNvSpPr>
            <p:nvPr/>
          </p:nvSpPr>
          <p:spPr bwMode="auto">
            <a:xfrm>
              <a:off x="4080" y="2256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9" name="Text Box 13"/>
            <p:cNvSpPr txBox="1">
              <a:spLocks noChangeArrowheads="1"/>
            </p:cNvSpPr>
            <p:nvPr/>
          </p:nvSpPr>
          <p:spPr bwMode="auto">
            <a:xfrm>
              <a:off x="3884" y="225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0364" name="Rectangle 28"/>
            <p:cNvSpPr>
              <a:spLocks noChangeArrowheads="1"/>
            </p:cNvSpPr>
            <p:nvPr/>
          </p:nvSpPr>
          <p:spPr bwMode="auto">
            <a:xfrm>
              <a:off x="4079" y="2256"/>
              <a:ext cx="231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365" name="Rectangle 29"/>
          <p:cNvSpPr>
            <a:spLocks noChangeArrowheads="1"/>
          </p:cNvSpPr>
          <p:nvPr/>
        </p:nvSpPr>
        <p:spPr bwMode="auto">
          <a:xfrm>
            <a:off x="6819511" y="45720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68" name="Rectangle 32"/>
          <p:cNvSpPr>
            <a:spLocks noChangeArrowheads="1"/>
          </p:cNvSpPr>
          <p:nvPr/>
        </p:nvSpPr>
        <p:spPr bwMode="auto">
          <a:xfrm>
            <a:off x="6813161" y="3063875"/>
            <a:ext cx="160337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69" name="Rectangle 33"/>
          <p:cNvSpPr>
            <a:spLocks noChangeArrowheads="1"/>
          </p:cNvSpPr>
          <p:nvPr/>
        </p:nvSpPr>
        <p:spPr bwMode="auto">
          <a:xfrm>
            <a:off x="6813161" y="3063875"/>
            <a:ext cx="3810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71" name="Rectangle 35"/>
          <p:cNvSpPr>
            <a:spLocks noChangeArrowheads="1"/>
          </p:cNvSpPr>
          <p:nvPr/>
        </p:nvSpPr>
        <p:spPr bwMode="auto">
          <a:xfrm>
            <a:off x="6821098" y="2514600"/>
            <a:ext cx="6858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0372" name="Rectangle 36"/>
          <p:cNvSpPr>
            <a:spLocks noChangeArrowheads="1"/>
          </p:cNvSpPr>
          <p:nvPr/>
        </p:nvSpPr>
        <p:spPr bwMode="auto">
          <a:xfrm>
            <a:off x="6814275" y="3060227"/>
            <a:ext cx="377825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509948" y="4062413"/>
            <a:ext cx="1073150" cy="381000"/>
            <a:chOff x="3884" y="2559"/>
            <a:chExt cx="676" cy="240"/>
          </a:xfrm>
        </p:grpSpPr>
        <p:sp>
          <p:nvSpPr>
            <p:cNvPr id="270374" name="Rectangle 38"/>
            <p:cNvSpPr>
              <a:spLocks noChangeArrowheads="1"/>
            </p:cNvSpPr>
            <p:nvPr/>
          </p:nvSpPr>
          <p:spPr bwMode="auto">
            <a:xfrm>
              <a:off x="4080" y="2559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75" name="Text Box 39"/>
            <p:cNvSpPr txBox="1">
              <a:spLocks noChangeArrowheads="1"/>
            </p:cNvSpPr>
            <p:nvPr/>
          </p:nvSpPr>
          <p:spPr bwMode="auto">
            <a:xfrm>
              <a:off x="3884" y="256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70376" name="Rectangle 40"/>
            <p:cNvSpPr>
              <a:spLocks noChangeArrowheads="1"/>
            </p:cNvSpPr>
            <p:nvPr/>
          </p:nvSpPr>
          <p:spPr bwMode="auto">
            <a:xfrm>
              <a:off x="4079" y="2559"/>
              <a:ext cx="189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440098" y="1828800"/>
            <a:ext cx="1773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Upper bound on </a:t>
            </a:r>
            <a:br>
              <a:rPr lang="en-US" dirty="0" smtClean="0"/>
            </a:br>
            <a:r>
              <a:rPr lang="en-US" dirty="0" smtClean="0"/>
              <a:t>Marginal gain </a:t>
            </a:r>
            <a:r>
              <a:rPr lang="en-US" b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</a:t>
            </a:r>
            <a:r>
              <a:rPr lang="en-US" i="1" baseline="-25000" dirty="0" smtClean="0">
                <a:sym typeface="Symbol"/>
              </a:rPr>
              <a:t>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810551" y="0"/>
            <a:ext cx="233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err="1" smtClean="0">
                <a:solidFill>
                  <a:schemeClr val="bg1"/>
                </a:solidFill>
              </a:rPr>
              <a:t>Leskovec</a:t>
            </a:r>
            <a:r>
              <a:rPr lang="en-US" sz="1600" dirty="0" smtClean="0">
                <a:solidFill>
                  <a:schemeClr val="bg1"/>
                </a:solidFill>
              </a:rPr>
              <a:t> et al., KDD ’07]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4400" y="58306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i="1" dirty="0">
                <a:latin typeface="Calibri" pitchFamily="34" charset="0"/>
                <a:cs typeface="Times New Roman" pitchFamily="18" charset="0"/>
              </a:rPr>
              <a:t>F(A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F(A)   ≥  F(B </a:t>
            </a:r>
            <a:r>
              <a:rPr lang="en-US" sz="3600" i="1" dirty="0">
                <a:latin typeface="Calibri" pitchFamily="34" charset="0"/>
                <a:cs typeface="Times New Roman" pitchFamily="18" charset="0"/>
                <a:sym typeface="Symbol"/>
              </a:rPr>
              <a:t> </a:t>
            </a:r>
            <a:r>
              <a:rPr lang="en-US" sz="3600" i="1" dirty="0">
                <a:latin typeface="Calibri" pitchFamily="34" charset="0"/>
                <a:cs typeface="Times New Roman" pitchFamily="18" charset="0"/>
              </a:rPr>
              <a:t>{d}) – </a:t>
            </a:r>
            <a:r>
              <a:rPr lang="en-US" sz="3600" i="1" dirty="0" smtClean="0">
                <a:latin typeface="Calibri" pitchFamily="34" charset="0"/>
                <a:cs typeface="Times New Roman" pitchFamily="18" charset="0"/>
              </a:rPr>
              <a:t>F(B)</a:t>
            </a:r>
            <a:endParaRPr lang="en-US" sz="36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77200" y="25262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={a}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7200" y="305966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={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a,b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01000" y="60960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</a:t>
            </a:r>
            <a:r>
              <a:rPr lang="en-US" b="1" i="1" dirty="0" smtClean="0"/>
              <a:t> </a:t>
            </a:r>
            <a:r>
              <a:rPr lang="en-US" b="1" dirty="0" smtClean="0">
                <a:latin typeface="Times New Roman"/>
                <a:cs typeface="Times New Roman"/>
                <a:sym typeface="Symbol"/>
              </a:rPr>
              <a:t></a:t>
            </a:r>
            <a:r>
              <a:rPr lang="en-US" b="1" i="1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b="1" i="1" dirty="0" smtClean="0"/>
              <a:t>B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89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5437E-6 L -0.03993 0.03956 C -0.04896 0.04766 -0.05399 0.06015 -0.05399 0.07311 C -0.05399 0.08792 -0.04896 0.09972 -0.03993 0.10782 L 1.11022E-16 0.14761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4817E-6 L -0.03993 0.03957 C -0.04895 0.04767 -0.05399 0.06016 -0.05399 0.07312 C -0.05399 0.08792 -0.04895 0.09972 -0.03993 0.10782 L 5E-6 0.14762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5437E-6 L -0.03993 0.03956 C -0.04895 0.04766 -0.05399 0.06015 -0.05399 0.07311 C -0.05399 0.08792 -0.04895 0.09972 -0.03993 0.10782 L -3.61111E-6 0.14761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5437E-6 L -0.03993 0.03956 C -0.04896 0.04766 -0.054 0.06015 -0.054 0.07311 C -0.054 0.08792 -0.04896 0.09972 -0.03993 0.10782 L 4.16667E-6 0.14761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324 L 0.00034 -0.075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208 L 0.00069 -0.0735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59" grpId="0" animBg="1"/>
      <p:bldP spid="270360" grpId="0"/>
      <p:bldP spid="270362" grpId="0" animBg="1"/>
      <p:bldP spid="270368" grpId="0" animBg="1"/>
      <p:bldP spid="270368" grpId="1" animBg="1"/>
      <p:bldP spid="270369" grpId="0" animBg="1"/>
      <p:bldP spid="270372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Given:</a:t>
            </a:r>
          </a:p>
          <a:p>
            <a:pPr lvl="1"/>
            <a:r>
              <a:rPr lang="en-US" dirty="0" smtClean="0"/>
              <a:t>Relevant </a:t>
            </a:r>
            <a:r>
              <a:rPr lang="en-US" b="1" dirty="0" smtClean="0">
                <a:solidFill>
                  <a:srgbClr val="0000FF"/>
                </a:solidFill>
              </a:rPr>
              <a:t>relationships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Events</a:t>
            </a:r>
            <a:r>
              <a:rPr lang="en-US" dirty="0" smtClean="0"/>
              <a:t> covering some relationships each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b="1" dirty="0" smtClean="0"/>
              <a:t>Goal: </a:t>
            </a:r>
            <a:r>
              <a:rPr lang="en-US" dirty="0" smtClean="0"/>
              <a:t>Given a </a:t>
            </a:r>
            <a:r>
              <a:rPr lang="en-US" dirty="0" smtClean="0">
                <a:solidFill>
                  <a:srgbClr val="008000"/>
                </a:solidFill>
              </a:rPr>
              <a:t>large set of </a:t>
            </a:r>
            <a:r>
              <a:rPr lang="en-US" b="1" dirty="0" smtClean="0">
                <a:solidFill>
                  <a:srgbClr val="008000"/>
                </a:solidFill>
              </a:rPr>
              <a:t>events</a:t>
            </a:r>
            <a:r>
              <a:rPr lang="en-US" dirty="0" smtClean="0"/>
              <a:t>, pick a </a:t>
            </a:r>
            <a:r>
              <a:rPr lang="en-US" dirty="0" smtClean="0">
                <a:solidFill>
                  <a:srgbClr val="008000"/>
                </a:solidFill>
              </a:rPr>
              <a:t>small subset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that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explains most known </a:t>
            </a:r>
            <a:r>
              <a:rPr lang="en-US" b="1" dirty="0" smtClean="0">
                <a:solidFill>
                  <a:srgbClr val="0000FF"/>
                </a:solidFill>
              </a:rPr>
              <a:t>relationships</a:t>
            </a:r>
            <a:r>
              <a:rPr lang="en-US" dirty="0" smtClean="0"/>
              <a:t> (“the timeline”)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8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 Up of Lazy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Lazy greedy offers significant speed-up over traditional greedy implementations in practice. 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16200000">
            <a:off x="1187450" y="4522613"/>
            <a:ext cx="21971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itchFamily="34" charset="0"/>
              </a:rPr>
              <a:t>Lower is better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514600" y="3570113"/>
            <a:ext cx="0" cy="2514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2673350" y="3341513"/>
            <a:ext cx="4067175" cy="3098800"/>
            <a:chOff x="3215" y="632"/>
            <a:chExt cx="2562" cy="1952"/>
          </a:xfrm>
        </p:grpSpPr>
        <p:sp>
          <p:nvSpPr>
            <p:cNvPr id="7" name="Rectangle 141"/>
            <p:cNvSpPr>
              <a:spLocks noChangeArrowheads="1"/>
            </p:cNvSpPr>
            <p:nvPr/>
          </p:nvSpPr>
          <p:spPr bwMode="auto">
            <a:xfrm>
              <a:off x="3564" y="690"/>
              <a:ext cx="2136" cy="16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Line 142"/>
            <p:cNvSpPr>
              <a:spLocks noChangeShapeType="1"/>
            </p:cNvSpPr>
            <p:nvPr/>
          </p:nvSpPr>
          <p:spPr bwMode="auto">
            <a:xfrm>
              <a:off x="3564" y="690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3"/>
            <p:cNvSpPr>
              <a:spLocks/>
            </p:cNvSpPr>
            <p:nvPr/>
          </p:nvSpPr>
          <p:spPr bwMode="auto">
            <a:xfrm>
              <a:off x="3564" y="690"/>
              <a:ext cx="2136" cy="1638"/>
            </a:xfrm>
            <a:custGeom>
              <a:avLst/>
              <a:gdLst>
                <a:gd name="T0" fmla="*/ 0 w 412"/>
                <a:gd name="T1" fmla="*/ 164707803 h 316"/>
                <a:gd name="T2" fmla="*/ 215045531 w 412"/>
                <a:gd name="T3" fmla="*/ 164707803 h 316"/>
                <a:gd name="T4" fmla="*/ 215045531 w 412"/>
                <a:gd name="T5" fmla="*/ 0 h 316"/>
                <a:gd name="T6" fmla="*/ 0 60000 65536"/>
                <a:gd name="T7" fmla="*/ 0 60000 65536"/>
                <a:gd name="T8" fmla="*/ 0 60000 65536"/>
                <a:gd name="T9" fmla="*/ 0 w 412"/>
                <a:gd name="T10" fmla="*/ 0 h 316"/>
                <a:gd name="T11" fmla="*/ 412 w 412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" h="316">
                  <a:moveTo>
                    <a:pt x="0" y="316"/>
                  </a:moveTo>
                  <a:lnTo>
                    <a:pt x="412" y="316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4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5"/>
            <p:cNvSpPr>
              <a:spLocks noChangeShapeType="1"/>
            </p:cNvSpPr>
            <p:nvPr/>
          </p:nvSpPr>
          <p:spPr bwMode="auto">
            <a:xfrm>
              <a:off x="3564" y="2328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6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7"/>
            <p:cNvSpPr>
              <a:spLocks noChangeShapeType="1"/>
            </p:cNvSpPr>
            <p:nvPr/>
          </p:nvSpPr>
          <p:spPr bwMode="auto">
            <a:xfrm flipV="1">
              <a:off x="3564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8"/>
            <p:cNvSpPr>
              <a:spLocks noChangeShapeType="1"/>
            </p:cNvSpPr>
            <p:nvPr/>
          </p:nvSpPr>
          <p:spPr bwMode="auto">
            <a:xfrm>
              <a:off x="3564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9"/>
            <p:cNvSpPr>
              <a:spLocks noChangeArrowheads="1"/>
            </p:cNvSpPr>
            <p:nvPr/>
          </p:nvSpPr>
          <p:spPr bwMode="auto">
            <a:xfrm>
              <a:off x="3561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sz="1800"/>
            </a:p>
          </p:txBody>
        </p:sp>
        <p:sp>
          <p:nvSpPr>
            <p:cNvPr id="16" name="Line 150"/>
            <p:cNvSpPr>
              <a:spLocks noChangeShapeType="1"/>
            </p:cNvSpPr>
            <p:nvPr/>
          </p:nvSpPr>
          <p:spPr bwMode="auto">
            <a:xfrm flipV="1">
              <a:off x="3798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1"/>
            <p:cNvSpPr>
              <a:spLocks noChangeShapeType="1"/>
            </p:cNvSpPr>
            <p:nvPr/>
          </p:nvSpPr>
          <p:spPr bwMode="auto">
            <a:xfrm>
              <a:off x="3798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52"/>
            <p:cNvSpPr>
              <a:spLocks noChangeArrowheads="1"/>
            </p:cNvSpPr>
            <p:nvPr/>
          </p:nvSpPr>
          <p:spPr bwMode="auto">
            <a:xfrm>
              <a:off x="3795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sz="1800"/>
            </a:p>
          </p:txBody>
        </p:sp>
        <p:sp>
          <p:nvSpPr>
            <p:cNvPr id="19" name="Line 153"/>
            <p:cNvSpPr>
              <a:spLocks noChangeShapeType="1"/>
            </p:cNvSpPr>
            <p:nvPr/>
          </p:nvSpPr>
          <p:spPr bwMode="auto">
            <a:xfrm flipV="1">
              <a:off x="4036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4"/>
            <p:cNvSpPr>
              <a:spLocks noChangeShapeType="1"/>
            </p:cNvSpPr>
            <p:nvPr/>
          </p:nvSpPr>
          <p:spPr bwMode="auto">
            <a:xfrm>
              <a:off x="4036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55"/>
            <p:cNvSpPr>
              <a:spLocks noChangeArrowheads="1"/>
            </p:cNvSpPr>
            <p:nvPr/>
          </p:nvSpPr>
          <p:spPr bwMode="auto">
            <a:xfrm>
              <a:off x="4033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 sz="1800"/>
            </a:p>
          </p:txBody>
        </p:sp>
        <p:sp>
          <p:nvSpPr>
            <p:cNvPr id="22" name="Line 156"/>
            <p:cNvSpPr>
              <a:spLocks noChangeShapeType="1"/>
            </p:cNvSpPr>
            <p:nvPr/>
          </p:nvSpPr>
          <p:spPr bwMode="auto">
            <a:xfrm flipV="1">
              <a:off x="4275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57"/>
            <p:cNvSpPr>
              <a:spLocks noChangeShapeType="1"/>
            </p:cNvSpPr>
            <p:nvPr/>
          </p:nvSpPr>
          <p:spPr bwMode="auto">
            <a:xfrm>
              <a:off x="4275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58"/>
            <p:cNvSpPr>
              <a:spLocks noChangeArrowheads="1"/>
            </p:cNvSpPr>
            <p:nvPr/>
          </p:nvSpPr>
          <p:spPr bwMode="auto">
            <a:xfrm>
              <a:off x="4272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sz="1800"/>
            </a:p>
          </p:txBody>
        </p:sp>
        <p:sp>
          <p:nvSpPr>
            <p:cNvPr id="25" name="Line 159"/>
            <p:cNvSpPr>
              <a:spLocks noChangeShapeType="1"/>
            </p:cNvSpPr>
            <p:nvPr/>
          </p:nvSpPr>
          <p:spPr bwMode="auto">
            <a:xfrm flipV="1">
              <a:off x="4513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0"/>
            <p:cNvSpPr>
              <a:spLocks noChangeShapeType="1"/>
            </p:cNvSpPr>
            <p:nvPr/>
          </p:nvSpPr>
          <p:spPr bwMode="auto">
            <a:xfrm>
              <a:off x="4513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61"/>
            <p:cNvSpPr>
              <a:spLocks noChangeArrowheads="1"/>
            </p:cNvSpPr>
            <p:nvPr/>
          </p:nvSpPr>
          <p:spPr bwMode="auto">
            <a:xfrm>
              <a:off x="4510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 sz="1800"/>
            </a:p>
          </p:txBody>
        </p:sp>
        <p:sp>
          <p:nvSpPr>
            <p:cNvPr id="28" name="Line 162"/>
            <p:cNvSpPr>
              <a:spLocks noChangeShapeType="1"/>
            </p:cNvSpPr>
            <p:nvPr/>
          </p:nvSpPr>
          <p:spPr bwMode="auto">
            <a:xfrm flipV="1">
              <a:off x="4746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63"/>
            <p:cNvSpPr>
              <a:spLocks noChangeShapeType="1"/>
            </p:cNvSpPr>
            <p:nvPr/>
          </p:nvSpPr>
          <p:spPr bwMode="auto">
            <a:xfrm>
              <a:off x="4746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64"/>
            <p:cNvSpPr>
              <a:spLocks noChangeArrowheads="1"/>
            </p:cNvSpPr>
            <p:nvPr/>
          </p:nvSpPr>
          <p:spPr bwMode="auto">
            <a:xfrm>
              <a:off x="4743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6</a:t>
              </a:r>
              <a:endParaRPr lang="en-US" sz="1800"/>
            </a:p>
          </p:txBody>
        </p:sp>
        <p:sp>
          <p:nvSpPr>
            <p:cNvPr id="31" name="Line 165"/>
            <p:cNvSpPr>
              <a:spLocks noChangeShapeType="1"/>
            </p:cNvSpPr>
            <p:nvPr/>
          </p:nvSpPr>
          <p:spPr bwMode="auto">
            <a:xfrm flipV="1">
              <a:off x="4985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6"/>
            <p:cNvSpPr>
              <a:spLocks noChangeShapeType="1"/>
            </p:cNvSpPr>
            <p:nvPr/>
          </p:nvSpPr>
          <p:spPr bwMode="auto">
            <a:xfrm>
              <a:off x="4985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167"/>
            <p:cNvSpPr>
              <a:spLocks noChangeArrowheads="1"/>
            </p:cNvSpPr>
            <p:nvPr/>
          </p:nvSpPr>
          <p:spPr bwMode="auto">
            <a:xfrm>
              <a:off x="4982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7</a:t>
              </a:r>
              <a:endParaRPr lang="en-US" sz="1800"/>
            </a:p>
          </p:txBody>
        </p:sp>
        <p:sp>
          <p:nvSpPr>
            <p:cNvPr id="34" name="Line 168"/>
            <p:cNvSpPr>
              <a:spLocks noChangeShapeType="1"/>
            </p:cNvSpPr>
            <p:nvPr/>
          </p:nvSpPr>
          <p:spPr bwMode="auto">
            <a:xfrm flipV="1">
              <a:off x="5223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9"/>
            <p:cNvSpPr>
              <a:spLocks noChangeShapeType="1"/>
            </p:cNvSpPr>
            <p:nvPr/>
          </p:nvSpPr>
          <p:spPr bwMode="auto">
            <a:xfrm>
              <a:off x="5223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70"/>
            <p:cNvSpPr>
              <a:spLocks noChangeArrowheads="1"/>
            </p:cNvSpPr>
            <p:nvPr/>
          </p:nvSpPr>
          <p:spPr bwMode="auto">
            <a:xfrm>
              <a:off x="5220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8</a:t>
              </a:r>
              <a:endParaRPr lang="en-US" sz="1800"/>
            </a:p>
          </p:txBody>
        </p:sp>
        <p:sp>
          <p:nvSpPr>
            <p:cNvPr id="37" name="Line 171"/>
            <p:cNvSpPr>
              <a:spLocks noChangeShapeType="1"/>
            </p:cNvSpPr>
            <p:nvPr/>
          </p:nvSpPr>
          <p:spPr bwMode="auto">
            <a:xfrm flipV="1">
              <a:off x="5462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72"/>
            <p:cNvSpPr>
              <a:spLocks noChangeShapeType="1"/>
            </p:cNvSpPr>
            <p:nvPr/>
          </p:nvSpPr>
          <p:spPr bwMode="auto">
            <a:xfrm>
              <a:off x="5462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173"/>
            <p:cNvSpPr>
              <a:spLocks noChangeArrowheads="1"/>
            </p:cNvSpPr>
            <p:nvPr/>
          </p:nvSpPr>
          <p:spPr bwMode="auto">
            <a:xfrm>
              <a:off x="5459" y="234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9</a:t>
              </a:r>
              <a:endParaRPr lang="en-US" sz="1800"/>
            </a:p>
          </p:txBody>
        </p:sp>
        <p:sp>
          <p:nvSpPr>
            <p:cNvPr id="40" name="Line 174"/>
            <p:cNvSpPr>
              <a:spLocks noChangeShapeType="1"/>
            </p:cNvSpPr>
            <p:nvPr/>
          </p:nvSpPr>
          <p:spPr bwMode="auto">
            <a:xfrm flipV="1">
              <a:off x="5700" y="2271"/>
              <a:ext cx="0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75"/>
            <p:cNvSpPr>
              <a:spLocks noChangeShapeType="1"/>
            </p:cNvSpPr>
            <p:nvPr/>
          </p:nvSpPr>
          <p:spPr bwMode="auto">
            <a:xfrm>
              <a:off x="5700" y="695"/>
              <a:ext cx="0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76"/>
            <p:cNvSpPr>
              <a:spLocks noChangeArrowheads="1"/>
            </p:cNvSpPr>
            <p:nvPr/>
          </p:nvSpPr>
          <p:spPr bwMode="auto">
            <a:xfrm>
              <a:off x="5669" y="2343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sz="1800"/>
            </a:p>
          </p:txBody>
        </p:sp>
        <p:sp>
          <p:nvSpPr>
            <p:cNvPr id="43" name="Line 177"/>
            <p:cNvSpPr>
              <a:spLocks noChangeShapeType="1"/>
            </p:cNvSpPr>
            <p:nvPr/>
          </p:nvSpPr>
          <p:spPr bwMode="auto">
            <a:xfrm>
              <a:off x="3564" y="2250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78"/>
            <p:cNvSpPr>
              <a:spLocks noChangeShapeType="1"/>
            </p:cNvSpPr>
            <p:nvPr/>
          </p:nvSpPr>
          <p:spPr bwMode="auto">
            <a:xfrm flipH="1">
              <a:off x="5643" y="2250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179"/>
            <p:cNvSpPr>
              <a:spLocks noChangeArrowheads="1"/>
            </p:cNvSpPr>
            <p:nvPr/>
          </p:nvSpPr>
          <p:spPr bwMode="auto">
            <a:xfrm>
              <a:off x="3510" y="218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800"/>
            </a:p>
          </p:txBody>
        </p:sp>
        <p:sp>
          <p:nvSpPr>
            <p:cNvPr id="46" name="Line 180"/>
            <p:cNvSpPr>
              <a:spLocks noChangeShapeType="1"/>
            </p:cNvSpPr>
            <p:nvPr/>
          </p:nvSpPr>
          <p:spPr bwMode="auto">
            <a:xfrm>
              <a:off x="3564" y="1861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1"/>
            <p:cNvSpPr>
              <a:spLocks noChangeShapeType="1"/>
            </p:cNvSpPr>
            <p:nvPr/>
          </p:nvSpPr>
          <p:spPr bwMode="auto">
            <a:xfrm flipH="1">
              <a:off x="5643" y="1861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182"/>
            <p:cNvSpPr>
              <a:spLocks noChangeArrowheads="1"/>
            </p:cNvSpPr>
            <p:nvPr/>
          </p:nvSpPr>
          <p:spPr bwMode="auto">
            <a:xfrm>
              <a:off x="3367" y="1799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49" name="Line 183"/>
            <p:cNvSpPr>
              <a:spLocks noChangeShapeType="1"/>
            </p:cNvSpPr>
            <p:nvPr/>
          </p:nvSpPr>
          <p:spPr bwMode="auto">
            <a:xfrm>
              <a:off x="3564" y="1472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84"/>
            <p:cNvSpPr>
              <a:spLocks noChangeShapeType="1"/>
            </p:cNvSpPr>
            <p:nvPr/>
          </p:nvSpPr>
          <p:spPr bwMode="auto">
            <a:xfrm flipH="1">
              <a:off x="5643" y="1472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185"/>
            <p:cNvSpPr>
              <a:spLocks noChangeArrowheads="1"/>
            </p:cNvSpPr>
            <p:nvPr/>
          </p:nvSpPr>
          <p:spPr bwMode="auto">
            <a:xfrm>
              <a:off x="3367" y="1410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200</a:t>
              </a:r>
              <a:endParaRPr lang="en-US" sz="1800"/>
            </a:p>
          </p:txBody>
        </p:sp>
        <p:sp>
          <p:nvSpPr>
            <p:cNvPr id="52" name="Line 186"/>
            <p:cNvSpPr>
              <a:spLocks noChangeShapeType="1"/>
            </p:cNvSpPr>
            <p:nvPr/>
          </p:nvSpPr>
          <p:spPr bwMode="auto">
            <a:xfrm>
              <a:off x="3564" y="1084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87"/>
            <p:cNvSpPr>
              <a:spLocks noChangeShapeType="1"/>
            </p:cNvSpPr>
            <p:nvPr/>
          </p:nvSpPr>
          <p:spPr bwMode="auto">
            <a:xfrm flipH="1">
              <a:off x="5643" y="1084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188"/>
            <p:cNvSpPr>
              <a:spLocks noChangeArrowheads="1"/>
            </p:cNvSpPr>
            <p:nvPr/>
          </p:nvSpPr>
          <p:spPr bwMode="auto">
            <a:xfrm>
              <a:off x="3367" y="1021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300</a:t>
              </a:r>
              <a:endParaRPr lang="en-US" sz="1800"/>
            </a:p>
          </p:txBody>
        </p:sp>
        <p:sp>
          <p:nvSpPr>
            <p:cNvPr id="55" name="Line 189"/>
            <p:cNvSpPr>
              <a:spLocks noChangeShapeType="1"/>
            </p:cNvSpPr>
            <p:nvPr/>
          </p:nvSpPr>
          <p:spPr bwMode="auto">
            <a:xfrm>
              <a:off x="3564" y="695"/>
              <a:ext cx="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90"/>
            <p:cNvSpPr>
              <a:spLocks noChangeShapeType="1"/>
            </p:cNvSpPr>
            <p:nvPr/>
          </p:nvSpPr>
          <p:spPr bwMode="auto">
            <a:xfrm flipH="1">
              <a:off x="5643" y="695"/>
              <a:ext cx="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191"/>
            <p:cNvSpPr>
              <a:spLocks noChangeArrowheads="1"/>
            </p:cNvSpPr>
            <p:nvPr/>
          </p:nvSpPr>
          <p:spPr bwMode="auto">
            <a:xfrm>
              <a:off x="3367" y="632"/>
              <a:ext cx="1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400</a:t>
              </a:r>
              <a:endParaRPr lang="en-US" sz="1800"/>
            </a:p>
          </p:txBody>
        </p:sp>
        <p:sp>
          <p:nvSpPr>
            <p:cNvPr id="58" name="Line 192"/>
            <p:cNvSpPr>
              <a:spLocks noChangeShapeType="1"/>
            </p:cNvSpPr>
            <p:nvPr/>
          </p:nvSpPr>
          <p:spPr bwMode="auto">
            <a:xfrm>
              <a:off x="3564" y="690"/>
              <a:ext cx="21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93"/>
            <p:cNvSpPr>
              <a:spLocks/>
            </p:cNvSpPr>
            <p:nvPr/>
          </p:nvSpPr>
          <p:spPr bwMode="auto">
            <a:xfrm>
              <a:off x="3564" y="690"/>
              <a:ext cx="2136" cy="1638"/>
            </a:xfrm>
            <a:custGeom>
              <a:avLst/>
              <a:gdLst>
                <a:gd name="T0" fmla="*/ 0 w 412"/>
                <a:gd name="T1" fmla="*/ 164707803 h 316"/>
                <a:gd name="T2" fmla="*/ 215045531 w 412"/>
                <a:gd name="T3" fmla="*/ 164707803 h 316"/>
                <a:gd name="T4" fmla="*/ 215045531 w 412"/>
                <a:gd name="T5" fmla="*/ 0 h 316"/>
                <a:gd name="T6" fmla="*/ 0 60000 65536"/>
                <a:gd name="T7" fmla="*/ 0 60000 65536"/>
                <a:gd name="T8" fmla="*/ 0 60000 65536"/>
                <a:gd name="T9" fmla="*/ 0 w 412"/>
                <a:gd name="T10" fmla="*/ 0 h 316"/>
                <a:gd name="T11" fmla="*/ 412 w 412"/>
                <a:gd name="T12" fmla="*/ 316 h 3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" h="316">
                  <a:moveTo>
                    <a:pt x="0" y="316"/>
                  </a:moveTo>
                  <a:lnTo>
                    <a:pt x="412" y="316"/>
                  </a:lnTo>
                  <a:lnTo>
                    <a:pt x="4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94"/>
            <p:cNvSpPr>
              <a:spLocks noChangeShapeType="1"/>
            </p:cNvSpPr>
            <p:nvPr/>
          </p:nvSpPr>
          <p:spPr bwMode="auto">
            <a:xfrm flipV="1">
              <a:off x="3564" y="690"/>
              <a:ext cx="0" cy="1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95"/>
            <p:cNvSpPr>
              <a:spLocks noChangeArrowheads="1"/>
            </p:cNvSpPr>
            <p:nvPr/>
          </p:nvSpPr>
          <p:spPr bwMode="auto">
            <a:xfrm>
              <a:off x="4050" y="2468"/>
              <a:ext cx="12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number of </a:t>
              </a:r>
              <a:r>
                <a:rPr lang="en-US" sz="1200" dirty="0" smtClean="0">
                  <a:solidFill>
                    <a:srgbClr val="000000"/>
                  </a:solidFill>
                  <a:latin typeface="Helvetica" pitchFamily="34" charset="0"/>
                </a:rPr>
                <a:t>elements </a:t>
              </a:r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</a:rPr>
                <a:t>selected</a:t>
              </a:r>
              <a:endParaRPr lang="en-US" sz="1800" dirty="0"/>
            </a:p>
          </p:txBody>
        </p:sp>
        <p:sp>
          <p:nvSpPr>
            <p:cNvPr id="62" name="Rectangle 196"/>
            <p:cNvSpPr>
              <a:spLocks noChangeArrowheads="1"/>
            </p:cNvSpPr>
            <p:nvPr/>
          </p:nvSpPr>
          <p:spPr bwMode="auto">
            <a:xfrm rot="-5400000">
              <a:off x="2618" y="1381"/>
              <a:ext cx="133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running time (seconds)</a:t>
              </a:r>
              <a:endParaRPr lang="en-US" sz="2800"/>
            </a:p>
          </p:txBody>
        </p:sp>
        <p:sp>
          <p:nvSpPr>
            <p:cNvPr id="63" name="Rectangle 197"/>
            <p:cNvSpPr>
              <a:spLocks noChangeArrowheads="1"/>
            </p:cNvSpPr>
            <p:nvPr/>
          </p:nvSpPr>
          <p:spPr bwMode="auto">
            <a:xfrm>
              <a:off x="3571" y="2291"/>
              <a:ext cx="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en-US" sz="1800"/>
            </a:p>
          </p:txBody>
        </p:sp>
        <p:sp>
          <p:nvSpPr>
            <p:cNvPr id="64" name="Rectangle 198"/>
            <p:cNvSpPr>
              <a:spLocks noChangeArrowheads="1"/>
            </p:cNvSpPr>
            <p:nvPr/>
          </p:nvSpPr>
          <p:spPr bwMode="auto">
            <a:xfrm>
              <a:off x="5712" y="653"/>
              <a:ext cx="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en-US" sz="1800"/>
            </a:p>
          </p:txBody>
        </p:sp>
      </p:grpSp>
      <p:grpSp>
        <p:nvGrpSpPr>
          <p:cNvPr id="65" name="Group 199"/>
          <p:cNvGrpSpPr>
            <a:grpSpLocks/>
          </p:cNvGrpSpPr>
          <p:nvPr/>
        </p:nvGrpSpPr>
        <p:grpSpPr bwMode="auto">
          <a:xfrm>
            <a:off x="3314700" y="3712988"/>
            <a:ext cx="1925637" cy="420688"/>
            <a:chOff x="3642" y="866"/>
            <a:chExt cx="1213" cy="265"/>
          </a:xfrm>
        </p:grpSpPr>
        <p:sp>
          <p:nvSpPr>
            <p:cNvPr id="66" name="Line 200"/>
            <p:cNvSpPr>
              <a:spLocks noChangeShapeType="1"/>
            </p:cNvSpPr>
            <p:nvPr/>
          </p:nvSpPr>
          <p:spPr bwMode="auto">
            <a:xfrm flipH="1">
              <a:off x="3684" y="995"/>
              <a:ext cx="17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01"/>
            <p:cNvSpPr>
              <a:spLocks/>
            </p:cNvSpPr>
            <p:nvPr/>
          </p:nvSpPr>
          <p:spPr bwMode="auto">
            <a:xfrm>
              <a:off x="3642" y="980"/>
              <a:ext cx="68" cy="52"/>
            </a:xfrm>
            <a:custGeom>
              <a:avLst/>
              <a:gdLst>
                <a:gd name="T0" fmla="*/ 68 w 68"/>
                <a:gd name="T1" fmla="*/ 52 h 52"/>
                <a:gd name="T2" fmla="*/ 0 w 68"/>
                <a:gd name="T3" fmla="*/ 31 h 52"/>
                <a:gd name="T4" fmla="*/ 62 w 68"/>
                <a:gd name="T5" fmla="*/ 0 h 52"/>
                <a:gd name="T6" fmla="*/ 42 w 68"/>
                <a:gd name="T7" fmla="*/ 26 h 52"/>
                <a:gd name="T8" fmla="*/ 68 w 68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2"/>
                <a:gd name="T17" fmla="*/ 68 w 6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2">
                  <a:moveTo>
                    <a:pt x="68" y="52"/>
                  </a:moveTo>
                  <a:lnTo>
                    <a:pt x="0" y="31"/>
                  </a:lnTo>
                  <a:lnTo>
                    <a:pt x="62" y="0"/>
                  </a:lnTo>
                  <a:lnTo>
                    <a:pt x="42" y="26"/>
                  </a:lnTo>
                  <a:lnTo>
                    <a:pt x="6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202"/>
            <p:cNvSpPr>
              <a:spLocks noChangeArrowheads="1"/>
            </p:cNvSpPr>
            <p:nvPr/>
          </p:nvSpPr>
          <p:spPr bwMode="auto">
            <a:xfrm>
              <a:off x="3879" y="866"/>
              <a:ext cx="9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exhaustive search</a:t>
              </a:r>
              <a:endParaRPr lang="en-US"/>
            </a:p>
          </p:txBody>
        </p:sp>
        <p:sp>
          <p:nvSpPr>
            <p:cNvPr id="69" name="Rectangle 203"/>
            <p:cNvSpPr>
              <a:spLocks noChangeArrowheads="1"/>
            </p:cNvSpPr>
            <p:nvPr/>
          </p:nvSpPr>
          <p:spPr bwMode="auto">
            <a:xfrm>
              <a:off x="4024" y="995"/>
              <a:ext cx="65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(all subsets)</a:t>
              </a:r>
              <a:endParaRPr lang="en-US"/>
            </a:p>
          </p:txBody>
        </p:sp>
      </p:grpSp>
      <p:grpSp>
        <p:nvGrpSpPr>
          <p:cNvPr id="70" name="Group 204"/>
          <p:cNvGrpSpPr>
            <a:grpSpLocks/>
          </p:cNvGrpSpPr>
          <p:nvPr/>
        </p:nvGrpSpPr>
        <p:grpSpPr bwMode="auto">
          <a:xfrm>
            <a:off x="4706937" y="4403551"/>
            <a:ext cx="957263" cy="419100"/>
            <a:chOff x="4496" y="1301"/>
            <a:chExt cx="603" cy="264"/>
          </a:xfrm>
        </p:grpSpPr>
        <p:sp>
          <p:nvSpPr>
            <p:cNvPr id="71" name="Line 205"/>
            <p:cNvSpPr>
              <a:spLocks noChangeShapeType="1"/>
            </p:cNvSpPr>
            <p:nvPr/>
          </p:nvSpPr>
          <p:spPr bwMode="auto">
            <a:xfrm>
              <a:off x="4809" y="1431"/>
              <a:ext cx="243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06"/>
            <p:cNvSpPr>
              <a:spLocks/>
            </p:cNvSpPr>
            <p:nvPr/>
          </p:nvSpPr>
          <p:spPr bwMode="auto">
            <a:xfrm>
              <a:off x="5021" y="1472"/>
              <a:ext cx="78" cy="52"/>
            </a:xfrm>
            <a:custGeom>
              <a:avLst/>
              <a:gdLst>
                <a:gd name="T0" fmla="*/ 16 w 78"/>
                <a:gd name="T1" fmla="*/ 0 h 52"/>
                <a:gd name="T2" fmla="*/ 78 w 78"/>
                <a:gd name="T3" fmla="*/ 47 h 52"/>
                <a:gd name="T4" fmla="*/ 0 w 78"/>
                <a:gd name="T5" fmla="*/ 52 h 52"/>
                <a:gd name="T6" fmla="*/ 31 w 78"/>
                <a:gd name="T7" fmla="*/ 31 h 52"/>
                <a:gd name="T8" fmla="*/ 16 w 78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2"/>
                <a:gd name="T17" fmla="*/ 78 w 7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2">
                  <a:moveTo>
                    <a:pt x="16" y="0"/>
                  </a:moveTo>
                  <a:lnTo>
                    <a:pt x="78" y="47"/>
                  </a:lnTo>
                  <a:lnTo>
                    <a:pt x="0" y="52"/>
                  </a:lnTo>
                  <a:lnTo>
                    <a:pt x="31" y="3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207"/>
            <p:cNvSpPr>
              <a:spLocks noChangeArrowheads="1"/>
            </p:cNvSpPr>
            <p:nvPr/>
          </p:nvSpPr>
          <p:spPr bwMode="auto">
            <a:xfrm>
              <a:off x="4522" y="1301"/>
              <a:ext cx="2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naive</a:t>
              </a:r>
              <a:endParaRPr lang="en-US"/>
            </a:p>
          </p:txBody>
        </p:sp>
        <p:sp>
          <p:nvSpPr>
            <p:cNvPr id="74" name="Rectangle 208"/>
            <p:cNvSpPr>
              <a:spLocks noChangeArrowheads="1"/>
            </p:cNvSpPr>
            <p:nvPr/>
          </p:nvSpPr>
          <p:spPr bwMode="auto">
            <a:xfrm>
              <a:off x="4496" y="1431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greedy</a:t>
              </a:r>
              <a:endParaRPr lang="en-US"/>
            </a:p>
          </p:txBody>
        </p:sp>
      </p:grpSp>
      <p:grpSp>
        <p:nvGrpSpPr>
          <p:cNvPr id="75" name="Group 209"/>
          <p:cNvGrpSpPr>
            <a:grpSpLocks/>
          </p:cNvGrpSpPr>
          <p:nvPr/>
        </p:nvGrpSpPr>
        <p:grpSpPr bwMode="auto">
          <a:xfrm>
            <a:off x="5375285" y="5279851"/>
            <a:ext cx="728663" cy="630237"/>
            <a:chOff x="4917" y="1853"/>
            <a:chExt cx="459" cy="397"/>
          </a:xfrm>
        </p:grpSpPr>
        <p:sp>
          <p:nvSpPr>
            <p:cNvPr id="76" name="Line 210"/>
            <p:cNvSpPr>
              <a:spLocks noChangeShapeType="1"/>
            </p:cNvSpPr>
            <p:nvPr/>
          </p:nvSpPr>
          <p:spPr bwMode="auto">
            <a:xfrm>
              <a:off x="5270" y="2048"/>
              <a:ext cx="21" cy="1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11"/>
            <p:cNvSpPr>
              <a:spLocks/>
            </p:cNvSpPr>
            <p:nvPr/>
          </p:nvSpPr>
          <p:spPr bwMode="auto">
            <a:xfrm>
              <a:off x="5265" y="2177"/>
              <a:ext cx="46" cy="73"/>
            </a:xfrm>
            <a:custGeom>
              <a:avLst/>
              <a:gdLst>
                <a:gd name="T0" fmla="*/ 46 w 46"/>
                <a:gd name="T1" fmla="*/ 0 h 73"/>
                <a:gd name="T2" fmla="*/ 36 w 46"/>
                <a:gd name="T3" fmla="*/ 73 h 73"/>
                <a:gd name="T4" fmla="*/ 0 w 46"/>
                <a:gd name="T5" fmla="*/ 6 h 73"/>
                <a:gd name="T6" fmla="*/ 26 w 46"/>
                <a:gd name="T7" fmla="*/ 26 h 73"/>
                <a:gd name="T8" fmla="*/ 46 w 4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3"/>
                <a:gd name="T17" fmla="*/ 46 w 4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3">
                  <a:moveTo>
                    <a:pt x="46" y="0"/>
                  </a:moveTo>
                  <a:lnTo>
                    <a:pt x="36" y="73"/>
                  </a:lnTo>
                  <a:lnTo>
                    <a:pt x="0" y="6"/>
                  </a:lnTo>
                  <a:lnTo>
                    <a:pt x="26" y="2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212"/>
            <p:cNvSpPr>
              <a:spLocks noChangeArrowheads="1"/>
            </p:cNvSpPr>
            <p:nvPr/>
          </p:nvSpPr>
          <p:spPr bwMode="auto">
            <a:xfrm>
              <a:off x="4917" y="1853"/>
              <a:ext cx="45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Helvetica" pitchFamily="34" charset="0"/>
                </a:rPr>
                <a:t>    </a:t>
              </a:r>
              <a:r>
                <a:rPr lang="en-US" sz="1700" b="1" dirty="0" smtClean="0">
                  <a:solidFill>
                    <a:srgbClr val="D60093"/>
                  </a:solidFill>
                  <a:latin typeface="Helvetica" pitchFamily="34" charset="0"/>
                </a:rPr>
                <a:t>Lazy</a:t>
              </a:r>
              <a:endParaRPr lang="en-US" b="1" dirty="0">
                <a:solidFill>
                  <a:srgbClr val="D60093"/>
                </a:solidFill>
              </a:endParaRPr>
            </a:p>
          </p:txBody>
        </p:sp>
      </p:grpSp>
      <p:grpSp>
        <p:nvGrpSpPr>
          <p:cNvPr id="79" name="Group 213"/>
          <p:cNvGrpSpPr>
            <a:grpSpLocks/>
          </p:cNvGrpSpPr>
          <p:nvPr/>
        </p:nvGrpSpPr>
        <p:grpSpPr bwMode="auto">
          <a:xfrm>
            <a:off x="3187700" y="3441526"/>
            <a:ext cx="180975" cy="2484437"/>
            <a:chOff x="3539" y="695"/>
            <a:chExt cx="114" cy="1565"/>
          </a:xfrm>
        </p:grpSpPr>
        <p:sp>
          <p:nvSpPr>
            <p:cNvPr id="80" name="Line 214"/>
            <p:cNvSpPr>
              <a:spLocks noChangeShapeType="1"/>
            </p:cNvSpPr>
            <p:nvPr/>
          </p:nvSpPr>
          <p:spPr bwMode="auto">
            <a:xfrm flipV="1">
              <a:off x="3564" y="695"/>
              <a:ext cx="89" cy="15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15"/>
            <p:cNvSpPr>
              <a:spLocks/>
            </p:cNvSpPr>
            <p:nvPr/>
          </p:nvSpPr>
          <p:spPr bwMode="auto">
            <a:xfrm>
              <a:off x="3539" y="2219"/>
              <a:ext cx="51" cy="41"/>
            </a:xfrm>
            <a:custGeom>
              <a:avLst/>
              <a:gdLst>
                <a:gd name="T0" fmla="*/ 0 w 51"/>
                <a:gd name="T1" fmla="*/ 41 h 41"/>
                <a:gd name="T2" fmla="*/ 51 w 51"/>
                <a:gd name="T3" fmla="*/ 41 h 41"/>
                <a:gd name="T4" fmla="*/ 25 w 51"/>
                <a:gd name="T5" fmla="*/ 0 h 41"/>
                <a:gd name="T6" fmla="*/ 0 w 51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41"/>
                <a:gd name="T14" fmla="*/ 51 w 5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41">
                  <a:moveTo>
                    <a:pt x="0" y="41"/>
                  </a:moveTo>
                  <a:lnTo>
                    <a:pt x="51" y="41"/>
                  </a:lnTo>
                  <a:lnTo>
                    <a:pt x="25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216"/>
          <p:cNvGrpSpPr>
            <a:grpSpLocks/>
          </p:cNvGrpSpPr>
          <p:nvPr/>
        </p:nvGrpSpPr>
        <p:grpSpPr bwMode="auto">
          <a:xfrm>
            <a:off x="3227387" y="3778076"/>
            <a:ext cx="3424238" cy="2124075"/>
            <a:chOff x="3564" y="907"/>
            <a:chExt cx="2157" cy="1338"/>
          </a:xfrm>
        </p:grpSpPr>
        <p:sp>
          <p:nvSpPr>
            <p:cNvPr id="83" name="Freeform 217"/>
            <p:cNvSpPr>
              <a:spLocks/>
            </p:cNvSpPr>
            <p:nvPr/>
          </p:nvSpPr>
          <p:spPr bwMode="auto">
            <a:xfrm>
              <a:off x="3564" y="928"/>
              <a:ext cx="2136" cy="1317"/>
            </a:xfrm>
            <a:custGeom>
              <a:avLst/>
              <a:gdLst>
                <a:gd name="T0" fmla="*/ 0 w 2136"/>
                <a:gd name="T1" fmla="*/ 1317 h 1317"/>
                <a:gd name="T2" fmla="*/ 234 w 2136"/>
                <a:gd name="T3" fmla="*/ 1296 h 1317"/>
                <a:gd name="T4" fmla="*/ 472 w 2136"/>
                <a:gd name="T5" fmla="*/ 1239 h 1317"/>
                <a:gd name="T6" fmla="*/ 711 w 2136"/>
                <a:gd name="T7" fmla="*/ 1151 h 1317"/>
                <a:gd name="T8" fmla="*/ 949 w 2136"/>
                <a:gd name="T9" fmla="*/ 1016 h 1317"/>
                <a:gd name="T10" fmla="*/ 1182 w 2136"/>
                <a:gd name="T11" fmla="*/ 866 h 1317"/>
                <a:gd name="T12" fmla="*/ 1421 w 2136"/>
                <a:gd name="T13" fmla="*/ 679 h 1317"/>
                <a:gd name="T14" fmla="*/ 1659 w 2136"/>
                <a:gd name="T15" fmla="*/ 472 h 1317"/>
                <a:gd name="T16" fmla="*/ 1898 w 2136"/>
                <a:gd name="T17" fmla="*/ 244 h 1317"/>
                <a:gd name="T18" fmla="*/ 2136 w 2136"/>
                <a:gd name="T19" fmla="*/ 0 h 1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317"/>
                <a:gd name="T32" fmla="*/ 2136 w 2136"/>
                <a:gd name="T33" fmla="*/ 1317 h 1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317">
                  <a:moveTo>
                    <a:pt x="0" y="1317"/>
                  </a:moveTo>
                  <a:lnTo>
                    <a:pt x="234" y="1296"/>
                  </a:lnTo>
                  <a:lnTo>
                    <a:pt x="472" y="1239"/>
                  </a:lnTo>
                  <a:lnTo>
                    <a:pt x="711" y="1151"/>
                  </a:lnTo>
                  <a:lnTo>
                    <a:pt x="949" y="1016"/>
                  </a:lnTo>
                  <a:lnTo>
                    <a:pt x="1182" y="866"/>
                  </a:lnTo>
                  <a:lnTo>
                    <a:pt x="1421" y="679"/>
                  </a:lnTo>
                  <a:lnTo>
                    <a:pt x="1659" y="472"/>
                  </a:lnTo>
                  <a:lnTo>
                    <a:pt x="1898" y="244"/>
                  </a:lnTo>
                  <a:lnTo>
                    <a:pt x="2136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218"/>
            <p:cNvSpPr>
              <a:spLocks noChangeArrowheads="1"/>
            </p:cNvSpPr>
            <p:nvPr/>
          </p:nvSpPr>
          <p:spPr bwMode="auto">
            <a:xfrm>
              <a:off x="3777" y="2203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219"/>
            <p:cNvSpPr>
              <a:spLocks noChangeArrowheads="1"/>
            </p:cNvSpPr>
            <p:nvPr/>
          </p:nvSpPr>
          <p:spPr bwMode="auto">
            <a:xfrm>
              <a:off x="4015" y="2146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220"/>
            <p:cNvSpPr>
              <a:spLocks noChangeArrowheads="1"/>
            </p:cNvSpPr>
            <p:nvPr/>
          </p:nvSpPr>
          <p:spPr bwMode="auto">
            <a:xfrm>
              <a:off x="4254" y="2058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221"/>
            <p:cNvSpPr>
              <a:spLocks noChangeArrowheads="1"/>
            </p:cNvSpPr>
            <p:nvPr/>
          </p:nvSpPr>
          <p:spPr bwMode="auto">
            <a:xfrm>
              <a:off x="4492" y="1923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222"/>
            <p:cNvSpPr>
              <a:spLocks noChangeArrowheads="1"/>
            </p:cNvSpPr>
            <p:nvPr/>
          </p:nvSpPr>
          <p:spPr bwMode="auto">
            <a:xfrm>
              <a:off x="4726" y="1773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223"/>
            <p:cNvSpPr>
              <a:spLocks noChangeArrowheads="1"/>
            </p:cNvSpPr>
            <p:nvPr/>
          </p:nvSpPr>
          <p:spPr bwMode="auto">
            <a:xfrm>
              <a:off x="4964" y="1586"/>
              <a:ext cx="42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224"/>
            <p:cNvSpPr>
              <a:spLocks noChangeArrowheads="1"/>
            </p:cNvSpPr>
            <p:nvPr/>
          </p:nvSpPr>
          <p:spPr bwMode="auto">
            <a:xfrm>
              <a:off x="5203" y="1379"/>
              <a:ext cx="41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225"/>
            <p:cNvSpPr>
              <a:spLocks noChangeArrowheads="1"/>
            </p:cNvSpPr>
            <p:nvPr/>
          </p:nvSpPr>
          <p:spPr bwMode="auto">
            <a:xfrm>
              <a:off x="5441" y="1151"/>
              <a:ext cx="42" cy="41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226"/>
            <p:cNvSpPr>
              <a:spLocks noChangeArrowheads="1"/>
            </p:cNvSpPr>
            <p:nvPr/>
          </p:nvSpPr>
          <p:spPr bwMode="auto">
            <a:xfrm>
              <a:off x="5680" y="907"/>
              <a:ext cx="41" cy="42"/>
            </a:xfrm>
            <a:prstGeom prst="rect">
              <a:avLst/>
            </a:prstGeom>
            <a:solidFill>
              <a:srgbClr val="0000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227"/>
          <p:cNvGrpSpPr>
            <a:grpSpLocks/>
          </p:cNvGrpSpPr>
          <p:nvPr/>
        </p:nvGrpSpPr>
        <p:grpSpPr bwMode="auto">
          <a:xfrm>
            <a:off x="3227387" y="5860876"/>
            <a:ext cx="3424238" cy="82550"/>
            <a:chOff x="3564" y="2219"/>
            <a:chExt cx="2157" cy="52"/>
          </a:xfrm>
        </p:grpSpPr>
        <p:sp>
          <p:nvSpPr>
            <p:cNvPr id="94" name="Freeform 228"/>
            <p:cNvSpPr>
              <a:spLocks/>
            </p:cNvSpPr>
            <p:nvPr/>
          </p:nvSpPr>
          <p:spPr bwMode="auto">
            <a:xfrm>
              <a:off x="3564" y="2245"/>
              <a:ext cx="2136" cy="0"/>
            </a:xfrm>
            <a:custGeom>
              <a:avLst/>
              <a:gdLst>
                <a:gd name="T0" fmla="*/ 0 w 2136"/>
                <a:gd name="T1" fmla="*/ 234 w 2136"/>
                <a:gd name="T2" fmla="*/ 472 w 2136"/>
                <a:gd name="T3" fmla="*/ 711 w 2136"/>
                <a:gd name="T4" fmla="*/ 949 w 2136"/>
                <a:gd name="T5" fmla="*/ 1182 w 2136"/>
                <a:gd name="T6" fmla="*/ 1421 w 2136"/>
                <a:gd name="T7" fmla="*/ 1659 w 2136"/>
                <a:gd name="T8" fmla="*/ 1898 w 2136"/>
                <a:gd name="T9" fmla="*/ 2136 w 2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w 2136"/>
                <a:gd name="T21" fmla="*/ 2136 w 2136"/>
              </a:gdLst>
              <a:ahLst/>
              <a:cxnLst>
                <a:cxn ang="T10">
                  <a:pos x="T0" y="0"/>
                </a:cxn>
                <a:cxn ang="T11">
                  <a:pos x="T1" y="0"/>
                </a:cxn>
                <a:cxn ang="T12">
                  <a:pos x="T2" y="0"/>
                </a:cxn>
                <a:cxn ang="T13">
                  <a:pos x="T3" y="0"/>
                </a:cxn>
                <a:cxn ang="T14">
                  <a:pos x="T4" y="0"/>
                </a:cxn>
                <a:cxn ang="T15">
                  <a:pos x="T5" y="0"/>
                </a:cxn>
                <a:cxn ang="T16">
                  <a:pos x="T6" y="0"/>
                </a:cxn>
                <a:cxn ang="T17">
                  <a:pos x="T7" y="0"/>
                </a:cxn>
                <a:cxn ang="T18">
                  <a:pos x="T8" y="0"/>
                </a:cxn>
                <a:cxn ang="T19">
                  <a:pos x="T9" y="0"/>
                </a:cxn>
              </a:cxnLst>
              <a:rect l="T20" t="0" r="T21" b="0"/>
              <a:pathLst>
                <a:path w="2136">
                  <a:moveTo>
                    <a:pt x="0" y="0"/>
                  </a:moveTo>
                  <a:lnTo>
                    <a:pt x="234" y="0"/>
                  </a:lnTo>
                  <a:lnTo>
                    <a:pt x="472" y="0"/>
                  </a:lnTo>
                  <a:lnTo>
                    <a:pt x="711" y="0"/>
                  </a:lnTo>
                  <a:lnTo>
                    <a:pt x="949" y="0"/>
                  </a:lnTo>
                  <a:lnTo>
                    <a:pt x="1182" y="0"/>
                  </a:lnTo>
                  <a:lnTo>
                    <a:pt x="1421" y="0"/>
                  </a:lnTo>
                  <a:lnTo>
                    <a:pt x="1659" y="0"/>
                  </a:lnTo>
                  <a:lnTo>
                    <a:pt x="1898" y="0"/>
                  </a:lnTo>
                  <a:lnTo>
                    <a:pt x="2136" y="0"/>
                  </a:lnTo>
                </a:path>
              </a:pathLst>
            </a:cu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9"/>
            <p:cNvSpPr>
              <a:spLocks/>
            </p:cNvSpPr>
            <p:nvPr/>
          </p:nvSpPr>
          <p:spPr bwMode="auto">
            <a:xfrm>
              <a:off x="3777" y="2219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30"/>
            <p:cNvSpPr>
              <a:spLocks/>
            </p:cNvSpPr>
            <p:nvPr/>
          </p:nvSpPr>
          <p:spPr bwMode="auto">
            <a:xfrm>
              <a:off x="4015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31"/>
            <p:cNvSpPr>
              <a:spLocks/>
            </p:cNvSpPr>
            <p:nvPr/>
          </p:nvSpPr>
          <p:spPr bwMode="auto">
            <a:xfrm>
              <a:off x="4254" y="2219"/>
              <a:ext cx="41" cy="52"/>
            </a:xfrm>
            <a:custGeom>
              <a:avLst/>
              <a:gdLst>
                <a:gd name="T0" fmla="*/ 21 w 41"/>
                <a:gd name="T1" fmla="*/ 52 h 52"/>
                <a:gd name="T2" fmla="*/ 41 w 41"/>
                <a:gd name="T3" fmla="*/ 26 h 52"/>
                <a:gd name="T4" fmla="*/ 21 w 41"/>
                <a:gd name="T5" fmla="*/ 0 h 52"/>
                <a:gd name="T6" fmla="*/ 0 w 41"/>
                <a:gd name="T7" fmla="*/ 26 h 52"/>
                <a:gd name="T8" fmla="*/ 21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1" y="52"/>
                  </a:moveTo>
                  <a:lnTo>
                    <a:pt x="41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32"/>
            <p:cNvSpPr>
              <a:spLocks/>
            </p:cNvSpPr>
            <p:nvPr/>
          </p:nvSpPr>
          <p:spPr bwMode="auto">
            <a:xfrm>
              <a:off x="4492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33"/>
            <p:cNvSpPr>
              <a:spLocks/>
            </p:cNvSpPr>
            <p:nvPr/>
          </p:nvSpPr>
          <p:spPr bwMode="auto">
            <a:xfrm>
              <a:off x="4726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34"/>
            <p:cNvSpPr>
              <a:spLocks/>
            </p:cNvSpPr>
            <p:nvPr/>
          </p:nvSpPr>
          <p:spPr bwMode="auto">
            <a:xfrm>
              <a:off x="4964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35"/>
            <p:cNvSpPr>
              <a:spLocks/>
            </p:cNvSpPr>
            <p:nvPr/>
          </p:nvSpPr>
          <p:spPr bwMode="auto">
            <a:xfrm>
              <a:off x="5203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36"/>
            <p:cNvSpPr>
              <a:spLocks/>
            </p:cNvSpPr>
            <p:nvPr/>
          </p:nvSpPr>
          <p:spPr bwMode="auto">
            <a:xfrm>
              <a:off x="5441" y="2219"/>
              <a:ext cx="42" cy="52"/>
            </a:xfrm>
            <a:custGeom>
              <a:avLst/>
              <a:gdLst>
                <a:gd name="T0" fmla="*/ 21 w 42"/>
                <a:gd name="T1" fmla="*/ 52 h 52"/>
                <a:gd name="T2" fmla="*/ 42 w 42"/>
                <a:gd name="T3" fmla="*/ 26 h 52"/>
                <a:gd name="T4" fmla="*/ 21 w 42"/>
                <a:gd name="T5" fmla="*/ 0 h 52"/>
                <a:gd name="T6" fmla="*/ 0 w 42"/>
                <a:gd name="T7" fmla="*/ 26 h 52"/>
                <a:gd name="T8" fmla="*/ 21 w 42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2"/>
                <a:gd name="T17" fmla="*/ 42 w 4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2">
                  <a:moveTo>
                    <a:pt x="21" y="52"/>
                  </a:moveTo>
                  <a:lnTo>
                    <a:pt x="42" y="26"/>
                  </a:lnTo>
                  <a:lnTo>
                    <a:pt x="21" y="0"/>
                  </a:lnTo>
                  <a:lnTo>
                    <a:pt x="0" y="26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37"/>
            <p:cNvSpPr>
              <a:spLocks/>
            </p:cNvSpPr>
            <p:nvPr/>
          </p:nvSpPr>
          <p:spPr bwMode="auto">
            <a:xfrm>
              <a:off x="5680" y="2219"/>
              <a:ext cx="41" cy="52"/>
            </a:xfrm>
            <a:custGeom>
              <a:avLst/>
              <a:gdLst>
                <a:gd name="T0" fmla="*/ 20 w 41"/>
                <a:gd name="T1" fmla="*/ 52 h 52"/>
                <a:gd name="T2" fmla="*/ 41 w 41"/>
                <a:gd name="T3" fmla="*/ 26 h 52"/>
                <a:gd name="T4" fmla="*/ 20 w 41"/>
                <a:gd name="T5" fmla="*/ 0 h 52"/>
                <a:gd name="T6" fmla="*/ 0 w 41"/>
                <a:gd name="T7" fmla="*/ 26 h 52"/>
                <a:gd name="T8" fmla="*/ 20 w 41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20" y="52"/>
                  </a:moveTo>
                  <a:lnTo>
                    <a:pt x="41" y="26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7F00"/>
            </a:solidFill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810551" y="0"/>
            <a:ext cx="2333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err="1" smtClean="0">
                <a:solidFill>
                  <a:schemeClr val="bg1"/>
                </a:solidFill>
              </a:rPr>
              <a:t>Leskovec</a:t>
            </a:r>
            <a:r>
              <a:rPr lang="en-US" sz="1600" dirty="0" smtClean="0">
                <a:solidFill>
                  <a:schemeClr val="bg1"/>
                </a:solidFill>
              </a:rPr>
              <a:t> et al., KDD ’07]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about </a:t>
            </a:r>
            <a:r>
              <a:rPr lang="en-US" dirty="0" err="1" smtClean="0"/>
              <a:t>Submodular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78008"/>
              </p:ext>
            </p:extLst>
          </p:nvPr>
        </p:nvGraphicFramePr>
        <p:xfrm>
          <a:off x="386643" y="2003780"/>
          <a:ext cx="8376357" cy="4073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8244"/>
                <a:gridCol w="3938580"/>
                <a:gridCol w="2679533"/>
              </a:tblGrid>
              <a:tr h="7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 smtClean="0"/>
                        <a:t>Submodular</a:t>
                      </a: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Maximization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err="1" smtClean="0"/>
                        <a:t>Submodular</a:t>
                      </a:r>
                      <a:endParaRPr lang="en-US" baseline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smtClean="0"/>
                        <a:t>Minimization</a:t>
                      </a:r>
                      <a:endParaRPr lang="en-US" dirty="0"/>
                    </a:p>
                  </a:txBody>
                  <a:tcPr/>
                </a:tc>
              </a:tr>
              <a:tr h="164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Unconstrained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164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NP-Hard </a:t>
                      </a:r>
                      <a:r>
                        <a:rPr lang="en-US" dirty="0" smtClean="0"/>
                        <a:t>but </a:t>
                      </a:r>
                      <a:r>
                        <a:rPr lang="en-US" b="1" dirty="0" smtClean="0"/>
                        <a:t>well-</a:t>
                      </a:r>
                      <a:r>
                        <a:rPr lang="en-US" b="1" dirty="0" err="1" smtClean="0"/>
                        <a:t>approximable</a:t>
                      </a:r>
                      <a:r>
                        <a:rPr lang="en-US" b="1" dirty="0" smtClean="0"/>
                        <a:t> </a:t>
                      </a:r>
                      <a:r>
                        <a:rPr lang="en-US" dirty="0" smtClean="0"/>
                        <a:t>with Greedy-style algorithms for</a:t>
                      </a:r>
                      <a:r>
                        <a:rPr lang="en-US" baseline="0" dirty="0" smtClean="0"/>
                        <a:t> cardinality, </a:t>
                      </a:r>
                      <a:r>
                        <a:rPr lang="en-US" baseline="0" dirty="0" err="1" smtClean="0"/>
                        <a:t>matroid</a:t>
                      </a:r>
                      <a:r>
                        <a:rPr lang="en-US" baseline="0" dirty="0" smtClean="0"/>
                        <a:t> constraints; Non-greedy for more complex (connectivity) constraints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about </a:t>
            </a:r>
            <a:r>
              <a:rPr lang="en-US" dirty="0" err="1" smtClean="0"/>
              <a:t>Submodular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46758"/>
              </p:ext>
            </p:extLst>
          </p:nvPr>
        </p:nvGraphicFramePr>
        <p:xfrm>
          <a:off x="386643" y="2003780"/>
          <a:ext cx="8376357" cy="4073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8244"/>
                <a:gridCol w="3938580"/>
                <a:gridCol w="2679533"/>
              </a:tblGrid>
              <a:tr h="7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 smtClean="0"/>
                        <a:t>Submodular</a:t>
                      </a: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Maximization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err="1" smtClean="0"/>
                        <a:t>Submodular</a:t>
                      </a:r>
                      <a:endParaRPr lang="en-US" baseline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smtClean="0"/>
                        <a:t>Minimization</a:t>
                      </a:r>
                      <a:endParaRPr lang="en-US" dirty="0"/>
                    </a:p>
                  </a:txBody>
                  <a:tcPr/>
                </a:tc>
              </a:tr>
              <a:tr h="164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Unconstrained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NP-Hard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but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baseline="0" dirty="0" smtClean="0"/>
                        <a:t>well-</a:t>
                      </a:r>
                      <a:r>
                        <a:rPr lang="en-US" b="1" baseline="0" dirty="0" err="1" smtClean="0"/>
                        <a:t>approximable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smtClean="0"/>
                        <a:t>(if non-negative)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164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NP-Hard </a:t>
                      </a:r>
                      <a:r>
                        <a:rPr lang="en-US" dirty="0" smtClean="0"/>
                        <a:t>but </a:t>
                      </a:r>
                      <a:r>
                        <a:rPr lang="en-US" b="1" dirty="0" smtClean="0"/>
                        <a:t>well-</a:t>
                      </a:r>
                      <a:r>
                        <a:rPr lang="en-US" b="1" dirty="0" err="1" smtClean="0"/>
                        <a:t>approximable</a:t>
                      </a:r>
                      <a:r>
                        <a:rPr lang="en-US" b="1" dirty="0" smtClean="0"/>
                        <a:t> </a:t>
                      </a:r>
                      <a:r>
                        <a:rPr lang="en-US" dirty="0" smtClean="0"/>
                        <a:t>with Greedy-style algorithms for</a:t>
                      </a:r>
                      <a:r>
                        <a:rPr lang="en-US" baseline="0" dirty="0" smtClean="0"/>
                        <a:t> cardinality, </a:t>
                      </a:r>
                      <a:r>
                        <a:rPr lang="en-US" baseline="0" dirty="0" err="1" smtClean="0"/>
                        <a:t>matroid</a:t>
                      </a:r>
                      <a:r>
                        <a:rPr lang="en-US" baseline="0" dirty="0" smtClean="0"/>
                        <a:t> constraints; Non-greedy for more complex (connectivity) constraints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6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about </a:t>
            </a:r>
            <a:r>
              <a:rPr lang="en-US" dirty="0" err="1" smtClean="0"/>
              <a:t>Submodular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04644"/>
              </p:ext>
            </p:extLst>
          </p:nvPr>
        </p:nvGraphicFramePr>
        <p:xfrm>
          <a:off x="386643" y="2003780"/>
          <a:ext cx="8376357" cy="4073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8244"/>
                <a:gridCol w="3938580"/>
                <a:gridCol w="2679533"/>
              </a:tblGrid>
              <a:tr h="7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 smtClean="0"/>
                        <a:t>Submodular</a:t>
                      </a: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Maximization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err="1" smtClean="0"/>
                        <a:t>Submodular</a:t>
                      </a:r>
                      <a:endParaRPr lang="en-US" baseline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smtClean="0"/>
                        <a:t>Minimization</a:t>
                      </a:r>
                      <a:endParaRPr lang="en-US" dirty="0"/>
                    </a:p>
                  </a:txBody>
                  <a:tcPr/>
                </a:tc>
              </a:tr>
              <a:tr h="164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Unconstrained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NP-Hard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but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baseline="0" dirty="0" smtClean="0"/>
                        <a:t>well-</a:t>
                      </a:r>
                      <a:r>
                        <a:rPr lang="en-US" b="1" baseline="0" dirty="0" err="1" smtClean="0"/>
                        <a:t>approximable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smtClean="0"/>
                        <a:t>(if non-negative)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Polynomial time</a:t>
                      </a:r>
                      <a:r>
                        <a:rPr lang="en-US" dirty="0" smtClean="0"/>
                        <a:t>!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Generally inefficient (n^6), but can exploit special cases (cuts; symmetry etc.)</a:t>
                      </a:r>
                      <a:endParaRPr lang="en-US" dirty="0"/>
                    </a:p>
                  </a:txBody>
                  <a:tcPr/>
                </a:tc>
              </a:tr>
              <a:tr h="164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NP-Hard </a:t>
                      </a:r>
                      <a:r>
                        <a:rPr lang="en-US" dirty="0" smtClean="0"/>
                        <a:t>but </a:t>
                      </a:r>
                      <a:r>
                        <a:rPr lang="en-US" b="1" dirty="0" smtClean="0"/>
                        <a:t>well-</a:t>
                      </a:r>
                      <a:r>
                        <a:rPr lang="en-US" b="1" dirty="0" err="1" smtClean="0"/>
                        <a:t>approximable</a:t>
                      </a:r>
                      <a:r>
                        <a:rPr lang="en-US" b="1" dirty="0" smtClean="0"/>
                        <a:t> </a:t>
                      </a:r>
                      <a:r>
                        <a:rPr lang="en-US" dirty="0" smtClean="0"/>
                        <a:t>with Greedy-style algorithms for</a:t>
                      </a:r>
                      <a:r>
                        <a:rPr lang="en-US" baseline="0" dirty="0" smtClean="0"/>
                        <a:t> cardinality, </a:t>
                      </a:r>
                      <a:r>
                        <a:rPr lang="en-US" baseline="0" dirty="0" err="1" smtClean="0"/>
                        <a:t>matroid</a:t>
                      </a:r>
                      <a:r>
                        <a:rPr lang="en-US" baseline="0" dirty="0" smtClean="0"/>
                        <a:t> constraints; Non-greedy for more complex (connectivity) constraints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4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about </a:t>
            </a:r>
            <a:r>
              <a:rPr lang="en-US" dirty="0" err="1" smtClean="0"/>
              <a:t>Submodular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42902"/>
              </p:ext>
            </p:extLst>
          </p:nvPr>
        </p:nvGraphicFramePr>
        <p:xfrm>
          <a:off x="386643" y="2003780"/>
          <a:ext cx="8376357" cy="4073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8244"/>
                <a:gridCol w="3938580"/>
                <a:gridCol w="2679533"/>
              </a:tblGrid>
              <a:tr h="7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err="1" smtClean="0"/>
                        <a:t>Submodular</a:t>
                      </a: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Maximization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err="1" smtClean="0"/>
                        <a:t>Submodular</a:t>
                      </a:r>
                      <a:endParaRPr lang="en-US" baseline="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smtClean="0"/>
                        <a:t>Minimization</a:t>
                      </a:r>
                      <a:endParaRPr lang="en-US" dirty="0"/>
                    </a:p>
                  </a:txBody>
                  <a:tcPr/>
                </a:tc>
              </a:tr>
              <a:tr h="164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Unconstrained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NP-Hard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but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baseline="0" dirty="0" smtClean="0"/>
                        <a:t>well-</a:t>
                      </a:r>
                      <a:r>
                        <a:rPr lang="en-US" b="1" baseline="0" dirty="0" err="1" smtClean="0"/>
                        <a:t>approximable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aseline="0" dirty="0" smtClean="0"/>
                        <a:t>(if non-negative)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Polynomial time</a:t>
                      </a:r>
                      <a:r>
                        <a:rPr lang="en-US" dirty="0" smtClean="0"/>
                        <a:t>!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Generally inefficient (n^6), but can exploit special cases (cuts; symmetry etc.)</a:t>
                      </a:r>
                      <a:endParaRPr lang="en-US" dirty="0"/>
                    </a:p>
                  </a:txBody>
                  <a:tcPr/>
                </a:tc>
              </a:tr>
              <a:tr h="1641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Constrained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NP-Hard </a:t>
                      </a:r>
                      <a:r>
                        <a:rPr lang="en-US" dirty="0" smtClean="0"/>
                        <a:t>but </a:t>
                      </a:r>
                      <a:r>
                        <a:rPr lang="en-US" b="1" dirty="0" smtClean="0"/>
                        <a:t>well-</a:t>
                      </a:r>
                      <a:r>
                        <a:rPr lang="en-US" b="1" dirty="0" err="1" smtClean="0"/>
                        <a:t>approximable</a:t>
                      </a:r>
                      <a:r>
                        <a:rPr lang="en-US" b="1" dirty="0" smtClean="0"/>
                        <a:t> </a:t>
                      </a:r>
                      <a:r>
                        <a:rPr lang="en-US" dirty="0" smtClean="0"/>
                        <a:t>with Greedy-style algorithms for</a:t>
                      </a:r>
                      <a:r>
                        <a:rPr lang="en-US" baseline="0" dirty="0" smtClean="0"/>
                        <a:t> cardinality, </a:t>
                      </a:r>
                      <a:r>
                        <a:rPr lang="en-US" baseline="0" dirty="0" err="1" smtClean="0"/>
                        <a:t>matroid</a:t>
                      </a:r>
                      <a:r>
                        <a:rPr lang="en-US" baseline="0" dirty="0" smtClean="0"/>
                        <a:t> constraints; Non-greedy for more complex (connectivity) constraints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/>
                        <a:t>NP-Hard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hard to approximate</a:t>
                      </a:r>
                      <a:r>
                        <a:rPr lang="en-US" baseline="0" dirty="0" smtClean="0"/>
                        <a:t>, still useful algorithms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Andreas Krause, Daniel </a:t>
            </a:r>
            <a:r>
              <a:rPr lang="en-US" sz="3000" dirty="0" err="1" smtClean="0"/>
              <a:t>Golovin</a:t>
            </a:r>
            <a:r>
              <a:rPr lang="en-US" sz="3000" dirty="0" smtClean="0"/>
              <a:t>, </a:t>
            </a:r>
            <a:r>
              <a:rPr lang="en-US" sz="3000" dirty="0" err="1" smtClean="0"/>
              <a:t>Submodular</a:t>
            </a:r>
            <a:r>
              <a:rPr lang="en-US" sz="3000" dirty="0" smtClean="0"/>
              <a:t> Function Maximization</a:t>
            </a:r>
          </a:p>
          <a:p>
            <a:r>
              <a:rPr lang="en-US" sz="3000" dirty="0" err="1" smtClean="0"/>
              <a:t>Leskovec</a:t>
            </a:r>
            <a:r>
              <a:rPr lang="en-US" sz="3000" dirty="0" smtClean="0"/>
              <a:t> et. al., Cost-effective Outbreak Detection in Networks, KDD 2007</a:t>
            </a:r>
          </a:p>
          <a:p>
            <a:r>
              <a:rPr lang="en-US" sz="3000" dirty="0" err="1" smtClean="0"/>
              <a:t>Althoff</a:t>
            </a:r>
            <a:r>
              <a:rPr lang="en-US" sz="3000" dirty="0" smtClean="0"/>
              <a:t> et. al., </a:t>
            </a:r>
            <a:r>
              <a:rPr lang="en-US" sz="3000" dirty="0" err="1" smtClean="0"/>
              <a:t>TimeMachine</a:t>
            </a:r>
            <a:r>
              <a:rPr lang="en-US" sz="3000" dirty="0" smtClean="0"/>
              <a:t>: Timeline Generation for Knowledge-Base Entities, KDD 2015</a:t>
            </a:r>
          </a:p>
          <a:p>
            <a:r>
              <a:rPr lang="en-US" sz="3000" dirty="0" smtClean="0"/>
              <a:t>ICML Tutorial: http</a:t>
            </a:r>
            <a:r>
              <a:rPr lang="en-US" sz="3000" dirty="0"/>
              <a:t>://</a:t>
            </a:r>
            <a:r>
              <a:rPr lang="en-US" sz="3000" dirty="0" err="1"/>
              <a:t>submodularity.org</a:t>
            </a:r>
            <a:r>
              <a:rPr lang="en-US" sz="3000" dirty="0"/>
              <a:t>/submodularity-icml-part1-slides-prelim.pdf</a:t>
            </a:r>
            <a:endParaRPr lang="en-US" sz="3000" dirty="0" smtClean="0"/>
          </a:p>
          <a:p>
            <a:r>
              <a:rPr lang="en-US" sz="3000" dirty="0"/>
              <a:t> </a:t>
            </a:r>
            <a:r>
              <a:rPr lang="en-US" sz="3000" dirty="0" smtClean="0"/>
              <a:t>Learning and Testing </a:t>
            </a:r>
            <a:r>
              <a:rPr lang="en-US" sz="3000" dirty="0" err="1" smtClean="0"/>
              <a:t>Submodular</a:t>
            </a:r>
            <a:r>
              <a:rPr lang="en-US" sz="3000" dirty="0" smtClean="0"/>
              <a:t> Functions: http</a:t>
            </a:r>
            <a:r>
              <a:rPr lang="en-US" sz="3000" dirty="0"/>
              <a:t>://</a:t>
            </a:r>
            <a:r>
              <a:rPr lang="en-US" sz="3000" dirty="0" err="1"/>
              <a:t>grigory.us</a:t>
            </a:r>
            <a:r>
              <a:rPr lang="en-US" sz="3000" dirty="0"/>
              <a:t>/cis625/lecture3.pdf</a:t>
            </a:r>
          </a:p>
        </p:txBody>
      </p:sp>
    </p:spTree>
    <p:extLst>
      <p:ext uri="{BB962C8B-B14F-4D97-AF65-F5344CB8AC3E}">
        <p14:creationId xmlns:p14="http://schemas.microsoft.com/office/powerpoint/2010/main" val="160958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Timeline</a:t>
            </a:r>
            <a:endParaRPr lang="en-US" dirty="0"/>
          </a:p>
        </p:txBody>
      </p:sp>
      <p:pic>
        <p:nvPicPr>
          <p:cNvPr id="4" name="Picture 3" descr="timeline_rdjr_full_small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1716876"/>
            <a:ext cx="8839200" cy="32153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6247" y="5052109"/>
            <a:ext cx="4315228" cy="1699630"/>
          </a:xfrm>
          <a:prstGeom prst="wedgeRoundRectCallout">
            <a:avLst>
              <a:gd name="adj1" fmla="val -8168"/>
              <a:gd name="adj2" fmla="val -89182"/>
              <a:gd name="adj3" fmla="val 16667"/>
            </a:avLst>
          </a:prstGeom>
          <a:solidFill>
            <a:schemeClr val="bg1"/>
          </a:solidFill>
          <a:ln w="38100" cmpd="sng">
            <a:solidFill>
              <a:srgbClr val="8B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“</a:t>
            </a:r>
            <a:r>
              <a:rPr lang="en-US" sz="3200" dirty="0" err="1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RDJr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 starred in Chaplin in 1992 together with Anthony Hopkins.”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33012" y="5618409"/>
            <a:ext cx="3368748" cy="667282"/>
          </a:xfrm>
          <a:prstGeom prst="wedgeRoundRectCallout">
            <a:avLst>
              <a:gd name="adj1" fmla="val -47052"/>
              <a:gd name="adj2" fmla="val -219313"/>
              <a:gd name="adj3" fmla="val 16667"/>
            </a:avLst>
          </a:prstGeom>
          <a:solidFill>
            <a:schemeClr val="bg1"/>
          </a:solidFill>
          <a:ln w="38100" cmpd="sng">
            <a:solidFill>
              <a:srgbClr val="8B15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rPr>
              <a:t>Good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8525" y="-39980"/>
            <a:ext cx="734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Demo available at: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http://cs.stanford.edu/~althoff/timemachine/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demo.html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311"/>
            <a:ext cx="8229600" cy="891809"/>
          </a:xfrm>
        </p:spPr>
        <p:txBody>
          <a:bodyPr>
            <a:normAutofit/>
          </a:bodyPr>
          <a:lstStyle/>
          <a:p>
            <a:r>
              <a:rPr lang="en-US" dirty="0" smtClean="0"/>
              <a:t>User studies: People hate redundancy!</a:t>
            </a:r>
            <a:endParaRPr lang="en-US" dirty="0"/>
          </a:p>
        </p:txBody>
      </p:sp>
      <p:cxnSp>
        <p:nvCxnSpPr>
          <p:cNvPr id="5" name="Shape 137"/>
          <p:cNvCxnSpPr/>
          <p:nvPr/>
        </p:nvCxnSpPr>
        <p:spPr>
          <a:xfrm rot="10800000" flipH="1">
            <a:off x="5124032" y="-240622"/>
            <a:ext cx="3424800" cy="19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" name="Shape 138"/>
          <p:cNvCxnSpPr/>
          <p:nvPr/>
        </p:nvCxnSpPr>
        <p:spPr>
          <a:xfrm rot="10800000" flipH="1">
            <a:off x="257392" y="-240622"/>
            <a:ext cx="3424800" cy="19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Shape 139"/>
          <p:cNvSpPr txBox="1"/>
          <p:nvPr/>
        </p:nvSpPr>
        <p:spPr>
          <a:xfrm>
            <a:off x="4351747" y="2844648"/>
            <a:ext cx="928500" cy="644700"/>
          </a:xfrm>
          <a:prstGeom prst="rect">
            <a:avLst/>
          </a:prstGeom>
          <a:noFill/>
          <a:ln>
            <a:noFill/>
          </a:ln>
        </p:spPr>
        <p:txBody>
          <a:bodyPr lIns="93500" tIns="93500" rIns="93500" bIns="935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100" b="1" dirty="0">
                <a:solidFill>
                  <a:schemeClr val="dk1"/>
                </a:solidFill>
              </a:rPr>
              <a:t>vs</a:t>
            </a:r>
          </a:p>
        </p:txBody>
      </p:sp>
      <p:pic>
        <p:nvPicPr>
          <p:cNvPr id="8" name="Shape 1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3" y="-2000533"/>
            <a:ext cx="1047789" cy="155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3" y="-2000533"/>
            <a:ext cx="1047789" cy="155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4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732" y="-2000533"/>
            <a:ext cx="1047789" cy="155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4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1520" y="1932549"/>
            <a:ext cx="1001987" cy="15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4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065" y="1912581"/>
            <a:ext cx="1047799" cy="1574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28"/>
          <p:cNvSpPr/>
          <p:nvPr/>
        </p:nvSpPr>
        <p:spPr>
          <a:xfrm>
            <a:off x="257392" y="2158256"/>
            <a:ext cx="3921760" cy="211734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28"/>
          <p:cNvSpPr/>
          <p:nvPr/>
        </p:nvSpPr>
        <p:spPr>
          <a:xfrm>
            <a:off x="5083392" y="2158256"/>
            <a:ext cx="3921760" cy="211734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5" name="Shape 1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172" y="-2000533"/>
            <a:ext cx="1047789" cy="155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83407" y="2353661"/>
            <a:ext cx="1604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Iron Man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 Release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717" y="-2000534"/>
            <a:ext cx="1055727" cy="15545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706" y="-2000533"/>
            <a:ext cx="1036391" cy="155458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88877" y="5401300"/>
            <a:ext cx="8739423" cy="1419215"/>
            <a:chOff x="288877" y="5401300"/>
            <a:chExt cx="8739423" cy="1419215"/>
          </a:xfrm>
        </p:grpSpPr>
        <p:sp>
          <p:nvSpPr>
            <p:cNvPr id="22" name="Shape 128"/>
            <p:cNvSpPr/>
            <p:nvPr/>
          </p:nvSpPr>
          <p:spPr>
            <a:xfrm>
              <a:off x="288877" y="5401301"/>
              <a:ext cx="3921760" cy="134921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28"/>
            <p:cNvSpPr/>
            <p:nvPr/>
          </p:nvSpPr>
          <p:spPr>
            <a:xfrm>
              <a:off x="5106540" y="5401300"/>
              <a:ext cx="3921760" cy="1419215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449" y="5530829"/>
              <a:ext cx="695358" cy="10300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714" y="5530829"/>
              <a:ext cx="716504" cy="106136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22162" y="5499504"/>
              <a:ext cx="724279" cy="114172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5037" y="5562154"/>
              <a:ext cx="695358" cy="103003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5302" y="5562154"/>
              <a:ext cx="716504" cy="10613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21806" y="5530829"/>
              <a:ext cx="724279" cy="114172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6793" y="5601558"/>
              <a:ext cx="723871" cy="107099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0664" y="5642510"/>
              <a:ext cx="568208" cy="1030039"/>
            </a:xfrm>
            <a:prstGeom prst="rect">
              <a:avLst/>
            </a:prstGeom>
          </p:spPr>
        </p:pic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457200" y="4634868"/>
            <a:ext cx="8229600" cy="8918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Want to see more diverse set of relationships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8878" y="3358427"/>
            <a:ext cx="1604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Iron Man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EU Release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2671933" y="2289020"/>
            <a:ext cx="150443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Iron Man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Award </a:t>
            </a:r>
            <a:br>
              <a:rPr lang="en-US" sz="2400" dirty="0" smtClean="0"/>
            </a:br>
            <a:r>
              <a:rPr lang="en-US" sz="2400" dirty="0" smtClean="0"/>
              <a:t>Ceremony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172514" y="2352120"/>
            <a:ext cx="1604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Iron Man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 Release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6220717" y="3348220"/>
            <a:ext cx="1751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Rented Lips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 Release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7462656" y="2162021"/>
            <a:ext cx="138646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Chaplin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Academy</a:t>
            </a:r>
            <a:br>
              <a:rPr lang="en-US" sz="2400" dirty="0" smtClean="0"/>
            </a:br>
            <a:r>
              <a:rPr lang="en-US" sz="2400" dirty="0" smtClean="0"/>
              <a:t>Award 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37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Diversity as Coverage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2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3|0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5.1|1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7148</TotalTime>
  <Words>3239</Words>
  <Application>Microsoft Macintosh PowerPoint</Application>
  <PresentationFormat>On-screen Show (4:3)</PresentationFormat>
  <Paragraphs>713</Paragraphs>
  <Slides>65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Module</vt:lpstr>
      <vt:lpstr>Submodular Optimization</vt:lpstr>
      <vt:lpstr>Announcement</vt:lpstr>
      <vt:lpstr>Motivation</vt:lpstr>
      <vt:lpstr>Many applications need diversity!</vt:lpstr>
      <vt:lpstr>Automatic Timeline Generation</vt:lpstr>
      <vt:lpstr>Problem Definition</vt:lpstr>
      <vt:lpstr>Example Timeline</vt:lpstr>
      <vt:lpstr>Why diversity?</vt:lpstr>
      <vt:lpstr>Diversity as Coverage</vt:lpstr>
      <vt:lpstr>Encode Diversity as Coverage</vt:lpstr>
      <vt:lpstr>What is being covered?</vt:lpstr>
      <vt:lpstr>Simple Coverage Model</vt:lpstr>
      <vt:lpstr>Maximum Coverage Problem</vt:lpstr>
      <vt:lpstr>Simple Greedy Heuristic</vt:lpstr>
      <vt:lpstr>Simple Greedy Heuristic</vt:lpstr>
      <vt:lpstr>Simple Greedy Heuristic</vt:lpstr>
      <vt:lpstr>Simple Greedy Heuristic</vt:lpstr>
      <vt:lpstr>Simple Greedy Heuristic</vt:lpstr>
      <vt:lpstr>Simple Greedy Heuristic</vt:lpstr>
      <vt:lpstr>When Greedy Heuristic Fails?</vt:lpstr>
      <vt:lpstr>Bad News &amp; Good News</vt:lpstr>
      <vt:lpstr>Not all relationships are equal</vt:lpstr>
      <vt:lpstr>Example weight function</vt:lpstr>
      <vt:lpstr>Better weight function</vt:lpstr>
      <vt:lpstr>Capturing relevance to timeline</vt:lpstr>
      <vt:lpstr>Differentiating between events</vt:lpstr>
      <vt:lpstr>Scoring of event timestamps</vt:lpstr>
      <vt:lpstr>Co-occurrences on Web Scale</vt:lpstr>
      <vt:lpstr>Complete Optimization Problem</vt:lpstr>
      <vt:lpstr>Next</vt:lpstr>
      <vt:lpstr>Approximate Solution</vt:lpstr>
      <vt:lpstr>Submodularity: Definition 1</vt:lpstr>
      <vt:lpstr>Submodularity: Definition 2</vt:lpstr>
      <vt:lpstr>Submodularity: Definition 2</vt:lpstr>
      <vt:lpstr>Submodularity: Diminishing Returns</vt:lpstr>
      <vt:lpstr>Two Faces of Submodular Functions</vt:lpstr>
      <vt:lpstr>Submodularity: An important property</vt:lpstr>
      <vt:lpstr>Submodularity: Approximation Guarantee</vt:lpstr>
      <vt:lpstr>Back to our Timeline Problem</vt:lpstr>
      <vt:lpstr>Simple Coverage Model</vt:lpstr>
      <vt:lpstr>Simple Coverage: Submodular?</vt:lpstr>
      <vt:lpstr>Simple Coverage: Other Properties</vt:lpstr>
      <vt:lpstr>Summary so far</vt:lpstr>
      <vt:lpstr>Weighted Coverage (Relationships) </vt:lpstr>
      <vt:lpstr>Weighted Coverage (Relationships) </vt:lpstr>
      <vt:lpstr>Weighted Coverage (Relationships) </vt:lpstr>
      <vt:lpstr>Weighted Coverage (Relationships) </vt:lpstr>
      <vt:lpstr>Summary so far</vt:lpstr>
      <vt:lpstr>Weighted Coverage (Timestamps) </vt:lpstr>
      <vt:lpstr>Summary so far</vt:lpstr>
      <vt:lpstr>Complete Optimization Problem</vt:lpstr>
      <vt:lpstr>Complete Optimization Problem</vt:lpstr>
      <vt:lpstr>Summary so far</vt:lpstr>
      <vt:lpstr>Lazy Optimization of Submodular Functions</vt:lpstr>
      <vt:lpstr>Greedy Solution</vt:lpstr>
      <vt:lpstr>Speeding up Greedy</vt:lpstr>
      <vt:lpstr>Lazy Greedy</vt:lpstr>
      <vt:lpstr>Lazy Greedy</vt:lpstr>
      <vt:lpstr>Lazy Greedy</vt:lpstr>
      <vt:lpstr>Speed Up of Lazy Greedy Algorithm</vt:lpstr>
      <vt:lpstr>More about Submodular Optimization</vt:lpstr>
      <vt:lpstr>More about Submodular Optimization</vt:lpstr>
      <vt:lpstr>More about Submodular Optimization</vt:lpstr>
      <vt:lpstr>More about Submodular Optimization</vt:lpstr>
      <vt:lpstr>References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Submodular Optimization</dc:title>
  <dc:subject/>
  <dc:creator>Tim Althoff</dc:creator>
  <cp:keywords/>
  <dc:description/>
  <cp:lastModifiedBy>Himabindu Katyaini Lakkaraju Venkata</cp:lastModifiedBy>
  <cp:revision>724</cp:revision>
  <cp:lastPrinted>2016-03-08T07:07:14Z</cp:lastPrinted>
  <dcterms:created xsi:type="dcterms:W3CDTF">2016-02-28T22:09:01Z</dcterms:created>
  <dcterms:modified xsi:type="dcterms:W3CDTF">2016-03-08T18:44:41Z</dcterms:modified>
  <cp:category/>
</cp:coreProperties>
</file>