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3" d="100"/>
          <a:sy n="133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985-5D93-8447-A5B8-79F230237A7A}" type="datetimeFigureOut">
              <a:rPr lang="en-US" smtClean="0"/>
              <a:t>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6985-5D93-8447-A5B8-79F230237A7A}" type="datetimeFigureOut">
              <a:rPr lang="en-US" smtClean="0"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6D12-21E4-8E4E-8CE5-5EA6BDEB00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oudera.com/wp-content/uploads/2010/01/4-ProgrammingWithHadoop.pdf" TargetMode="External"/><Relationship Id="rId4" Type="http://schemas.openxmlformats.org/officeDocument/2006/relationships/hyperlink" Target="http://arifn.web.id/blog/2010/01/23/hadoop-in-netbeans.html" TargetMode="External"/><Relationship Id="rId5" Type="http://schemas.openxmlformats.org/officeDocument/2006/relationships/hyperlink" Target="http://www.infosci.cornell.edu/hadoop/ma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oudera.com/videos/programming_with_hadoo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nford.edu/class/cs246/cs246-11-mmds/hw_files/hadoop_install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CS246 TA Session:</a:t>
            </a:r>
            <a:br>
              <a:rPr lang="en-US" dirty="0" smtClean="0"/>
            </a:br>
            <a:r>
              <a:rPr lang="en-US" dirty="0" err="1" smtClean="0"/>
              <a:t>Hadoop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Peyman </a:t>
            </a:r>
            <a:r>
              <a:rPr lang="en-US" dirty="0" err="1" smtClean="0"/>
              <a:t>kazemian</a:t>
            </a:r>
            <a:endParaRPr lang="en-US" dirty="0" smtClean="0"/>
          </a:p>
          <a:p>
            <a:r>
              <a:rPr lang="en-US" dirty="0" smtClean="0"/>
              <a:t>1/11/2011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WordCount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public static void </a:t>
            </a:r>
            <a:r>
              <a:rPr lang="en-US" sz="1300" dirty="0" err="1" smtClean="0">
                <a:latin typeface="Courier"/>
                <a:cs typeface="Courier"/>
              </a:rPr>
              <a:t>main(String[]args</a:t>
            </a:r>
            <a:r>
              <a:rPr lang="en-US" sz="1300" dirty="0" smtClean="0">
                <a:latin typeface="Courier"/>
                <a:cs typeface="Courier"/>
              </a:rPr>
              <a:t>) throws </a:t>
            </a:r>
            <a:r>
              <a:rPr lang="en-US" sz="1300" dirty="0" err="1" smtClean="0">
                <a:latin typeface="Courier"/>
                <a:cs typeface="Courier"/>
              </a:rPr>
              <a:t>IOException</a:t>
            </a:r>
            <a:r>
              <a:rPr lang="en-US" sz="1300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JobConf</a:t>
            </a:r>
            <a:r>
              <a:rPr lang="en-US" sz="1300" dirty="0" smtClean="0">
                <a:latin typeface="Courier"/>
                <a:cs typeface="Courier"/>
              </a:rPr>
              <a:t> conf = new </a:t>
            </a:r>
            <a:r>
              <a:rPr lang="en-US" sz="1300" dirty="0" err="1" smtClean="0">
                <a:latin typeface="Courier"/>
                <a:cs typeface="Courier"/>
              </a:rPr>
              <a:t>JobConf(WordCount.class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conf.setJobName("wordcount</a:t>
            </a:r>
            <a:r>
              <a:rPr lang="en-US" sz="1300" dirty="0" smtClean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conf.setOutputKeyClass(Text.class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</a:t>
            </a:r>
            <a:r>
              <a:rPr lang="en-US" sz="1300" dirty="0" err="1" smtClean="0">
                <a:latin typeface="Courier"/>
                <a:cs typeface="Courier"/>
              </a:rPr>
              <a:t>conf.setOutputValueClass(IntWritable.class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conf.setMapperClass(Map.class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conf.setReducerClass(Reduce.class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conf.setInputFormat(TextInputFormat.class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conf.setOutputFormat(TextOutputFormat.class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FileInputFormat.setInputPaths(conf</a:t>
            </a:r>
            <a:r>
              <a:rPr lang="en-US" sz="1300" dirty="0" smtClean="0">
                <a:latin typeface="Courier"/>
                <a:cs typeface="Courier"/>
              </a:rPr>
              <a:t>, new Path(args[0]));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FileOutputFormat.setOutputPath(conf</a:t>
            </a:r>
            <a:r>
              <a:rPr lang="en-US" sz="1300" dirty="0" smtClean="0">
                <a:latin typeface="Courier"/>
                <a:cs typeface="Courier"/>
              </a:rPr>
              <a:t>, new Path(args[1]));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try{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    </a:t>
            </a:r>
            <a:r>
              <a:rPr lang="en-US" sz="1300" dirty="0" err="1" smtClean="0">
                <a:latin typeface="Courier"/>
                <a:cs typeface="Courier"/>
              </a:rPr>
              <a:t>JobClient.runJob(conf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}</a:t>
            </a:r>
            <a:r>
              <a:rPr lang="en-US" sz="1300" dirty="0" err="1" smtClean="0">
                <a:latin typeface="Courier"/>
                <a:cs typeface="Courier"/>
              </a:rPr>
              <a:t>catch(IOException</a:t>
            </a:r>
            <a:r>
              <a:rPr lang="en-US" sz="1300" dirty="0" smtClean="0">
                <a:latin typeface="Courier"/>
                <a:cs typeface="Courier"/>
              </a:rPr>
              <a:t> </a:t>
            </a:r>
            <a:r>
              <a:rPr lang="en-US" sz="1300" dirty="0" err="1" smtClean="0">
                <a:latin typeface="Courier"/>
                <a:cs typeface="Courier"/>
              </a:rPr>
              <a:t>e</a:t>
            </a:r>
            <a:r>
              <a:rPr lang="en-US" sz="1300" dirty="0" smtClean="0">
                <a:latin typeface="Courier"/>
                <a:cs typeface="Courier"/>
              </a:rPr>
              <a:t>){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    </a:t>
            </a:r>
            <a:r>
              <a:rPr lang="en-US" sz="1300" dirty="0" err="1" smtClean="0">
                <a:latin typeface="Courier"/>
                <a:cs typeface="Courier"/>
              </a:rPr>
              <a:t>System.err.println(e.getMessage</a:t>
            </a:r>
            <a:r>
              <a:rPr lang="en-US" sz="1300" dirty="0" smtClean="0">
                <a:latin typeface="Courier"/>
                <a:cs typeface="Courier"/>
              </a:rPr>
              <a:t>());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}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}</a:t>
            </a:r>
            <a:endParaRPr lang="en-US" sz="1300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WordCount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public static class Map extends </a:t>
            </a:r>
            <a:r>
              <a:rPr lang="en-US" sz="1300" dirty="0" err="1" smtClean="0">
                <a:latin typeface="Courier"/>
                <a:cs typeface="Courier"/>
              </a:rPr>
              <a:t>MapReduceBase</a:t>
            </a:r>
            <a:r>
              <a:rPr lang="en-US" sz="1300" dirty="0" smtClean="0">
                <a:latin typeface="Courier"/>
                <a:cs typeface="Courier"/>
              </a:rPr>
              <a:t> implements </a:t>
            </a:r>
            <a:r>
              <a:rPr lang="en-US" sz="1300" dirty="0" err="1" smtClean="0">
                <a:latin typeface="Courier"/>
                <a:cs typeface="Courier"/>
              </a:rPr>
              <a:t>Mapper</a:t>
            </a:r>
            <a:r>
              <a:rPr lang="en-US" sz="1300" dirty="0" smtClean="0">
                <a:latin typeface="Courier"/>
                <a:cs typeface="Courier"/>
              </a:rPr>
              <a:t>&lt;</a:t>
            </a:r>
            <a:r>
              <a:rPr lang="en-US" sz="1300" dirty="0" err="1" smtClean="0">
                <a:latin typeface="Courier"/>
                <a:cs typeface="Courier"/>
              </a:rPr>
              <a:t>LongWritable</a:t>
            </a:r>
            <a:r>
              <a:rPr lang="en-US" sz="1300" dirty="0" smtClean="0">
                <a:latin typeface="Courier"/>
                <a:cs typeface="Courier"/>
              </a:rPr>
              <a:t>, Text, Text, </a:t>
            </a:r>
            <a:r>
              <a:rPr lang="en-US" sz="1300" dirty="0" err="1" smtClean="0">
                <a:latin typeface="Courier"/>
                <a:cs typeface="Courier"/>
              </a:rPr>
              <a:t>IntWritable</a:t>
            </a:r>
            <a:r>
              <a:rPr lang="en-US" sz="1300" dirty="0" smtClean="0">
                <a:latin typeface="Courier"/>
                <a:cs typeface="Courier"/>
              </a:rPr>
              <a:t>&gt;{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private final static </a:t>
            </a:r>
            <a:r>
              <a:rPr lang="en-US" sz="1300" dirty="0" err="1" smtClean="0">
                <a:latin typeface="Courier"/>
                <a:cs typeface="Courier"/>
              </a:rPr>
              <a:t>IntWritable</a:t>
            </a:r>
            <a:r>
              <a:rPr lang="en-US" sz="1300" dirty="0" smtClean="0">
                <a:latin typeface="Courier"/>
                <a:cs typeface="Courier"/>
              </a:rPr>
              <a:t> one =  new IntWritable(1);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private Text word = new Text();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public void </a:t>
            </a:r>
            <a:r>
              <a:rPr lang="en-US" sz="1300" dirty="0" err="1" smtClean="0">
                <a:latin typeface="Courier"/>
                <a:cs typeface="Courier"/>
              </a:rPr>
              <a:t>map(LongWritable</a:t>
            </a:r>
            <a:r>
              <a:rPr lang="en-US" sz="1300" dirty="0" smtClean="0">
                <a:latin typeface="Courier"/>
                <a:cs typeface="Courier"/>
              </a:rPr>
              <a:t> key, Text value, </a:t>
            </a:r>
            <a:r>
              <a:rPr lang="en-US" sz="1300" dirty="0" err="1" smtClean="0">
                <a:latin typeface="Courier"/>
                <a:cs typeface="Courier"/>
              </a:rPr>
              <a:t>OutputCollector</a:t>
            </a:r>
            <a:r>
              <a:rPr lang="en-US" sz="1300" dirty="0" smtClean="0">
                <a:latin typeface="Courier"/>
                <a:cs typeface="Courier"/>
              </a:rPr>
              <a:t>&lt;Text, </a:t>
            </a:r>
            <a:r>
              <a:rPr lang="en-US" sz="1300" dirty="0" err="1" smtClean="0">
                <a:latin typeface="Courier"/>
                <a:cs typeface="Courier"/>
              </a:rPr>
              <a:t>IntWritable</a:t>
            </a:r>
            <a:r>
              <a:rPr lang="en-US" sz="1300" dirty="0" smtClean="0">
                <a:latin typeface="Courier"/>
                <a:cs typeface="Courier"/>
              </a:rPr>
              <a:t>&gt; output, Reporter reporter) throws </a:t>
            </a:r>
            <a:r>
              <a:rPr lang="en-US" sz="1300" dirty="0" err="1" smtClean="0">
                <a:latin typeface="Courier"/>
                <a:cs typeface="Courier"/>
              </a:rPr>
              <a:t>IOException</a:t>
            </a:r>
            <a:r>
              <a:rPr lang="en-US" sz="1300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String line = </a:t>
            </a:r>
            <a:r>
              <a:rPr lang="en-US" sz="1300" dirty="0" err="1" smtClean="0">
                <a:latin typeface="Courier"/>
                <a:cs typeface="Courier"/>
              </a:rPr>
              <a:t>value.toString</a:t>
            </a:r>
            <a:r>
              <a:rPr lang="en-US" sz="1300" dirty="0" smtClean="0">
                <a:latin typeface="Courier"/>
                <a:cs typeface="Courier"/>
              </a:rPr>
              <a:t>();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</a:t>
            </a:r>
            <a:r>
              <a:rPr lang="en-US" sz="1300" dirty="0" err="1" smtClean="0">
                <a:latin typeface="Courier"/>
                <a:cs typeface="Courier"/>
              </a:rPr>
              <a:t>StringTokenizer</a:t>
            </a:r>
            <a:r>
              <a:rPr lang="en-US" sz="1300" dirty="0" smtClean="0">
                <a:latin typeface="Courier"/>
                <a:cs typeface="Courier"/>
              </a:rPr>
              <a:t> </a:t>
            </a:r>
            <a:r>
              <a:rPr lang="en-US" sz="1300" dirty="0" err="1" smtClean="0">
                <a:latin typeface="Courier"/>
                <a:cs typeface="Courier"/>
              </a:rPr>
              <a:t>tokenizer</a:t>
            </a:r>
            <a:r>
              <a:rPr lang="en-US" sz="1300" dirty="0" smtClean="0">
                <a:latin typeface="Courier"/>
                <a:cs typeface="Courier"/>
              </a:rPr>
              <a:t> = new </a:t>
            </a:r>
            <a:r>
              <a:rPr lang="en-US" sz="1300" dirty="0" err="1" smtClean="0">
                <a:latin typeface="Courier"/>
                <a:cs typeface="Courier"/>
              </a:rPr>
              <a:t>StringTokenizer(line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</a:t>
            </a:r>
            <a:r>
              <a:rPr lang="en-US" sz="1300" dirty="0" err="1" smtClean="0">
                <a:latin typeface="Courier"/>
                <a:cs typeface="Courier"/>
              </a:rPr>
              <a:t>while(tokenizer.hasMoreTokens</a:t>
            </a:r>
            <a:r>
              <a:rPr lang="en-US" sz="1300" dirty="0" smtClean="0">
                <a:latin typeface="Courier"/>
                <a:cs typeface="Courier"/>
              </a:rPr>
              <a:t>()){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    </a:t>
            </a:r>
            <a:r>
              <a:rPr lang="en-US" sz="1300" dirty="0" err="1" smtClean="0">
                <a:latin typeface="Courier"/>
                <a:cs typeface="Courier"/>
              </a:rPr>
              <a:t>word.set(tokenizer.nextToken</a:t>
            </a:r>
            <a:r>
              <a:rPr lang="en-US" sz="1300" dirty="0" smtClean="0">
                <a:latin typeface="Courier"/>
                <a:cs typeface="Courier"/>
              </a:rPr>
              <a:t>());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    </a:t>
            </a:r>
            <a:r>
              <a:rPr lang="en-US" sz="1300" dirty="0" err="1" smtClean="0">
                <a:latin typeface="Courier"/>
                <a:cs typeface="Courier"/>
              </a:rPr>
              <a:t>output.collect(word</a:t>
            </a:r>
            <a:r>
              <a:rPr lang="en-US" sz="1300" dirty="0" smtClean="0">
                <a:latin typeface="Courier"/>
                <a:cs typeface="Courier"/>
              </a:rPr>
              <a:t>, one);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}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}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}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TIP: </a:t>
            </a:r>
            <a:r>
              <a:rPr lang="en-US" sz="1600" dirty="0" smtClean="0">
                <a:latin typeface="Courier"/>
                <a:cs typeface="Courier"/>
              </a:rPr>
              <a:t>For cache coherency, define your intermediate values outside loops. Because Writable objects are mutable, this avoids unnecessary garbage collection</a:t>
            </a:r>
            <a:endParaRPr lang="en-US" sz="1600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WordCount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public static class Reduce extends </a:t>
            </a:r>
            <a:r>
              <a:rPr lang="en-US" sz="1300" dirty="0" err="1" smtClean="0">
                <a:latin typeface="Courier"/>
                <a:cs typeface="Courier"/>
              </a:rPr>
              <a:t>MapReduceBase</a:t>
            </a:r>
            <a:r>
              <a:rPr lang="en-US" sz="1300" dirty="0" smtClean="0">
                <a:latin typeface="Courier"/>
                <a:cs typeface="Courier"/>
              </a:rPr>
              <a:t> implements Reducer&lt;Text, </a:t>
            </a:r>
            <a:r>
              <a:rPr lang="en-US" sz="1300" dirty="0" err="1" smtClean="0">
                <a:latin typeface="Courier"/>
                <a:cs typeface="Courier"/>
              </a:rPr>
              <a:t>IntWritable</a:t>
            </a:r>
            <a:r>
              <a:rPr lang="en-US" sz="1300" dirty="0" smtClean="0">
                <a:latin typeface="Courier"/>
                <a:cs typeface="Courier"/>
              </a:rPr>
              <a:t>, Text, </a:t>
            </a:r>
            <a:r>
              <a:rPr lang="en-US" sz="1300" dirty="0" err="1" smtClean="0">
                <a:latin typeface="Courier"/>
                <a:cs typeface="Courier"/>
              </a:rPr>
              <a:t>IntWritable</a:t>
            </a:r>
            <a:r>
              <a:rPr lang="en-US" sz="1300" dirty="0" smtClean="0">
                <a:latin typeface="Courier"/>
                <a:cs typeface="Courier"/>
              </a:rPr>
              <a:t>&gt;{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public void </a:t>
            </a:r>
            <a:r>
              <a:rPr lang="en-US" sz="1300" dirty="0" err="1" smtClean="0">
                <a:latin typeface="Courier"/>
                <a:cs typeface="Courier"/>
              </a:rPr>
              <a:t>reduce(Text</a:t>
            </a:r>
            <a:r>
              <a:rPr lang="en-US" sz="1300" dirty="0" smtClean="0">
                <a:latin typeface="Courier"/>
                <a:cs typeface="Courier"/>
              </a:rPr>
              <a:t> key, </a:t>
            </a:r>
            <a:r>
              <a:rPr lang="en-US" sz="1300" dirty="0" err="1" smtClean="0">
                <a:latin typeface="Courier"/>
                <a:cs typeface="Courier"/>
              </a:rPr>
              <a:t>Iterator</a:t>
            </a:r>
            <a:r>
              <a:rPr lang="en-US" sz="1300" dirty="0" smtClean="0">
                <a:latin typeface="Courier"/>
                <a:cs typeface="Courier"/>
              </a:rPr>
              <a:t>&lt;</a:t>
            </a:r>
            <a:r>
              <a:rPr lang="en-US" sz="1300" dirty="0" err="1" smtClean="0">
                <a:latin typeface="Courier"/>
                <a:cs typeface="Courier"/>
              </a:rPr>
              <a:t>IntWritable</a:t>
            </a:r>
            <a:r>
              <a:rPr lang="en-US" sz="1300" dirty="0" smtClean="0">
                <a:latin typeface="Courier"/>
                <a:cs typeface="Courier"/>
              </a:rPr>
              <a:t>&gt; values,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</a:t>
            </a:r>
            <a:r>
              <a:rPr lang="en-US" sz="1300" dirty="0" err="1" smtClean="0">
                <a:latin typeface="Courier"/>
                <a:cs typeface="Courier"/>
              </a:rPr>
              <a:t>OutputCollector</a:t>
            </a:r>
            <a:r>
              <a:rPr lang="en-US" sz="1300" dirty="0" smtClean="0">
                <a:latin typeface="Courier"/>
                <a:cs typeface="Courier"/>
              </a:rPr>
              <a:t>&lt;Text, </a:t>
            </a:r>
            <a:r>
              <a:rPr lang="en-US" sz="1300" dirty="0" err="1" smtClean="0">
                <a:latin typeface="Courier"/>
                <a:cs typeface="Courier"/>
              </a:rPr>
              <a:t>IntWritable</a:t>
            </a:r>
            <a:r>
              <a:rPr lang="en-US" sz="1300" dirty="0" smtClean="0">
                <a:latin typeface="Courier"/>
                <a:cs typeface="Courier"/>
              </a:rPr>
              <a:t>&gt; output, Reporter reporter)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throws </a:t>
            </a:r>
            <a:r>
              <a:rPr lang="en-US" sz="1300" dirty="0" err="1" smtClean="0">
                <a:latin typeface="Courier"/>
                <a:cs typeface="Courier"/>
              </a:rPr>
              <a:t>IOException</a:t>
            </a:r>
            <a:r>
              <a:rPr lang="en-US" sz="1300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</a:t>
            </a:r>
            <a:r>
              <a:rPr lang="en-US" sz="1300" dirty="0" err="1" smtClean="0">
                <a:latin typeface="Courier"/>
                <a:cs typeface="Courier"/>
              </a:rPr>
              <a:t>int</a:t>
            </a:r>
            <a:r>
              <a:rPr lang="en-US" sz="1300" dirty="0" smtClean="0">
                <a:latin typeface="Courier"/>
                <a:cs typeface="Courier"/>
              </a:rPr>
              <a:t> sum = 0;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while (</a:t>
            </a:r>
            <a:r>
              <a:rPr lang="en-US" sz="1300" dirty="0" err="1" smtClean="0">
                <a:latin typeface="Courier"/>
                <a:cs typeface="Courier"/>
              </a:rPr>
              <a:t>values.hasNext</a:t>
            </a:r>
            <a:r>
              <a:rPr lang="en-US" sz="1300" dirty="0" smtClean="0">
                <a:latin typeface="Courier"/>
                <a:cs typeface="Courier"/>
              </a:rPr>
              <a:t>()){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    sum += </a:t>
            </a:r>
            <a:r>
              <a:rPr lang="en-US" sz="1300" dirty="0" err="1" smtClean="0">
                <a:latin typeface="Courier"/>
                <a:cs typeface="Courier"/>
              </a:rPr>
              <a:t>values.next().get</a:t>
            </a:r>
            <a:r>
              <a:rPr lang="en-US" sz="1300" dirty="0" smtClean="0">
                <a:latin typeface="Courier"/>
                <a:cs typeface="Courier"/>
              </a:rPr>
              <a:t>();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}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        </a:t>
            </a:r>
            <a:r>
              <a:rPr lang="en-US" sz="1300" dirty="0" err="1" smtClean="0">
                <a:latin typeface="Courier"/>
                <a:cs typeface="Courier"/>
              </a:rPr>
              <a:t>output.collect(key</a:t>
            </a:r>
            <a:r>
              <a:rPr lang="en-US" sz="1300" dirty="0" smtClean="0">
                <a:latin typeface="Courier"/>
                <a:cs typeface="Courier"/>
              </a:rPr>
              <a:t>, new </a:t>
            </a:r>
            <a:r>
              <a:rPr lang="en-US" sz="1300" dirty="0" err="1" smtClean="0">
                <a:latin typeface="Courier"/>
                <a:cs typeface="Courier"/>
              </a:rPr>
              <a:t>IntWritable(sum</a:t>
            </a:r>
            <a:r>
              <a:rPr lang="en-US" sz="1300" dirty="0" smtClean="0">
                <a:latin typeface="Courier"/>
                <a:cs typeface="Courier"/>
              </a:rPr>
              <a:t>));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    }</a:t>
            </a:r>
          </a:p>
          <a:p>
            <a:pPr>
              <a:buNone/>
            </a:pPr>
            <a:r>
              <a:rPr lang="en-US" sz="1300" dirty="0" smtClean="0">
                <a:latin typeface="Courier"/>
                <a:cs typeface="Courier"/>
              </a:rPr>
              <a:t>    }</a:t>
            </a:r>
          </a:p>
          <a:p>
            <a:pPr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CAUTION: </a:t>
            </a:r>
            <a:r>
              <a:rPr lang="en-US" sz="1600" dirty="0" err="1" smtClean="0">
                <a:latin typeface="Courier"/>
                <a:cs typeface="Courier"/>
              </a:rPr>
              <a:t>values.next</a:t>
            </a:r>
            <a:r>
              <a:rPr lang="en-US" sz="1600" dirty="0" smtClean="0">
                <a:latin typeface="Courier"/>
                <a:cs typeface="Courier"/>
              </a:rPr>
              <a:t>() returns the reference to the same object </a:t>
            </a:r>
            <a:r>
              <a:rPr lang="en-US" sz="1600" dirty="0" err="1" smtClean="0">
                <a:latin typeface="Courier"/>
                <a:cs typeface="Courier"/>
              </a:rPr>
              <a:t>everytime</a:t>
            </a:r>
            <a:r>
              <a:rPr lang="en-US" sz="1600" dirty="0" smtClean="0">
                <a:latin typeface="Courier"/>
                <a:cs typeface="Courier"/>
              </a:rPr>
              <a:t> it is called. So if you want to store the reducer input values, you need to copy it yourself.</a:t>
            </a:r>
            <a:endParaRPr lang="en-US" sz="1600" b="1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>
                <a:latin typeface="Abadi MT Condensed Extra Bold"/>
                <a:cs typeface="Abadi MT Condensed Extra Bold"/>
                <a:hlinkClick r:id="rId2"/>
              </a:rPr>
              <a:t>	Slides credited to: </a:t>
            </a:r>
          </a:p>
          <a:p>
            <a:r>
              <a:rPr lang="en-US" sz="2000" dirty="0" smtClean="0">
                <a:hlinkClick r:id="rId2"/>
              </a:rPr>
              <a:t>http://www.cloudera.com/videos/programming_with_hadoop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http://www.cloudera.com/wp-content/uploads/2010/01/4-ProgrammingWithHadoop.pdf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http://arifn.web.id/blog/2010/01/23/hadoop-in-netbeans.html</a:t>
            </a:r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http://www.infosci.cornell.edu/hadoop/mac.html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Job: a full program – an execution of a </a:t>
            </a:r>
            <a:r>
              <a:rPr lang="en-US" dirty="0" err="1" smtClean="0"/>
              <a:t>Mapper</a:t>
            </a:r>
            <a:r>
              <a:rPr lang="en-US" dirty="0" smtClean="0"/>
              <a:t> and Reducer across data set</a:t>
            </a:r>
          </a:p>
          <a:p>
            <a:r>
              <a:rPr lang="en-US" dirty="0" smtClean="0"/>
              <a:t>Task: An execution of a </a:t>
            </a:r>
            <a:r>
              <a:rPr lang="en-US" dirty="0" err="1" smtClean="0"/>
              <a:t>mapper</a:t>
            </a:r>
            <a:r>
              <a:rPr lang="en-US" dirty="0" smtClean="0"/>
              <a:t> or reducer on a slice of data</a:t>
            </a:r>
          </a:p>
          <a:p>
            <a:r>
              <a:rPr lang="en-US" dirty="0" smtClean="0"/>
              <a:t>Task Attempt: A particular instance of an attempt to execute a task on a machine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Map Reduce at High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1219200"/>
            <a:ext cx="74422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Map Reduce at High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Master node runs </a:t>
            </a:r>
            <a:r>
              <a:rPr lang="en-US" dirty="0" err="1"/>
              <a:t>JobTracker</a:t>
            </a:r>
            <a:r>
              <a:rPr lang="en-US" dirty="0" smtClean="0"/>
              <a:t> instance, which </a:t>
            </a:r>
            <a:r>
              <a:rPr lang="en-US" dirty="0"/>
              <a:t>accepts Job requests from </a:t>
            </a:r>
            <a:r>
              <a:rPr lang="en-US" dirty="0" smtClean="0"/>
              <a:t>clients</a:t>
            </a:r>
          </a:p>
          <a:p>
            <a:r>
              <a:rPr lang="en-US" dirty="0" err="1"/>
              <a:t>TaskTracker</a:t>
            </a:r>
            <a:r>
              <a:rPr lang="en-US" dirty="0"/>
              <a:t> instances run on slave </a:t>
            </a:r>
            <a:r>
              <a:rPr lang="en-US" dirty="0" smtClean="0"/>
              <a:t>nodes</a:t>
            </a:r>
          </a:p>
          <a:p>
            <a:r>
              <a:rPr lang="en-US" dirty="0" err="1"/>
              <a:t>TaskTracker</a:t>
            </a:r>
            <a:r>
              <a:rPr lang="en-US" dirty="0"/>
              <a:t> forks separate Java process for task </a:t>
            </a:r>
            <a:r>
              <a:rPr lang="en-US" dirty="0" smtClean="0"/>
              <a:t>instances</a:t>
            </a:r>
          </a:p>
          <a:p>
            <a:r>
              <a:rPr lang="en-US" dirty="0" err="1"/>
              <a:t>MapReduce</a:t>
            </a:r>
            <a:r>
              <a:rPr lang="en-US" dirty="0"/>
              <a:t> programs are contained in a </a:t>
            </a:r>
            <a:r>
              <a:rPr lang="en-US" dirty="0" smtClean="0"/>
              <a:t>Java JAR file. </a:t>
            </a:r>
            <a:r>
              <a:rPr lang="en-US" dirty="0"/>
              <a:t>Running a </a:t>
            </a:r>
            <a:r>
              <a:rPr lang="en-US" dirty="0" err="1"/>
              <a:t>MapReduce</a:t>
            </a:r>
            <a:r>
              <a:rPr lang="en-US" dirty="0"/>
              <a:t> job places these files into the HDFS and notifies </a:t>
            </a:r>
            <a:r>
              <a:rPr lang="en-US" dirty="0" err="1"/>
              <a:t>TaskTrackers</a:t>
            </a:r>
            <a:r>
              <a:rPr lang="en-US" dirty="0"/>
              <a:t> where to retrieve the relevant program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Data is already in HDFS.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Map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follow the instructions here: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http://www.stanford.edu/class/cs246/cs246-11-mmds/hw_files/hadoop_install.pdf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Tip: Don’t forget to run </a:t>
            </a:r>
            <a:r>
              <a:rPr lang="en-US" dirty="0" err="1" smtClean="0"/>
              <a:t>ssh</a:t>
            </a:r>
            <a:r>
              <a:rPr lang="en-US" dirty="0" smtClean="0"/>
              <a:t> daemon (Linux) or activate sharing via </a:t>
            </a:r>
            <a:r>
              <a:rPr lang="en-US" dirty="0" err="1" smtClean="0"/>
              <a:t>ssh</a:t>
            </a:r>
            <a:r>
              <a:rPr lang="en-US" dirty="0" smtClean="0"/>
              <a:t> (Mac OS X: settings --&gt; sharing). Also remember to open your firewall on port 22.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Map Reduce code on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Eclipse to write the code. </a:t>
            </a:r>
          </a:p>
          <a:p>
            <a:pPr>
              <a:buNone/>
            </a:pPr>
            <a:r>
              <a:rPr lang="en-US" dirty="0" smtClean="0"/>
              <a:t>	1) Create a new java project.</a:t>
            </a:r>
          </a:p>
          <a:p>
            <a:pPr>
              <a:buNone/>
            </a:pPr>
            <a:r>
              <a:rPr lang="en-US" dirty="0" smtClean="0"/>
              <a:t>	2) Add </a:t>
            </a:r>
            <a:r>
              <a:rPr lang="en-US" dirty="0" err="1" smtClean="0"/>
              <a:t>hadoop-version-core.jar</a:t>
            </a:r>
            <a:r>
              <a:rPr lang="en-US" dirty="0" smtClean="0"/>
              <a:t> as external archive to your project.</a:t>
            </a:r>
          </a:p>
          <a:p>
            <a:pPr>
              <a:buNone/>
            </a:pPr>
            <a:r>
              <a:rPr lang="en-US" dirty="0" smtClean="0"/>
              <a:t>	3) Write your source code in a .java file</a:t>
            </a:r>
          </a:p>
          <a:p>
            <a:pPr>
              <a:buNone/>
            </a:pPr>
            <a:r>
              <a:rPr lang="en-US" dirty="0" smtClean="0"/>
              <a:t>	4) Export JAR file. (File-&gt;Export and select JAR file. Then choose the entire project directory to export)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Map Reduce code on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Need to implement a ‘Map’ and ‘Reduce’ class. They should have ‘map’ and ‘reduce’ methods respectively.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Courier"/>
                <a:cs typeface="Courier"/>
              </a:rPr>
              <a:t>void </a:t>
            </a:r>
            <a:r>
              <a:rPr lang="en-US" sz="2000" dirty="0" err="1">
                <a:latin typeface="Courier"/>
                <a:cs typeface="Courier"/>
              </a:rPr>
              <a:t>map(WritableComparable</a:t>
            </a:r>
            <a:r>
              <a:rPr lang="en-US" sz="2000" dirty="0">
                <a:latin typeface="Courier"/>
                <a:cs typeface="Courier"/>
              </a:rPr>
              <a:t> key,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				Writable </a:t>
            </a:r>
            <a:r>
              <a:rPr lang="en-US" sz="2000" dirty="0">
                <a:latin typeface="Courier"/>
                <a:cs typeface="Courier"/>
              </a:rPr>
              <a:t>value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				</a:t>
            </a:r>
            <a:r>
              <a:rPr lang="en-US" sz="2000" dirty="0" err="1" smtClean="0">
                <a:latin typeface="Courier"/>
                <a:cs typeface="Courier"/>
              </a:rPr>
              <a:t>OutputCollector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output,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				Reporter </a:t>
            </a:r>
            <a:r>
              <a:rPr lang="en-US" sz="2000" dirty="0">
                <a:latin typeface="Courier"/>
                <a:cs typeface="Courier"/>
              </a:rPr>
              <a:t>reporter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Void reduce</a:t>
            </a:r>
            <a:r>
              <a:rPr lang="en-US" sz="2000" dirty="0">
                <a:latin typeface="Courier"/>
                <a:cs typeface="Courier"/>
              </a:rPr>
              <a:t>( </a:t>
            </a:r>
            <a:r>
              <a:rPr lang="en-US" sz="2000" dirty="0" err="1">
                <a:latin typeface="Courier"/>
                <a:cs typeface="Courier"/>
              </a:rPr>
              <a:t>WritableComparable</a:t>
            </a:r>
            <a:r>
              <a:rPr lang="en-US" sz="2000" dirty="0">
                <a:latin typeface="Courier"/>
                <a:cs typeface="Courier"/>
              </a:rPr>
              <a:t> key,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			</a:t>
            </a:r>
            <a:r>
              <a:rPr lang="en-US" sz="2000" dirty="0" err="1" smtClean="0">
                <a:latin typeface="Courier"/>
                <a:cs typeface="Courier"/>
              </a:rPr>
              <a:t>Iterator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values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			</a:t>
            </a:r>
            <a:r>
              <a:rPr lang="en-US" sz="2000" dirty="0" err="1" smtClean="0">
                <a:latin typeface="Courier"/>
                <a:cs typeface="Courier"/>
              </a:rPr>
              <a:t>OutputCollector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output,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			Reporter </a:t>
            </a:r>
            <a:r>
              <a:rPr lang="en-US" sz="2000" dirty="0">
                <a:latin typeface="Courier"/>
                <a:cs typeface="Courier"/>
              </a:rPr>
              <a:t>reporter)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Writeable?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 defines its own “box” classes </a:t>
            </a:r>
            <a:r>
              <a:rPr lang="en-US" dirty="0" err="1"/>
              <a:t>forstrings</a:t>
            </a:r>
            <a:r>
              <a:rPr lang="en-US" dirty="0"/>
              <a:t> (Text), integers (</a:t>
            </a:r>
            <a:r>
              <a:rPr lang="en-US" dirty="0" err="1"/>
              <a:t>IntWritable</a:t>
            </a:r>
            <a:r>
              <a:rPr lang="en-US" dirty="0"/>
              <a:t>), etc</a:t>
            </a:r>
            <a:r>
              <a:rPr lang="en-US" dirty="0" smtClean="0"/>
              <a:t>.</a:t>
            </a:r>
          </a:p>
          <a:p>
            <a:r>
              <a:rPr lang="en-US" dirty="0"/>
              <a:t>All values are instances of </a:t>
            </a:r>
            <a:r>
              <a:rPr lang="en-US" dirty="0" smtClean="0"/>
              <a:t>Writable</a:t>
            </a:r>
          </a:p>
          <a:p>
            <a:r>
              <a:rPr lang="en-US" dirty="0"/>
              <a:t>All keys are instances </a:t>
            </a:r>
            <a:r>
              <a:rPr lang="en-US" dirty="0" err="1" smtClean="0"/>
              <a:t>ofWritableComparable</a:t>
            </a:r>
            <a:r>
              <a:rPr lang="en-US" dirty="0" smtClean="0"/>
              <a:t> because they need to be compared.</a:t>
            </a:r>
          </a:p>
          <a:p>
            <a:r>
              <a:rPr lang="en-US" dirty="0" smtClean="0"/>
              <a:t>Writable objects are mutable.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WordCount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 lnSpcReduction="20000"/>
          </a:bodyPr>
          <a:lstStyle/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import </a:t>
            </a:r>
            <a:r>
              <a:rPr lang="en-US" sz="1400" dirty="0" err="1">
                <a:latin typeface="Courier"/>
                <a:cs typeface="Courier"/>
              </a:rPr>
              <a:t>java.io.IOException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import </a:t>
            </a:r>
            <a:r>
              <a:rPr lang="en-US" sz="1400" dirty="0" err="1">
                <a:latin typeface="Courier"/>
                <a:cs typeface="Courier"/>
              </a:rPr>
              <a:t>java.util</a:t>
            </a:r>
            <a:r>
              <a:rPr lang="en-US" sz="1400" dirty="0">
                <a:latin typeface="Courier"/>
                <a:cs typeface="Courier"/>
              </a:rPr>
              <a:t>.*;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import </a:t>
            </a:r>
            <a:r>
              <a:rPr lang="en-US" sz="1400" dirty="0" err="1">
                <a:latin typeface="Courier"/>
                <a:cs typeface="Courier"/>
              </a:rPr>
              <a:t>org.apache.hadoop.fs.Path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import </a:t>
            </a:r>
            <a:r>
              <a:rPr lang="en-US" sz="1400" dirty="0" err="1">
                <a:latin typeface="Courier"/>
                <a:cs typeface="Courier"/>
              </a:rPr>
              <a:t>org.apache.hadoop.io</a:t>
            </a:r>
            <a:r>
              <a:rPr lang="en-US" sz="1400" dirty="0">
                <a:latin typeface="Courier"/>
                <a:cs typeface="Courier"/>
              </a:rPr>
              <a:t>.*;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import </a:t>
            </a:r>
            <a:r>
              <a:rPr lang="en-US" sz="1400" dirty="0" err="1">
                <a:latin typeface="Courier"/>
                <a:cs typeface="Courier"/>
              </a:rPr>
              <a:t>org.apache.hadoop.mapred</a:t>
            </a:r>
            <a:r>
              <a:rPr lang="en-US" sz="1400" dirty="0">
                <a:latin typeface="Courier"/>
                <a:cs typeface="Courier"/>
              </a:rPr>
              <a:t>.*;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public class </a:t>
            </a:r>
            <a:r>
              <a:rPr lang="en-US" sz="1400" dirty="0" err="1">
                <a:latin typeface="Courier"/>
                <a:cs typeface="Courier"/>
              </a:rPr>
              <a:t>WordCount</a:t>
            </a:r>
            <a:r>
              <a:rPr lang="en-US" sz="1400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	public static class Map extends </a:t>
            </a:r>
            <a:r>
              <a:rPr lang="en-US" sz="1400" dirty="0" err="1" smtClean="0">
                <a:latin typeface="Courier"/>
                <a:cs typeface="Courier"/>
              </a:rPr>
              <a:t>MapReduceBase</a:t>
            </a:r>
            <a:r>
              <a:rPr lang="en-US" sz="1400" dirty="0" smtClean="0">
                <a:latin typeface="Courier"/>
                <a:cs typeface="Courier"/>
              </a:rPr>
              <a:t> implements </a:t>
            </a:r>
            <a:r>
              <a:rPr lang="en-US" sz="1400" dirty="0" err="1" smtClean="0">
                <a:latin typeface="Courier"/>
                <a:cs typeface="Courier"/>
              </a:rPr>
              <a:t>Mapper</a:t>
            </a:r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 err="1" smtClean="0">
                <a:latin typeface="Courier"/>
                <a:cs typeface="Courier"/>
              </a:rPr>
              <a:t>LongWritable</a:t>
            </a:r>
            <a:r>
              <a:rPr lang="en-US" sz="1400" dirty="0" smtClean="0">
                <a:latin typeface="Courier"/>
                <a:cs typeface="Courier"/>
              </a:rPr>
              <a:t>, Text, Text, </a:t>
            </a:r>
            <a:r>
              <a:rPr lang="en-US" sz="1400" dirty="0" err="1" smtClean="0">
                <a:latin typeface="Courier"/>
                <a:cs typeface="Courier"/>
              </a:rPr>
              <a:t>IntWritable</a:t>
            </a:r>
            <a:r>
              <a:rPr lang="en-US" sz="1400" dirty="0" smtClean="0">
                <a:latin typeface="Courier"/>
                <a:cs typeface="Courier"/>
              </a:rPr>
              <a:t>&gt; {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	…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	}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	public static class Reduce extends </a:t>
            </a:r>
            <a:r>
              <a:rPr lang="en-US" sz="1400" dirty="0" err="1" smtClean="0">
                <a:latin typeface="Courier"/>
                <a:cs typeface="Courier"/>
              </a:rPr>
              <a:t>MapReduceBase</a:t>
            </a:r>
            <a:r>
              <a:rPr lang="en-US" sz="1400" dirty="0" smtClean="0">
                <a:latin typeface="Courier"/>
                <a:cs typeface="Courier"/>
              </a:rPr>
              <a:t> implements Reducer&lt;Text, </a:t>
            </a:r>
            <a:r>
              <a:rPr lang="en-US" sz="1400" dirty="0" err="1" smtClean="0">
                <a:latin typeface="Courier"/>
                <a:cs typeface="Courier"/>
              </a:rPr>
              <a:t>IntWritable</a:t>
            </a:r>
            <a:r>
              <a:rPr lang="en-US" sz="1400" dirty="0" smtClean="0">
                <a:latin typeface="Courier"/>
                <a:cs typeface="Courier"/>
              </a:rPr>
              <a:t>, Text, </a:t>
            </a:r>
            <a:r>
              <a:rPr lang="en-US" sz="1400" dirty="0" err="1" smtClean="0">
                <a:latin typeface="Courier"/>
                <a:cs typeface="Courier"/>
              </a:rPr>
              <a:t>InWritable</a:t>
            </a:r>
            <a:r>
              <a:rPr lang="en-US" sz="1400" dirty="0" smtClean="0">
                <a:latin typeface="Courier"/>
                <a:cs typeface="Courier"/>
              </a:rPr>
              <a:t>&gt; {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	…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	}</a:t>
            </a:r>
          </a:p>
          <a:p>
            <a:pPr>
              <a:buNone/>
            </a:pPr>
            <a:r>
              <a:rPr lang="en-US" sz="1514" dirty="0" smtClean="0">
                <a:latin typeface="Courier"/>
                <a:cs typeface="Courier"/>
              </a:rPr>
              <a:t>	public </a:t>
            </a:r>
            <a:r>
              <a:rPr lang="en-US" sz="1514" dirty="0">
                <a:latin typeface="Courier"/>
                <a:cs typeface="Courier"/>
              </a:rPr>
              <a:t>static void </a:t>
            </a:r>
            <a:r>
              <a:rPr lang="en-US" sz="1514" dirty="0" err="1">
                <a:latin typeface="Courier"/>
                <a:cs typeface="Courier"/>
              </a:rPr>
              <a:t>main(String[]args</a:t>
            </a:r>
            <a:r>
              <a:rPr lang="en-US" sz="1514" dirty="0">
                <a:latin typeface="Courier"/>
                <a:cs typeface="Courier"/>
              </a:rPr>
              <a:t>) throws </a:t>
            </a:r>
            <a:r>
              <a:rPr lang="en-US" sz="1514" dirty="0" err="1">
                <a:latin typeface="Courier"/>
                <a:cs typeface="Courier"/>
              </a:rPr>
              <a:t>IOException</a:t>
            </a:r>
            <a:r>
              <a:rPr lang="en-US" sz="1514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514" dirty="0" smtClean="0">
                <a:latin typeface="Courier"/>
                <a:cs typeface="Courier"/>
              </a:rPr>
              <a:t>	…</a:t>
            </a:r>
          </a:p>
          <a:p>
            <a:pPr>
              <a:buNone/>
            </a:pPr>
            <a:r>
              <a:rPr lang="en-US" sz="1514" dirty="0" smtClean="0">
                <a:latin typeface="Courier"/>
                <a:cs typeface="Courier"/>
              </a:rPr>
              <a:t>	}</a:t>
            </a:r>
          </a:p>
          <a:p>
            <a:pPr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}</a:t>
            </a:r>
            <a:endParaRPr lang="en-US" sz="1400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970</Words>
  <Application>Microsoft Macintosh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CS246 TA Session: Hadoop Tutorial</vt:lpstr>
      <vt:lpstr>Hadoop Terminology</vt:lpstr>
      <vt:lpstr>Hadoop Map Reduce at High Level</vt:lpstr>
      <vt:lpstr>Hadoop Map Reduce at High Level</vt:lpstr>
      <vt:lpstr>Installing Map Reduce</vt:lpstr>
      <vt:lpstr>Writing Map Reduce code on Hadoop</vt:lpstr>
      <vt:lpstr>Writing Map Reduce code on Hadoop</vt:lpstr>
      <vt:lpstr>What is Writeable?</vt:lpstr>
      <vt:lpstr>WordCount Example</vt:lpstr>
      <vt:lpstr>WordCount Example</vt:lpstr>
      <vt:lpstr>WordCount Example</vt:lpstr>
      <vt:lpstr>WordCount Example</vt:lpstr>
      <vt:lpstr>References</vt:lpstr>
    </vt:vector>
  </TitlesOfParts>
  <Company>Stanford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 TA Session: Hadoop Tutorial</dc:title>
  <dc:creator>Peyman Kazemian</dc:creator>
  <cp:lastModifiedBy>Peyman Kazemian</cp:lastModifiedBy>
  <cp:revision>7</cp:revision>
  <dcterms:created xsi:type="dcterms:W3CDTF">2011-01-11T07:41:56Z</dcterms:created>
  <dcterms:modified xsi:type="dcterms:W3CDTF">2011-01-11T09:46:35Z</dcterms:modified>
</cp:coreProperties>
</file>